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9" r:id="rId3"/>
    <p:sldId id="257" r:id="rId4"/>
    <p:sldId id="258" r:id="rId5"/>
    <p:sldId id="273" r:id="rId6"/>
    <p:sldId id="259" r:id="rId7"/>
    <p:sldId id="264" r:id="rId8"/>
    <p:sldId id="263" r:id="rId9"/>
    <p:sldId id="265" r:id="rId10"/>
    <p:sldId id="266" r:id="rId11"/>
    <p:sldId id="267" r:id="rId12"/>
    <p:sldId id="268" r:id="rId13"/>
    <p:sldId id="261" r:id="rId14"/>
    <p:sldId id="270" r:id="rId15"/>
    <p:sldId id="272" r:id="rId16"/>
    <p:sldId id="274" r:id="rId17"/>
    <p:sldId id="275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147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B6040-C9C1-4A91-90F0-13EA58FF4E3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66E09-96CE-4193-8CE4-4C43938164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3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666E09-96CE-4193-8CE4-4C439381643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48B2D9-2AB2-4857-B659-3129DD2868BC}" type="datetimeFigureOut">
              <a:rPr lang="ru-RU" smtClean="0"/>
              <a:pPr/>
              <a:t>02.10.2012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D9359F5-AE35-45FE-83DD-093A4AAA0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5716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Тождественные преобразования выражений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6" y="500042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2.10.2012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Район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Сан-Педро-де-Атакама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лагуна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Мисканти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, 4200 м над уровнем моря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613551" cy="50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Сухое озеро </a:t>
            </a:r>
            <a:r>
              <a:rPr lang="ru-RU" sz="2200" b="1" dirty="0" err="1" smtClean="0">
                <a:solidFill>
                  <a:schemeClr val="accent3">
                    <a:lumMod val="75000"/>
                  </a:schemeClr>
                </a:solidFill>
              </a:rPr>
              <a:t>Салар-де-Марикунга</a:t>
            </a: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b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2200" b="1" dirty="0" smtClean="0">
                <a:solidFill>
                  <a:schemeClr val="accent3">
                    <a:lumMod val="75000"/>
                  </a:schemeClr>
                </a:solidFill>
              </a:rPr>
              <a:t>Национальный парк </a:t>
            </a:r>
            <a:r>
              <a:rPr lang="ru-RU" sz="2200" b="1" dirty="0" err="1" smtClean="0">
                <a:solidFill>
                  <a:schemeClr val="accent3">
                    <a:lumMod val="75000"/>
                  </a:schemeClr>
                </a:solidFill>
              </a:rPr>
              <a:t>Невадо-Трес-Крусес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542113" cy="504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14493" t="11236"/>
          <a:stretch>
            <a:fillRect/>
          </a:stretch>
        </p:blipFill>
        <p:spPr bwMode="auto">
          <a:xfrm>
            <a:off x="2071670" y="285728"/>
            <a:ext cx="49292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1570810" y="500042"/>
            <a:ext cx="5002248" cy="5788066"/>
            <a:chOff x="1570810" y="500042"/>
            <a:chExt cx="5002248" cy="5788066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571604" y="500042"/>
              <a:ext cx="5000660" cy="158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3679819" y="3393281"/>
              <a:ext cx="5785684" cy="7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928662" y="1142984"/>
              <a:ext cx="1285884" cy="158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1571604" y="1785926"/>
              <a:ext cx="2214578" cy="158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5400000">
              <a:off x="1536679" y="4036223"/>
              <a:ext cx="4499800" cy="794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3786182" y="6286520"/>
              <a:ext cx="2786082" cy="1588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858016" y="300037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857752" y="633478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</a:t>
            </a:r>
            <a:endParaRPr lang="ru-RU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928662" y="85723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</a:t>
            </a:r>
            <a:endParaRPr lang="ru-RU" sz="2800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572264" y="5000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572264" y="6286520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964777" y="3393281"/>
            <a:ext cx="5786478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1320789" y="250021"/>
            <a:ext cx="50083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 flipH="1" flipV="1">
            <a:off x="6322243" y="250021"/>
            <a:ext cx="5000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6393669" y="6465115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3608381" y="646432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>
            <a:off x="1142976" y="500042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10800000">
            <a:off x="1142976" y="1785926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1571604" y="357166"/>
            <a:ext cx="5000660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5400000">
            <a:off x="714348" y="1142984"/>
            <a:ext cx="1285884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786182" y="6500834"/>
            <a:ext cx="2786082" cy="158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14744" y="0"/>
            <a:ext cx="38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571604" y="1357298"/>
            <a:ext cx="1285884" cy="1500198"/>
            <a:chOff x="1571604" y="1357298"/>
            <a:chExt cx="1285884" cy="150019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842031" y="2000240"/>
              <a:ext cx="785818" cy="8572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Равнобедренный треугольник 2"/>
            <p:cNvSpPr/>
            <p:nvPr/>
          </p:nvSpPr>
          <p:spPr>
            <a:xfrm>
              <a:off x="1571604" y="1357298"/>
              <a:ext cx="1285884" cy="642942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7554" y="1928802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№ 90, 103, 107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56" y="50004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a typeface="Times New Roman"/>
              </a:rPr>
              <a:t>Я не во всем разобрался и не уверен, что справлюсь с заданиями контрольной работы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428868"/>
            <a:ext cx="64807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a typeface="Times New Roman"/>
              </a:rPr>
              <a:t>Я умею выполнять тождественные преобразования выражений и уверен, что справлюсь с заданиями контрольной работы.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072074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Я узнал новое для себя и хочу продолжить знакомство с Чили.</a:t>
            </a:r>
            <a:endParaRPr lang="ru-RU" sz="28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5" y="2614000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0" y="4797152"/>
            <a:ext cx="9509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66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486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98072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a typeface="Times New Roman"/>
              </a:rPr>
              <a:t>Я не уверен, что готов к контрольной работе.</a:t>
            </a:r>
            <a:r>
              <a:rPr lang="ru-RU" sz="2800" b="1" dirty="0" smtClean="0">
                <a:solidFill>
                  <a:schemeClr val="bg1"/>
                </a:solidFill>
                <a:ea typeface="Times New Roman"/>
              </a:rPr>
              <a:t>?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816523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ea typeface="Times New Roman"/>
              </a:rPr>
              <a:t>Я справлюсь с заданиями контрольной работы.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97152"/>
            <a:ext cx="6246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/>
              <a:t>Я узнал кое-что новое для себя.</a:t>
            </a:r>
            <a:endParaRPr lang="ru-RU" sz="2800" b="1" dirty="0"/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5" y="778205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5" y="2614000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0" y="4797152"/>
            <a:ext cx="9509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03282"/>
          </a:xfrm>
        </p:spPr>
        <p:txBody>
          <a:bodyPr/>
          <a:lstStyle/>
          <a:p>
            <a:r>
              <a:rPr lang="ru-RU" dirty="0" smtClean="0"/>
              <a:t>Проверка домашнего задания: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071546"/>
            <a:ext cx="3657600" cy="507209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№ 96</a:t>
            </a:r>
          </a:p>
          <a:p>
            <a:pPr>
              <a:buNone/>
            </a:pPr>
            <a:r>
              <a:rPr lang="ru-RU" dirty="0" smtClean="0"/>
              <a:t>а) 11а+</a:t>
            </a:r>
            <a:r>
              <a:rPr lang="en-US" dirty="0" smtClean="0"/>
              <a:t>b;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</a:t>
            </a:r>
            <a:r>
              <a:rPr lang="en-US" dirty="0" smtClean="0"/>
              <a:t> -17x+5y;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</a:t>
            </a:r>
            <a:r>
              <a:rPr lang="en-US" dirty="0" smtClean="0"/>
              <a:t> -10a-3b;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</a:t>
            </a:r>
            <a:r>
              <a:rPr lang="en-US" dirty="0" smtClean="0"/>
              <a:t>-x-2,5y.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№ 98</a:t>
            </a:r>
          </a:p>
          <a:p>
            <a:pPr>
              <a:buNone/>
            </a:pPr>
            <a:r>
              <a:rPr lang="ru-RU" dirty="0" smtClean="0"/>
              <a:t>а) </a:t>
            </a:r>
            <a:r>
              <a:rPr lang="en-US" dirty="0" err="1" smtClean="0"/>
              <a:t>x+b+c+d</a:t>
            </a:r>
            <a:r>
              <a:rPr lang="en-US" dirty="0" smtClean="0"/>
              <a:t>-m;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</a:t>
            </a:r>
            <a:r>
              <a:rPr lang="en-US" dirty="0" smtClean="0"/>
              <a:t> a-</a:t>
            </a:r>
            <a:r>
              <a:rPr lang="en-US" dirty="0" err="1" smtClean="0"/>
              <a:t>b+c+d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</a:t>
            </a:r>
            <a:r>
              <a:rPr lang="en-US" dirty="0" smtClean="0"/>
              <a:t> </a:t>
            </a:r>
            <a:r>
              <a:rPr lang="en-US" dirty="0" err="1" smtClean="0"/>
              <a:t>x+y</a:t>
            </a:r>
            <a:r>
              <a:rPr lang="en-US" dirty="0" smtClean="0"/>
              <a:t>-b-</a:t>
            </a:r>
            <a:r>
              <a:rPr lang="en-US" dirty="0" err="1" smtClean="0"/>
              <a:t>c+m</a:t>
            </a:r>
            <a:r>
              <a:rPr lang="en-US" dirty="0" smtClean="0"/>
              <a:t>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</a:t>
            </a:r>
            <a:r>
              <a:rPr lang="en-US" dirty="0" err="1" smtClean="0"/>
              <a:t>x+a</a:t>
            </a:r>
            <a:r>
              <a:rPr lang="en-US" dirty="0" smtClean="0"/>
              <a:t>-b-c-d.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071546"/>
            <a:ext cx="3657600" cy="510065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accent3"/>
                </a:solidFill>
              </a:rPr>
              <a:t>№ 105</a:t>
            </a:r>
          </a:p>
          <a:p>
            <a:pPr>
              <a:buNone/>
            </a:pPr>
            <a:r>
              <a:rPr lang="ru-RU" dirty="0" smtClean="0"/>
              <a:t>а) 2</a:t>
            </a:r>
            <a:r>
              <a:rPr lang="en-US" dirty="0" smtClean="0"/>
              <a:t>x+8;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б)</a:t>
            </a:r>
            <a:r>
              <a:rPr lang="en-US" dirty="0" smtClean="0"/>
              <a:t> -5y+46;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в)</a:t>
            </a:r>
            <a:r>
              <a:rPr lang="en-US" dirty="0" smtClean="0"/>
              <a:t> 20z-33;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г) </a:t>
            </a:r>
            <a:r>
              <a:rPr lang="en-US" dirty="0" smtClean="0"/>
              <a:t>5;</a:t>
            </a:r>
          </a:p>
          <a:p>
            <a:pPr>
              <a:buNone/>
            </a:pPr>
            <a:r>
              <a:rPr lang="ru-RU" dirty="0" err="1" smtClean="0"/>
              <a:t>д</a:t>
            </a:r>
            <a:r>
              <a:rPr lang="ru-RU" dirty="0" smtClean="0"/>
              <a:t>) </a:t>
            </a:r>
            <a:r>
              <a:rPr lang="en-US" dirty="0" smtClean="0"/>
              <a:t>-10b+4;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е)</a:t>
            </a:r>
            <a:r>
              <a:rPr lang="en-US" dirty="0" smtClean="0"/>
              <a:t> 36,8c-8.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Впишите в таблицу букву «и», если утверждение истинно, и букву «л», если утверждение ложно: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85719" y="1600200"/>
          <a:ext cx="8643999" cy="4228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4777"/>
                <a:gridCol w="1428760"/>
                <a:gridCol w="1714512"/>
                <a:gridCol w="1785950"/>
              </a:tblGrid>
              <a:tr h="5878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|х|=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·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х=х+х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х-3х=-2х</a:t>
                      </a:r>
                      <a:endParaRPr lang="ru-RU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При </a:t>
                      </a:r>
                      <a:r>
                        <a:rPr lang="ru-RU" sz="2000" dirty="0" err="1" smtClean="0"/>
                        <a:t>х</a:t>
                      </a:r>
                      <a:r>
                        <a:rPr lang="ru-RU" sz="2000" dirty="0" smtClean="0"/>
                        <a:t> = 2 равенство</a:t>
                      </a:r>
                      <a:r>
                        <a:rPr lang="ru-RU" sz="2000" baseline="0" dirty="0" smtClean="0"/>
                        <a:t> 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При </a:t>
                      </a:r>
                      <a:r>
                        <a:rPr lang="ru-RU" sz="2000" dirty="0" err="1" smtClean="0"/>
                        <a:t>х</a:t>
                      </a:r>
                      <a:r>
                        <a:rPr lang="ru-RU" sz="2000" dirty="0" smtClean="0"/>
                        <a:t> =     равенство</a:t>
                      </a:r>
                      <a:r>
                        <a:rPr lang="ru-RU" sz="2000" baseline="0" dirty="0" smtClean="0"/>
                        <a:t> 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При </a:t>
                      </a:r>
                      <a:r>
                        <a:rPr lang="ru-RU" sz="2000" dirty="0" err="1" smtClean="0"/>
                        <a:t>х</a:t>
                      </a:r>
                      <a:r>
                        <a:rPr lang="ru-RU" sz="2000" dirty="0" smtClean="0"/>
                        <a:t> = 0,7 равенство</a:t>
                      </a:r>
                      <a:r>
                        <a:rPr lang="ru-RU" sz="2000" baseline="0" dirty="0" smtClean="0"/>
                        <a:t> 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При </a:t>
                      </a:r>
                      <a:r>
                        <a:rPr lang="ru-RU" sz="2000" dirty="0" err="1" smtClean="0"/>
                        <a:t>х</a:t>
                      </a:r>
                      <a:r>
                        <a:rPr lang="ru-RU" sz="2000" dirty="0" smtClean="0"/>
                        <a:t> = -0,7 равенство</a:t>
                      </a:r>
                      <a:r>
                        <a:rPr lang="ru-RU" sz="2000" baseline="0" dirty="0" smtClean="0"/>
                        <a:t> 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При </a:t>
                      </a:r>
                      <a:r>
                        <a:rPr lang="ru-RU" sz="2000" dirty="0" err="1" smtClean="0"/>
                        <a:t>х</a:t>
                      </a:r>
                      <a:r>
                        <a:rPr lang="ru-RU" sz="2000" dirty="0" smtClean="0"/>
                        <a:t> = 0 равенство</a:t>
                      </a:r>
                      <a:r>
                        <a:rPr lang="ru-RU" sz="2000" baseline="0" dirty="0" smtClean="0"/>
                        <a:t> верно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7831"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Равенство является тождеством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357290" y="2714620"/>
          <a:ext cx="214313" cy="92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152280" imgH="660240" progId="Equation.3">
                  <p:embed/>
                </p:oleObj>
              </mc:Choice>
              <mc:Fallback>
                <p:oleObj name="Формула" r:id="rId3" imgW="15228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714620"/>
                        <a:ext cx="214313" cy="928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Заполните пропуски в равенствах такими выражениями, чтобы они стали тождествами: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86766" cy="4043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184"/>
                <a:gridCol w="3498199"/>
                <a:gridCol w="652646"/>
                <a:gridCol w="3440737"/>
              </a:tblGrid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2х – 3х +</a:t>
                      </a:r>
                      <a:r>
                        <a:rPr lang="ru-RU" sz="2400" baseline="0" dirty="0" smtClean="0"/>
                        <a:t> ______ = 6х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· b = b · _____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х</a:t>
                      </a:r>
                      <a:r>
                        <a:rPr lang="ru-RU" sz="2400" dirty="0" smtClean="0"/>
                        <a:t> – 3х – 4х + _____ = 6х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+ (b + c) = a + b + ___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5а – 9а + _____+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en-US" sz="2400" baseline="0" dirty="0" smtClean="0"/>
                        <a:t>a </a:t>
                      </a:r>
                      <a:r>
                        <a:rPr lang="ru-RU" sz="2400" baseline="0" dirty="0" smtClean="0"/>
                        <a:t>= 6а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a· (b + c) = </a:t>
                      </a:r>
                      <a:r>
                        <a:rPr lang="en-US" sz="2400" dirty="0" err="1" smtClean="0"/>
                        <a:t>ab</a:t>
                      </a:r>
                      <a:r>
                        <a:rPr lang="en-US" sz="2400" dirty="0" smtClean="0"/>
                        <a:t> + ____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</a:t>
                      </a:r>
                      <a:r>
                        <a:rPr lang="ru-RU" sz="2400" dirty="0" err="1" smtClean="0"/>
                        <a:t>х</a:t>
                      </a:r>
                      <a:r>
                        <a:rPr lang="ru-RU" sz="2400" dirty="0" smtClean="0"/>
                        <a:t> + ______ = 12х – 8х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· _____ = a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2(</a:t>
                      </a:r>
                      <a:r>
                        <a:rPr lang="ru-RU" sz="2400" dirty="0" err="1" smtClean="0"/>
                        <a:t>х</a:t>
                      </a:r>
                      <a:r>
                        <a:rPr lang="ru-RU" sz="2400" dirty="0" smtClean="0"/>
                        <a:t> - _____) = _____ - 10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11)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· _____ = 0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3896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-4(___ - </a:t>
                      </a:r>
                      <a:r>
                        <a:rPr lang="ru-RU" sz="2400" dirty="0" err="1" smtClean="0"/>
                        <a:t>х</a:t>
                      </a:r>
                      <a:r>
                        <a:rPr lang="ru-RU" sz="2400" dirty="0" smtClean="0"/>
                        <a:t>) = 10 + _____ 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- a + _____= 0</a:t>
                      </a:r>
                      <a:endParaRPr lang="ru-RU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642918"/>
            <a:ext cx="3657614" cy="549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Упростите алгебраические выражения и 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 узнайте названия стран, с которыми граничит Чили: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28662" y="1600200"/>
          <a:ext cx="7715304" cy="4614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4578"/>
                <a:gridCol w="5500726"/>
              </a:tblGrid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Парагвай: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– 5 + (4 – 3х) = _______________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Бразилия: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– 5 - (4 – 3х) = _______________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Перу: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+ 5· (4 – 3х) = ________________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Эквадор: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– 5· (4 – 3х) = ________________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Венесуэла: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– 5 + (4 – 3х)· 2 = 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Боливия: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 – 5 - (4 – 3х)· 2 = 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59269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Аргентина:</a:t>
                      </a:r>
                      <a:endParaRPr lang="ru-RU" sz="26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2х· 5 - (4 – 3х) = ________________</a:t>
                      </a:r>
                      <a:endParaRPr lang="ru-RU" sz="2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2464"/>
          <a:stretch>
            <a:fillRect/>
          </a:stretch>
        </p:blipFill>
        <p:spPr bwMode="auto">
          <a:xfrm>
            <a:off x="2285984" y="0"/>
            <a:ext cx="46070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 rot="152512">
            <a:off x="3938736" y="5025654"/>
            <a:ext cx="113845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20-13x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29058" y="3357562"/>
            <a:ext cx="9669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8x-13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500298" y="2928934"/>
            <a:ext cx="966931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13x-4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Упростите выражения, впишите в таблицу  буквы, соответствующие найденным ответам.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4714884"/>
          <a:ext cx="7467600" cy="142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800"/>
                <a:gridCol w="1066800"/>
                <a:gridCol w="1066800"/>
                <a:gridCol w="1066800"/>
                <a:gridCol w="1066800"/>
                <a:gridCol w="1066800"/>
              </a:tblGrid>
              <a:tr h="73803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-2</a:t>
                      </a:r>
                      <a:r>
                        <a:rPr lang="en-US" sz="2000" dirty="0" smtClean="0"/>
                        <a:t>y-3x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3x+2y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-3x-2y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3x-2y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-2y-3x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-3x+2y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-3x-2y</a:t>
                      </a:r>
                      <a:endParaRPr lang="ru-RU" sz="2000" dirty="0"/>
                    </a:p>
                  </a:txBody>
                  <a:tcPr anchor="ctr"/>
                </a:tc>
              </a:tr>
              <a:tr h="69072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00100" y="2000240"/>
          <a:ext cx="2022467" cy="476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Формула" r:id="rId3" imgW="863280" imgH="203040" progId="Equation.3">
                  <p:embed/>
                </p:oleObj>
              </mc:Choice>
              <mc:Fallback>
                <p:oleObj name="Формула" r:id="rId3" imgW="8632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00" y="2000240"/>
                        <a:ext cx="2022467" cy="4760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28662" y="2786058"/>
          <a:ext cx="27670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Формула" r:id="rId5" imgW="1180800" imgH="203040" progId="Equation.3">
                  <p:embed/>
                </p:oleObj>
              </mc:Choice>
              <mc:Fallback>
                <p:oleObj name="Формула" r:id="rId5" imgW="118080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786058"/>
                        <a:ext cx="27670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928662" y="3357562"/>
          <a:ext cx="3179282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Формула" r:id="rId7" imgW="1460160" imgH="393480" progId="Equation.3">
                  <p:embed/>
                </p:oleObj>
              </mc:Choice>
              <mc:Fallback>
                <p:oleObj name="Формула" r:id="rId7" imgW="146016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3357562"/>
                        <a:ext cx="3179282" cy="8572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214282" y="1857364"/>
            <a:ext cx="571504" cy="571504"/>
            <a:chOff x="500034" y="1928802"/>
            <a:chExt cx="571504" cy="5715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00034" y="1928802"/>
              <a:ext cx="571504" cy="57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1472" y="2000240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М</a:t>
              </a:r>
              <a:endParaRPr lang="ru-RU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2714620"/>
            <a:ext cx="571504" cy="571504"/>
            <a:chOff x="500034" y="2714620"/>
            <a:chExt cx="571504" cy="57150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00034" y="2714620"/>
              <a:ext cx="571504" cy="57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910" y="2786058"/>
              <a:ext cx="359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14282" y="3500438"/>
            <a:ext cx="571504" cy="571504"/>
            <a:chOff x="500034" y="3500438"/>
            <a:chExt cx="571504" cy="5715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00034" y="3500438"/>
              <a:ext cx="571504" cy="5715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910" y="357187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</p:grpSp>
      <p:cxnSp>
        <p:nvCxnSpPr>
          <p:cNvPr id="15" name="Прямая соединительная линия 14"/>
          <p:cNvCxnSpPr/>
          <p:nvPr/>
        </p:nvCxnSpPr>
        <p:spPr>
          <a:xfrm>
            <a:off x="3071802" y="2500306"/>
            <a:ext cx="564360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714744" y="3286124"/>
            <a:ext cx="500066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143372" y="4214818"/>
            <a:ext cx="4572032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Валле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дэ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</a:rPr>
              <a:t>ла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Луна 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(Лунная долина)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7042179" cy="506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394</TotalTime>
  <Words>494</Words>
  <Application>Microsoft Office PowerPoint</Application>
  <PresentationFormat>Экран (4:3)</PresentationFormat>
  <Paragraphs>100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Эркер</vt:lpstr>
      <vt:lpstr>Формула</vt:lpstr>
      <vt:lpstr>Тождественные преобразования выражений</vt:lpstr>
      <vt:lpstr>Проверка домашнего задания:</vt:lpstr>
      <vt:lpstr>Впишите в таблицу букву «и», если утверждение истинно, и букву «л», если утверждение ложно:</vt:lpstr>
      <vt:lpstr>Заполните пропуски в равенствах такими выражениями, чтобы они стали тождествами:</vt:lpstr>
      <vt:lpstr>Презентация PowerPoint</vt:lpstr>
      <vt:lpstr>Упростите алгебраические выражения и   узнайте названия стран, с которыми граничит Чили:</vt:lpstr>
      <vt:lpstr>Презентация PowerPoint</vt:lpstr>
      <vt:lpstr>Упростите выражения, впишите в таблицу  буквы, соответствующие найденным ответам.</vt:lpstr>
      <vt:lpstr>Валле дэ ла Луна  (Лунная долина)</vt:lpstr>
      <vt:lpstr>Район Сан-Педро-де-Атакама, лагуна Мисканти, 4200 м над уровнем моря</vt:lpstr>
      <vt:lpstr>Сухое озеро Салар-де-Марикунга,  Национальный парк Невадо-Трес-Крусес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Леночек</dc:creator>
  <cp:lastModifiedBy>Учительская</cp:lastModifiedBy>
  <cp:revision>38</cp:revision>
  <dcterms:created xsi:type="dcterms:W3CDTF">2012-09-30T17:07:25Z</dcterms:created>
  <dcterms:modified xsi:type="dcterms:W3CDTF">2012-10-02T08:50:41Z</dcterms:modified>
</cp:coreProperties>
</file>