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61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4" r:id="rId15"/>
    <p:sldId id="272" r:id="rId16"/>
    <p:sldId id="273" r:id="rId17"/>
    <p:sldId id="276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82" d="100"/>
          <a:sy n="82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05B47-E321-4E23-8383-CA4D77F65408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98C63-8928-4696-88E0-D2067BC969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63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72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17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41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9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05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6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05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11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75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8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4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37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196752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Применение основных тригонометрических формул к решению уравнений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19872" y="5517232"/>
            <a:ext cx="5277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Преподаватель математики </a:t>
            </a:r>
            <a:r>
              <a:rPr lang="ru-RU" sz="2400" dirty="0" err="1" smtClean="0">
                <a:solidFill>
                  <a:schemeClr val="bg1"/>
                </a:solidFill>
              </a:rPr>
              <a:t>Кокоева</a:t>
            </a:r>
            <a:r>
              <a:rPr lang="ru-RU" sz="2400" dirty="0" smtClean="0">
                <a:solidFill>
                  <a:schemeClr val="bg1"/>
                </a:solidFill>
              </a:rPr>
              <a:t> М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85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Алгоритм решения уравнений с применением основного тригонометрического тождества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Замена тригонометрической функции</a:t>
            </a: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Алгебраическое преобразование уравнения</a:t>
            </a: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Замена переменной</a:t>
            </a: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Решение квадратного уравнения</a:t>
            </a: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Решение простейших тригонометрических уравнений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0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Решение уравнений с применением формул сложения</a:t>
            </a:r>
            <a:endParaRPr lang="ru-RU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 algn="ctr">
                  <a:buNone/>
                </a:pPr>
                <a:r>
                  <a:rPr lang="ru-RU" sz="51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Левую часть уравнений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−</m:t>
                      </m:r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</m:t>
                      </m:r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</m:func>
                      <m:func>
                        <m:funcPr>
                          <m:ctrlP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b="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US" sz="51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sz="51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м</a:t>
                </a:r>
                <a:r>
                  <a:rPr lang="ru-RU" sz="51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ожно легко преобразовать с помощью формул сложения в виде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ru-RU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ru-RU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ru-RU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10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5100" i="0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510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𝛼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sz="51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𝛽</m:t>
                              </m:r>
                            </m:e>
                          </m:d>
                        </m:e>
                      </m:func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n-US" sz="51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sz="51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Решая уравнения способом замены неизвестного, получим корни исходных уравнений</a:t>
                </a:r>
                <a:endParaRPr lang="en-US" sz="51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sz="3100" dirty="0" smtClean="0"/>
                  <a:t> </a:t>
                </a:r>
              </a:p>
              <a:p>
                <a:pPr marL="0" indent="0" algn="ctr">
                  <a:buNone/>
                </a:pP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112568"/>
              </a:xfrm>
              <a:blipFill rotWithShape="1">
                <a:blip r:embed="rId2"/>
                <a:stretch>
                  <a:fillRect t="-23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254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Решите уравнения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№ 11.16(б)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fName>
                      <m:e>
                        <m: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800" i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…</a:t>
                </a:r>
              </a:p>
              <a:p>
                <a:pPr marL="0" indent="0">
                  <a:buNone/>
                </a:pPr>
                <a:r>
                  <a:rPr lang="en-US" sz="2800" b="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8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sz="28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𝜋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cs typeface="Times New Roman" pitchFamily="18" charset="0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cs typeface="Times New Roman" pitchFamily="18" charset="0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ru-RU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6016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11.17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…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…</a:t>
                </a:r>
              </a:p>
              <a:p>
                <a:pPr marL="0" indent="0">
                  <a:buNone/>
                </a:pPr>
                <a:r>
                  <a:rPr lang="en-US" b="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…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Ответ: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80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=1</m:t>
                    </m:r>
                  </m:oMath>
                </a14:m>
                <a:endParaRPr lang="en-US" sz="28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…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    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8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ru-RU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ru-RU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24744"/>
                <a:ext cx="8229600" cy="5001419"/>
              </a:xfrm>
              <a:blipFill rotWithShape="1">
                <a:blip r:embed="rId2"/>
                <a:stretch>
                  <a:fillRect l="-1259" t="-182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952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Алгоритм решения тригонометрических уравнений с применением формул сложения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Применив формулу сложения, получить простейшее тригонометрическое уравнение</a:t>
            </a:r>
          </a:p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Решить простейшее тригонометрическое уравнение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48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 numCol="1"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1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вариант</a:t>
                </a:r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Решите уравнения: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=5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𝑠𝑖𝑛𝑥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−1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      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𝑥𝑐𝑜𝑠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𝑠𝑖𝑛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𝑥𝑐𝑜𝑠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4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в)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ru-RU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𝑐𝑜𝑠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−1=0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                                                       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г</a:t>
                </a: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)</a:t>
                </a:r>
                <a:r>
                  <a:rPr lang="en-US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4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4</m:t>
                            </m:r>
                          </m:den>
                        </m:f>
                      </m:e>
                    </m:func>
                    <m:r>
                      <a:rPr lang="en-US" sz="24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=1</m:t>
                    </m:r>
                  </m:oMath>
                </a14:m>
                <a:r>
                  <a:rPr lang="en-US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  <a:endParaRPr lang="ru-RU" sz="24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ru-RU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2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вариант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Решите уравнения:</a:t>
                </a:r>
              </a:p>
              <a:p>
                <a:pPr marL="0" lv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+5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𝑐𝑜𝑠𝑥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=−1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б)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cos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𝑥𝑐𝑜𝑠𝑥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𝑠𝑖𝑛𝑥𝑠𝑖𝑛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3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</a:t>
                </a: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𝑠𝑖𝑛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−1=0</m:t>
                    </m:r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</a:t>
                </a: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                                        </a:t>
                </a: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г)</a:t>
                </a:r>
                <a:r>
                  <a:rPr lang="en-US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en-US" sz="24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f>
                          <m:fPr>
                            <m:ctrlP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e>
                    </m:func>
                    <m:func>
                      <m:funcPr>
                        <m:ctrlP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4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  <a:endParaRPr lang="ru-RU" sz="2400" dirty="0" smtClean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111" t="-17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21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600000">
        <p:circle/>
      </p:transition>
    </mc:Choice>
    <mc:Fallback xmlns="">
      <p:transition spd="slow" advClick="0" advTm="600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Проверка самостоятельной работы</a:t>
            </a:r>
            <a:endParaRPr lang="ru-RU" sz="2800" dirty="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1 вариант</a:t>
                </a:r>
              </a:p>
              <a:p>
                <a:pPr marL="0" lv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б)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=1+2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=±3+2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     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г)</a:t>
                </a: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  <a:endParaRPr lang="ru-RU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2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вариант</a:t>
                </a:r>
              </a:p>
              <a:p>
                <a:pPr marL="0" lv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=±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б)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                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 </m:t>
                    </m:r>
                    <m:sSub>
                      <m:sSub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+1</m:t>
                        </m:r>
                      </m:sup>
                    </m:sSup>
                    <m:f>
                      <m:f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           </a:t>
                </a: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г)</a:t>
                </a: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𝜖</m:t>
                    </m:r>
                    <m:r>
                      <a:rPr lang="en-US" sz="2800" i="1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  <a:endParaRPr lang="en-US" sz="28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40768"/>
                <a:ext cx="8229600" cy="4785395"/>
              </a:xfrm>
              <a:blipFill rotWithShape="1">
                <a:blip r:embed="rId2"/>
                <a:stretch>
                  <a:fillRect l="-1481" t="-21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712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Оцените работу товарища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«5» - все уравнения решены верно</a:t>
            </a:r>
          </a:p>
          <a:p>
            <a:pPr marL="400050" lvl="1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«4» - три любых уравнения или два </a:t>
            </a: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последних уравнения верны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00050" lvl="1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«3» - два первых уравнения выполнены правильно</a:t>
            </a:r>
          </a:p>
          <a:p>
            <a:pPr marL="400050" lvl="1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«2» - решено одно уравнение или ни одного уравнения не решено</a:t>
            </a:r>
          </a:p>
          <a:p>
            <a:pPr marL="400050" lvl="1" indent="0">
              <a:buNone/>
            </a:pP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400050" lvl="1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537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Задание на самоподготовку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П. 11.3, № 11.15(б, г), 11.16(в, г) </a:t>
            </a:r>
          </a:p>
          <a:p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Формулы корней простейших тригонометрических уравнений (повторить) 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5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8208912" cy="56886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/>
                </a:solidFill>
                <a:latin typeface="Arial Narrow" pitchFamily="34" charset="0"/>
              </a:rPr>
              <a:t>Цель занятия </a:t>
            </a:r>
            <a:r>
              <a:rPr lang="ru-RU" sz="3600" dirty="0" smtClean="0">
                <a:latin typeface="Arial Narrow" pitchFamily="34" charset="0"/>
              </a:rPr>
              <a:t>: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повторить формулы корней простейших тригонометрических уравнений,</a:t>
            </a:r>
            <a:b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повторить основные тригонометрические формулы,</a:t>
            </a:r>
            <a:b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 рассмотреть способы решения более сложных тригонометрических уравнений,</a:t>
            </a:r>
            <a:b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составить алгоритм решения тригонометрических уравнений с применением основных тригонометрических формул,</a:t>
            </a:r>
            <a:b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самостоятельная работа суворовцев</a:t>
            </a:r>
            <a:r>
              <a:rPr lang="ru-RU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Arial Narrow" pitchFamily="34" charset="0"/>
              </a:rPr>
              <a:t>. </a:t>
            </a:r>
            <a:endParaRPr lang="ru-RU" sz="2400" dirty="0">
              <a:solidFill>
                <a:schemeClr val="accent5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9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404664"/>
            <a:ext cx="633670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Уравнения </a:t>
            </a:r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есть равенство, которое еще не является</a:t>
            </a:r>
          </a:p>
          <a:p>
            <a:pPr algn="ctr"/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истинным, но которое стремятся сделать истинным, </a:t>
            </a:r>
          </a:p>
          <a:p>
            <a:pPr algn="ctr"/>
            <a:r>
              <a:rPr lang="ru-RU" sz="3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не будучи уверенным, что этого можно достичь.</a:t>
            </a:r>
          </a:p>
          <a:p>
            <a:pPr algn="r"/>
            <a:r>
              <a:rPr lang="ru-RU" sz="3200" dirty="0" err="1">
                <a:solidFill>
                  <a:schemeClr val="bg2">
                    <a:lumMod val="20000"/>
                    <a:lumOff val="80000"/>
                  </a:schemeClr>
                </a:solidFill>
              </a:rPr>
              <a:t>С</a:t>
            </a:r>
            <a:r>
              <a:rPr lang="ru-RU" sz="32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.Фуше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19256" cy="9361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Повторение изученного материала</a:t>
            </a:r>
            <a:endParaRPr lang="ru-RU" sz="2800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052736"/>
                <a:ext cx="8229600" cy="5184576"/>
              </a:xfrm>
            </p:spPr>
            <p:txBody>
              <a:bodyPr>
                <a:noAutofit/>
              </a:bodyPr>
              <a:lstStyle/>
              <a:p>
                <a:pPr marL="0" indent="0" algn="ctr">
                  <a:buNone/>
                </a:pP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1)Устный счет по макету единичной окружности:</a:t>
                </a:r>
              </a:p>
              <a:p>
                <a:pPr marL="0" indent="0" algn="ctr">
                  <a:buNone/>
                </a:pP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Найти координаты точки единичной окружности, соответствующей углу</a:t>
                </a:r>
              </a:p>
              <a:p>
                <a:pPr marL="0" indent="0" algn="ctr">
                  <a:buNone/>
                </a:pP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в)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д)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е)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7</m:t>
                        </m:r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ru-RU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 ж)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r>
                      <a:rPr lang="ru-RU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</m:oMath>
                </a14:m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</a:p>
              <a:p>
                <a:pPr marL="0" indent="0" algn="ctr">
                  <a:buNone/>
                </a:pP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2) Найдите ошибки в решениях тригонометрических уравнений:</a:t>
                </a:r>
              </a:p>
              <a:p>
                <a:pPr marL="0" indent="0" algn="ctr">
                  <a:buNone/>
                </a:pP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а)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</a:t>
                </a:r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            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в)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𝑡𝑔𝑥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e>
                    </m:rad>
                  </m:oMath>
                </a14:m>
                <a:endParaRPr lang="en-US" sz="2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  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000" b="0" i="1" dirty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000" b="0" i="1" dirty="0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en-US" sz="2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sz="20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г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accent5">
                                      <a:lumMod val="20000"/>
                                      <a:lumOff val="80000"/>
                                    </a:schemeClr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+1</m:t>
                          </m:r>
                        </m:sup>
                      </m:sSup>
                      <m:f>
                        <m:fPr>
                          <m:ctrlP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sz="2000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+2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, 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𝑘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∈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𝑍</m:t>
                      </m:r>
                    </m:oMath>
                  </m:oMathPara>
                </a14:m>
                <a:endParaRPr lang="en-US" sz="20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3)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Разложить на множители: а) </a:t>
                </a:r>
                <a14:m>
                  <m:oMath xmlns:m="http://schemas.openxmlformats.org/officeDocument/2006/math">
                    <m:r>
                      <a:rPr lang="ru-RU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func>
                      <m:func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 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</a:t>
                </a:r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𝑡𝑔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−3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;</a:t>
                </a:r>
              </a:p>
              <a:p>
                <a:pPr marL="0" indent="0" algn="ctr">
                  <a:buNone/>
                </a:pPr>
                <a:r>
                  <a:rPr lang="en-US" sz="20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                                  </a:t>
                </a:r>
                <a:r>
                  <a:rPr lang="ru-RU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в)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∙</m:t>
                    </m:r>
                    <m:func>
                      <m:func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cos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func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−</m:t>
                    </m:r>
                    <m:sSup>
                      <m:sSupPr>
                        <m:ctrlP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r>
                  <a:rPr lang="en-US" sz="20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   </a:t>
                </a:r>
                <a:endParaRPr lang="ru-RU" sz="2000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052736"/>
                <a:ext cx="8229600" cy="5184576"/>
              </a:xfrm>
              <a:blipFill rotWithShape="1">
                <a:blip r:embed="rId2"/>
                <a:stretch>
                  <a:fillRect t="-5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718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4) Закончить формулу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1"/>
                <a:ext cx="7859216" cy="4608512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ru-RU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ru-RU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1−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𝑐𝑜𝑠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2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1"/>
                <a:ext cx="7859216" cy="4608512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1040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Объяснение нового материала</a:t>
            </a:r>
            <a:endParaRPr lang="ru-RU" sz="3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84784"/>
                <a:ext cx="8229600" cy="468052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ru-RU" dirty="0" smtClean="0"/>
                  <a:t>  </a:t>
                </a:r>
                <a:r>
                  <a:rPr lang="ru-RU" dirty="0" smtClean="0">
                    <a:solidFill>
                      <a:schemeClr val="tx2"/>
                    </a:solidFill>
                  </a:rPr>
                  <a:t>Решение уравнений с применением основного тригонометрического тождества</a:t>
                </a:r>
              </a:p>
              <a:p>
                <a:pPr marL="0" indent="0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Чем схожи и чем различаются уравнения:</a:t>
                </a:r>
              </a:p>
              <a:p>
                <a:pPr marL="0" indent="0" algn="ctr">
                  <a:buNone/>
                </a:pPr>
                <a:r>
                  <a:rPr lang="en-US" b="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𝑏𝑠𝑖𝑛𝑥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en-US" b="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𝑏𝑠𝑖𝑛𝑥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ru-RU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𝑏𝑐𝑜𝑠𝑥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𝑏𝑐𝑜𝑠𝑥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ru-RU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84784"/>
                <a:ext cx="8229600" cy="4680520"/>
              </a:xfrm>
              <a:blipFill rotWithShape="1">
                <a:blip r:embed="rId2"/>
                <a:stretch>
                  <a:fillRect l="-1852" t="-182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919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Применяя, формулу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или</a:t>
                </a: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=1−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,</a:t>
                </a:r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ru-RU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п</a:t>
                </a: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реобразуем уравнение</a:t>
                </a: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𝑏𝑠𝑖𝑛𝑥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или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5">
                                  <a:lumMod val="20000"/>
                                  <a:lumOff val="80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𝑏𝑐𝑜𝑠𝑥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solidFill>
                            <a:schemeClr val="accent5">
                              <a:lumMod val="20000"/>
                              <a:lumOff val="80000"/>
                            </a:schemeClr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ru-RU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в</a:t>
                </a: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виде</a:t>
                </a:r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endParaRPr lang="ru-RU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𝑏𝑠𝑖𝑛𝑥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или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𝑎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𝑐𝑜𝑠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𝑏𝑐𝑜𝑠𝑥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</m:t>
                    </m:r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</a:t>
                </a:r>
                <a:endParaRPr lang="ru-RU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 algn="ctr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Выполнив алгебраические преобразования, получим квадратное уравнение относительно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𝑠𝑖𝑛𝑥</m:t>
                    </m:r>
                  </m:oMath>
                </a14:m>
                <a:r>
                  <a:rPr lang="en-US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или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𝑐𝑜𝑠𝑥</m:t>
                    </m:r>
                  </m:oMath>
                </a14:m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, которое решается путем замены неизвестного. </a:t>
                </a:r>
                <a:endParaRPr lang="ru-RU" dirty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t="-3060" r="-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194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147248" cy="86409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Р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ешите уравнения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/>
              </a:bodyPr>
              <a:lstStyle/>
              <a:p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№ 11.15(б, в)</a:t>
                </a: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ru-RU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4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𝑠𝑖𝑛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+3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−3</m:t>
                    </m:r>
                    <m:func>
                      <m:func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−2=0</m:t>
                    </m:r>
                  </m:oMath>
                </a14:m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d>
                      <m:dPr>
                        <m:begChr m:val="|"/>
                        <m:endChr m:val="|"/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≤1</m:t>
                    </m:r>
                  </m:oMath>
                </a14:m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−3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𝑡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−2=0</m:t>
                    </m:r>
                  </m:oMath>
                </a14:m>
                <a:endParaRPr lang="en-US" sz="24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=2</m:t>
                    </m:r>
                  </m:oMath>
                </a14:m>
                <a:endParaRPr lang="en-US" sz="2400" b="0" i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sin</m:t>
                        </m:r>
                      </m:fName>
                      <m:e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f>
                      <m:f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</m:oMath>
                </a14:m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4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Ответ: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chemeClr val="accent5">
                                    <a:lumMod val="20000"/>
                                    <a:lumOff val="80000"/>
                                  </a:schemeClr>
                                </a:solidFill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+1</m:t>
                        </m:r>
                      </m:sup>
                    </m:sSup>
                    <m:f>
                      <m:fPr>
                        <m:ctrlP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𝑍</m:t>
                    </m:r>
                    <m:r>
                      <a:rPr lang="en-US" sz="24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en-US" sz="24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1259" t="-120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4298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476672"/>
                <a:ext cx="8229600" cy="56494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u-RU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б) </a:t>
                </a:r>
                <a14:m>
                  <m:oMath xmlns:m="http://schemas.openxmlformats.org/officeDocument/2006/math">
                    <m:r>
                      <a:rPr lang="ru-RU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ru-RU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func>
                      <m:func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𝑠𝑖𝑛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=0</m:t>
                    </m:r>
                  </m:oMath>
                </a14:m>
                <a:endParaRPr lang="en-US" sz="28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…</a:t>
                </a:r>
                <a:endParaRPr lang="en-US" sz="2800" b="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𝑐𝑜𝑠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+2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𝑐𝑜𝑠𝑥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+1=0</m:t>
                    </m:r>
                  </m:oMath>
                </a14:m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...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i="0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cos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chemeClr val="accent5">
                                <a:lumMod val="20000"/>
                                <a:lumOff val="80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func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=−1</m:t>
                    </m:r>
                  </m:oMath>
                </a14:m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b="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…</a:t>
                </a:r>
              </a:p>
              <a:p>
                <a:pPr marL="0" indent="0">
                  <a:buNone/>
                </a:pPr>
                <a:r>
                  <a:rPr lang="ru-RU" sz="2800" dirty="0" smtClean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rPr>
                  <a:t>Ответ:</a:t>
                </a:r>
                <a:endParaRPr lang="en-US" sz="2800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endParaRPr>
              </a:p>
              <a:p>
                <a:pPr marL="0" indent="0">
                  <a:buNone/>
                </a:pPr>
                <a:r>
                  <a:rPr lang="ru-RU" sz="2800" dirty="0" smtClean="0"/>
                  <a:t> </a:t>
                </a:r>
                <a:endParaRPr lang="ru-RU" sz="28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476672"/>
                <a:ext cx="8229600" cy="5649491"/>
              </a:xfrm>
              <a:blipFill rotWithShape="1">
                <a:blip r:embed="rId2"/>
                <a:stretch>
                  <a:fillRect l="-1852" t="-15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1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D8D8D8"/>
      </a:dk1>
      <a:lt1>
        <a:srgbClr val="FFFFFF"/>
      </a:lt1>
      <a:dk2>
        <a:srgbClr val="D2533C"/>
      </a:dk2>
      <a:lt2>
        <a:srgbClr val="009A46"/>
      </a:lt2>
      <a:accent1>
        <a:srgbClr val="A43925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</TotalTime>
  <Words>1451</Words>
  <Application>Microsoft Office PowerPoint</Application>
  <PresentationFormat>Экран (4:3)</PresentationFormat>
  <Paragraphs>126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Цель занятия : повторить формулы корней простейших тригонометрических уравнений, повторить основные тригонометрические формулы,  рассмотреть способы решения более сложных тригонометрических уравнений, составить алгоритм решения тригонометрических уравнений с применением основных тригонометрических формул, самостоятельная работа суворовцев. </vt:lpstr>
      <vt:lpstr>Презентация PowerPoint</vt:lpstr>
      <vt:lpstr>Повторение изученного материала</vt:lpstr>
      <vt:lpstr>4) Закончить формулу</vt:lpstr>
      <vt:lpstr>Объяснение нового материала</vt:lpstr>
      <vt:lpstr>Презентация PowerPoint</vt:lpstr>
      <vt:lpstr>Решите уравнения</vt:lpstr>
      <vt:lpstr>Презентация PowerPoint</vt:lpstr>
      <vt:lpstr>Алгоритм решения уравнений с применением основного тригонометрического тождества </vt:lpstr>
      <vt:lpstr>Решение уравнений с применением формул сложения</vt:lpstr>
      <vt:lpstr>Решите уравнения</vt:lpstr>
      <vt:lpstr>№ 11.17</vt:lpstr>
      <vt:lpstr>Алгоритм решения тригонометрических уравнений с применением формул сложения</vt:lpstr>
      <vt:lpstr>Самостоятельная работа</vt:lpstr>
      <vt:lpstr>Проверка самостоятельной работы</vt:lpstr>
      <vt:lpstr>Оцените работу товарища</vt:lpstr>
      <vt:lpstr>Задание на самоподготовку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Марина</cp:lastModifiedBy>
  <cp:revision>61</cp:revision>
  <dcterms:created xsi:type="dcterms:W3CDTF">2011-04-13T15:23:12Z</dcterms:created>
  <dcterms:modified xsi:type="dcterms:W3CDTF">2013-03-11T19:17:41Z</dcterms:modified>
</cp:coreProperties>
</file>