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87" r:id="rId7"/>
    <p:sldId id="267" r:id="rId8"/>
    <p:sldId id="268" r:id="rId9"/>
    <p:sldId id="264" r:id="rId10"/>
    <p:sldId id="269" r:id="rId11"/>
    <p:sldId id="281" r:id="rId12"/>
    <p:sldId id="271" r:id="rId13"/>
    <p:sldId id="272" r:id="rId14"/>
    <p:sldId id="273" r:id="rId15"/>
    <p:sldId id="274" r:id="rId16"/>
    <p:sldId id="275" r:id="rId17"/>
    <p:sldId id="266" r:id="rId18"/>
    <p:sldId id="276" r:id="rId19"/>
    <p:sldId id="277" r:id="rId20"/>
    <p:sldId id="280" r:id="rId21"/>
    <p:sldId id="282" r:id="rId22"/>
    <p:sldId id="283" r:id="rId23"/>
    <p:sldId id="284" r:id="rId24"/>
    <p:sldId id="285" r:id="rId25"/>
    <p:sldId id="265" r:id="rId26"/>
    <p:sldId id="288" r:id="rId27"/>
    <p:sldId id="290" r:id="rId28"/>
    <p:sldId id="25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dirty="0" smtClean="0"/>
              <a:t>Организация рефлексии на уроках математики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r>
              <a:rPr lang="ru-RU" dirty="0" smtClean="0"/>
              <a:t>Автор: учитель математики </a:t>
            </a:r>
          </a:p>
          <a:p>
            <a:r>
              <a:rPr lang="ru-RU" dirty="0" smtClean="0"/>
              <a:t>МАОУ СОШ №36 г. Томска </a:t>
            </a:r>
          </a:p>
          <a:p>
            <a:r>
              <a:rPr lang="ru-RU" dirty="0" smtClean="0"/>
              <a:t>Демчук И.В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Резюме-ученики письменно отвечают на вопросы, отражающих их отношение к уроку, учебному предмету, учителю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Что нравится на уроках?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Что не нравится на уроках?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Можешь ли учиться лучше по предмету?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Что мешает учиться лучше?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Какие действия учителя считаешь неправильными?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Поставь отметку учителю по 10-ти балльной системе. Обоснуй её.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Поставь себе отметку по 10-ти балльной системе. Обоснуй её.</a:t>
            </a:r>
          </a:p>
          <a:p>
            <a:endParaRPr lang="ru-RU" dirty="0"/>
          </a:p>
        </p:txBody>
      </p:sp>
      <p:pic>
        <p:nvPicPr>
          <p:cNvPr id="1026" name="Picture 2" descr="C:\Users\кс\Downloads\резю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260" y="980728"/>
            <a:ext cx="174641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рефлексии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0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4258816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 ученика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считаю… (мнение об уроке)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Особенно удачным является… (достоинства, положительные моменты урока)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тоже время, я посоветовал бы…(рекомендация учителю)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Сложно было …(трудности, проблемы и т.п.)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На парте перед каждым ребенком  два жетона: один – с улыбающимся личиком, другой – с грустным. На доске поезд с вагончиками, на которых обозначены этапы урока. Детям предлагают опустить «веселое личико» в тот вагончик, который указывает на то задание, которое вам было интересно выполнять, а «грустное личико» в тот, который символизирует задание, которое показалось  не интересным. Можно использовать только один жетон усмотрению ученика</a:t>
            </a:r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0"/>
            <a:ext cx="2664296" cy="143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30019"/>
          </a:xfrm>
        </p:spPr>
        <p:txBody>
          <a:bodyPr/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Сегодня я узнал…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Я почувствовал, что…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Мне представляется интересным то, что…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 у меня на этот счет другое мнение…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Я бы хотел (а) еще раз услышать…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Работа над заданием помогла мне…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Меня удивило…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 меня появилось желание…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Урок дал мне для жизни…</a:t>
            </a:r>
          </a:p>
          <a:p>
            <a:endParaRPr lang="ru-RU" dirty="0"/>
          </a:p>
        </p:txBody>
      </p:sp>
      <p:pic>
        <p:nvPicPr>
          <p:cNvPr id="4" name="Рисунок 19" descr="http://www.lenagold.ru/fon/clipart/d/dev/deva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124744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Комплимент- похвала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оценивают вклад друг друга в урок и благодарят друг друга (Комплимент-похвала, Комплимент деловым качествам, Комплимент в чувствах) и учителя за проведенный урок. Такой вариант окончания урока дает возможность удовлетворения потребности в признании личностной значимости каждого.</a:t>
            </a:r>
          </a:p>
          <a:p>
            <a:endParaRPr lang="ru-RU" dirty="0"/>
          </a:p>
        </p:txBody>
      </p:sp>
      <p:pic>
        <p:nvPicPr>
          <p:cNvPr id="1026" name="Picture 2" descr="C:\Users\кс\Downloads\похв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533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Рюкзак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    Прием рефлексии используется чаще всего на уроках после изучения большого раздела. Суть - зафиксировать свои продвижения в учебе, а также, возможно, в отношениях с другими. Рюкзак перемещается от одного ученика к другому. Каждый не просто фиксирует успех, но и приводит конкретный пример. Если нужно собраться с мыслями, можно сказать "пропускаю ход".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i="1" dirty="0" smtClean="0">
                <a:latin typeface="Arial" charset="0"/>
                <a:cs typeface="Arial" charset="0"/>
              </a:rPr>
              <a:t>Пример.</a:t>
            </a:r>
            <a:r>
              <a:rPr lang="ru-RU" sz="2000" dirty="0" smtClean="0">
                <a:latin typeface="Arial" charset="0"/>
                <a:cs typeface="Arial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я научился составлять план текста  и конспект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я запомнил формулу для нахождения дискриминанта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я разобрался в такой-то теме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я наконец-то запомнил, чем стандартный многочлен отличается от не стандартного</a:t>
            </a:r>
          </a:p>
          <a:p>
            <a:endParaRPr lang="ru-RU" dirty="0"/>
          </a:p>
        </p:txBody>
      </p:sp>
      <p:pic>
        <p:nvPicPr>
          <p:cNvPr id="1026" name="Picture 2" descr="C:\Users\кс\Downloads\рюкз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200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Плюс-минус-интересно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16632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</a:t>
                      </a:r>
                      <a:endParaRPr lang="ru-RU" dirty="0"/>
                    </a:p>
                  </a:txBody>
                  <a:tcPr marL="97818" marR="978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</a:t>
                      </a:r>
                      <a:endParaRPr lang="ru-RU" dirty="0"/>
                    </a:p>
                  </a:txBody>
                  <a:tcPr marL="97818" marR="978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Интересно</a:t>
                      </a:r>
                      <a:endParaRPr lang="ru-RU" dirty="0"/>
                    </a:p>
                  </a:txBody>
                  <a:tcPr marL="97818" marR="97818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целей. </a:t>
                      </a:r>
                      <a:endParaRPr lang="ru-RU" dirty="0"/>
                    </a:p>
                  </a:txBody>
                  <a:tcPr marL="97818" marR="978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с точки зрения решения жизненных ситуаций. </a:t>
                      </a:r>
                      <a:endParaRPr lang="ru-RU" dirty="0"/>
                    </a:p>
                  </a:txBody>
                  <a:tcPr marL="97818" marR="9781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вписывают все любопытные факты, о которых узнали на уроке и, что бы еще хотелось узнать по данной проблеме, вопросы к учителю. </a:t>
                      </a:r>
                    </a:p>
                  </a:txBody>
                  <a:tcPr marL="97818" marR="978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Диаграмма( для отображения внимательности, активности и т.д. на каждом этапе урока)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По горизонтальной оси отмечаем время урока в минутах, по вертикальной оси в 10-ти балльной системе измеряемую величину (например: внимание, активность, понимание учебного материала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Райтинг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charset="0"/>
                <a:cs typeface="Arial" charset="0"/>
              </a:rPr>
              <a:t>   </a:t>
            </a:r>
            <a:r>
              <a:rPr lang="ru-RU" sz="2000" dirty="0" smtClean="0">
                <a:latin typeface="Arial" charset="0"/>
                <a:cs typeface="Arial" charset="0"/>
              </a:rPr>
              <a:t>Приём оценивания деятельности учащихся на уроке. Название приема в переводе звучит как «правильно». Прием вводится на время согласования оценки с учеником.  Формирует умение объективно и регулярно оценивать свой труд.  Завершив работу, ученик ставит себе оценку. За ту же работу ставит оценку учитель. Записывается дробь. Оценка выставляется в дневник, тетрадь. </a:t>
            </a:r>
            <a:r>
              <a:rPr lang="ru-RU" sz="2000" dirty="0" err="1" smtClean="0">
                <a:latin typeface="Arial" charset="0"/>
                <a:cs typeface="Arial" charset="0"/>
              </a:rPr>
              <a:t>Райтинг</a:t>
            </a:r>
            <a:r>
              <a:rPr lang="ru-RU" sz="2000" dirty="0" smtClean="0">
                <a:latin typeface="Arial" charset="0"/>
                <a:cs typeface="Arial" charset="0"/>
              </a:rPr>
              <a:t> можно использовать для оценивания докладов, индивидуальных домашних заданий, заданий творческого характера. 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Например: 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Ученик ставит оценку 4, учитель – 5. Результат – дробь 4/5. 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endParaRPr lang="ru-RU" sz="2000" dirty="0"/>
          </a:p>
        </p:txBody>
      </p:sp>
      <p:pic>
        <p:nvPicPr>
          <p:cNvPr id="4" name="Picture 11" descr="http://im6-tub-ru.yandex.net/i?id=228647982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5013325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Светофор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dirty="0" smtClean="0"/>
              <a:t>Карточка красного цвета: «Я удовлетворен уроком, урок был полезен для меня, я много, с пользой и хорошо работал на уроке, я получил заслуженную оценку, я понимал все, о чем говорилось и что делалось на уроке»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/>
              <a:t>Карточка желтого цвета: «Урок был интересен и я принимал в нем активное участие, урок был в определенной степени полезен для меня, я отвечал с места, я сумел выполнить ряд заданий, мне было на уроке достаточно комфортно»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/>
              <a:t>Карточка зеленого цвета: « Пользы от урока я получил мало, я не очень понимал, о чем идет речь, мне это не очень нужно, домашнее задание я не понял, к ответу    на   уроке я не был готов»</a:t>
            </a:r>
          </a:p>
          <a:p>
            <a:endParaRPr lang="ru-RU" sz="2400" dirty="0"/>
          </a:p>
        </p:txBody>
      </p:sp>
      <p:pic>
        <p:nvPicPr>
          <p:cNvPr id="4" name="Picture 7" descr="C:\Users\кс\Desktop\школа картинки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57127" cy="13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Рефлексия-глоссарий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Рефлексия- вспомнить и осознать основные этапы учебной деятельности, индивидуальные и коллективные результаты (продукты) деятельности, проблемы и способы деятельности. Соотнесение поставленной цели с результатами обучения.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Рефлексия- способность разума обращать свой «взор на себя», исследовательский акт направленный человеком на себя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Рефлексия- форма теоретической деятельности человека, направленная на осмысление своих собственных действий и законов(БЭС, философ.).</a:t>
            </a:r>
          </a:p>
          <a:p>
            <a:pPr algn="just"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Знаковая 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«V» - ответил по просьбе учителя, но ответ не правильный;</a:t>
            </a:r>
          </a:p>
          <a:p>
            <a:r>
              <a:rPr lang="ru-RU" dirty="0" smtClean="0"/>
              <a:t>«W» - ответил по просьбе учителя, ответ правильный;</a:t>
            </a:r>
          </a:p>
          <a:p>
            <a:r>
              <a:rPr lang="ru-RU" dirty="0" smtClean="0"/>
              <a:t>«  | »  - ответил по своей инициативе, но ответ не правильный;</a:t>
            </a:r>
          </a:p>
          <a:p>
            <a:r>
              <a:rPr lang="ru-RU" dirty="0" smtClean="0"/>
              <a:t>«+» - ответил по своей инициативе, ответ правильный;</a:t>
            </a:r>
          </a:p>
          <a:p>
            <a:r>
              <a:rPr lang="ru-RU" dirty="0" smtClean="0"/>
              <a:t>«0» - не ответил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самоанализа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уроке я работал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/ пассивно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Своей работой на</a:t>
                      </a:r>
                      <a:r>
                        <a:rPr lang="ru-RU" baseline="0" dirty="0" smtClean="0"/>
                        <a:t> уроке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 / не доволен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 мне показался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коротким / длинным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урок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устал /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Мое настроение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лучше / стало хуже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r>
                        <a:rPr lang="ru-RU" baseline="0" dirty="0" smtClean="0"/>
                        <a:t> урока мне был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понятен / не понятен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полезен / бесполезен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Домашнее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интересен / скучен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легким / трудным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интересно / не интересно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82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22082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Синквейн</a:t>
            </a:r>
            <a:r>
              <a:rPr lang="ru-RU" sz="2800" dirty="0" smtClean="0"/>
              <a:t>- малая стихотворная форма, используемая для фиксации эмоциональных оценок участников обучения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строка- одно имя существительное;</a:t>
            </a:r>
          </a:p>
          <a:p>
            <a:r>
              <a:rPr lang="ru-RU" dirty="0" smtClean="0"/>
              <a:t>Вторая строка- два прилагательных;</a:t>
            </a:r>
          </a:p>
          <a:p>
            <a:r>
              <a:rPr lang="ru-RU" dirty="0" smtClean="0"/>
              <a:t>Третья строка- три глагола; </a:t>
            </a:r>
          </a:p>
          <a:p>
            <a:r>
              <a:rPr lang="ru-RU" dirty="0" smtClean="0"/>
              <a:t>Четвертая строка- одно завершающее предложение- высказывание;</a:t>
            </a:r>
          </a:p>
          <a:p>
            <a:r>
              <a:rPr lang="ru-RU" dirty="0" smtClean="0"/>
              <a:t>Пятая строка- одно итоговое слово.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/>
              <a:t>Синквейны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499589" cy="250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252664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3078151" cy="22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12976"/>
            <a:ext cx="2232248" cy="24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76872"/>
            <a:ext cx="2536023" cy="2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149080"/>
            <a:ext cx="2872560" cy="22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Прием актуализации субъективного опыта.  Обучающимся раздаются бланки для телеграммы и предлагается написать телеграмму кому угодно, в которой необходимо выразить свое состояние после урока. Очень краткая запись-  в тексте не более 10 слов.</a:t>
            </a:r>
            <a:endParaRPr lang="ru-RU" dirty="0"/>
          </a:p>
        </p:txBody>
      </p:sp>
      <p:pic>
        <p:nvPicPr>
          <p:cNvPr id="1026" name="Picture 2" descr="C:\Users\кс\Downloads\теле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0002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настроения «Смайлики»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сигнализируют о своем эмоциональном состоянии с помощью карточки со стилизованными рисунками</a:t>
            </a:r>
            <a:endParaRPr lang="ru-RU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1331913" y="4292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779838" y="4221163"/>
            <a:ext cx="914400" cy="914400"/>
          </a:xfrm>
          <a:prstGeom prst="smileyFace">
            <a:avLst>
              <a:gd name="adj" fmla="val 45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6516216" y="4221088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отличное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нормальное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плохое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9087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настроения «Солнышко»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Закончи предложение: </a:t>
            </a:r>
            <a:r>
              <a:rPr lang="ru-RU" b="1" i="1" dirty="0" smtClean="0"/>
              <a:t>«Моё настроение похоже на:</a:t>
            </a:r>
            <a:endParaRPr lang="ru-RU" b="1" dirty="0" smtClean="0"/>
          </a:p>
          <a:p>
            <a:pPr lvl="0"/>
            <a:r>
              <a:rPr lang="ru-RU" b="1" i="1" dirty="0" smtClean="0"/>
              <a:t>солнышко;</a:t>
            </a:r>
            <a:endParaRPr lang="ru-RU" b="1" dirty="0" smtClean="0"/>
          </a:p>
          <a:p>
            <a:pPr lvl="0"/>
            <a:r>
              <a:rPr lang="ru-RU" b="1" i="1" dirty="0" smtClean="0"/>
              <a:t>солнышко с тучкой;</a:t>
            </a:r>
            <a:endParaRPr lang="ru-RU" b="1" dirty="0" smtClean="0"/>
          </a:p>
          <a:p>
            <a:pPr lvl="0"/>
            <a:r>
              <a:rPr lang="ru-RU" b="1" i="1" dirty="0" smtClean="0"/>
              <a:t>тучку;</a:t>
            </a:r>
            <a:endParaRPr lang="ru-RU" b="1" dirty="0" smtClean="0"/>
          </a:p>
          <a:p>
            <a:pPr lvl="0"/>
            <a:r>
              <a:rPr lang="ru-RU" b="1" i="1" dirty="0" smtClean="0"/>
              <a:t>тучку с дождиком;</a:t>
            </a:r>
            <a:endParaRPr lang="ru-RU" b="1" dirty="0" smtClean="0"/>
          </a:p>
          <a:p>
            <a:r>
              <a:rPr lang="ru-RU" b="1" i="1" dirty="0" smtClean="0"/>
              <a:t>тучку с молнией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92896"/>
            <a:ext cx="22146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90572"/>
            <a:ext cx="2016224" cy="20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настроения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 каким цветом радуги ассоциируется данный урок?</a:t>
            </a:r>
          </a:p>
          <a:p>
            <a:pPr lvl="0"/>
            <a:r>
              <a:rPr lang="ru-RU" sz="1800" b="1" i="1" dirty="0" smtClean="0"/>
              <a:t>оранжевый– радостное, восторженное настроение. </a:t>
            </a:r>
          </a:p>
          <a:p>
            <a:pPr lvl="0"/>
            <a:r>
              <a:rPr lang="ru-RU" sz="1800" b="1" i="1" dirty="0" smtClean="0"/>
              <a:t>Красный- нервозное, возбуждённое состоянии, агрессия;</a:t>
            </a:r>
            <a:endParaRPr lang="ru-RU" sz="1800" b="1" dirty="0" smtClean="0"/>
          </a:p>
          <a:p>
            <a:pPr lvl="0"/>
            <a:r>
              <a:rPr lang="ru-RU" sz="1800" b="1" i="1" dirty="0" smtClean="0"/>
              <a:t>синий цвет – грустное настроение, пассивность, усталость, желание отдохнуть;</a:t>
            </a:r>
            <a:endParaRPr lang="ru-RU" sz="1800" b="1" dirty="0" smtClean="0"/>
          </a:p>
          <a:p>
            <a:pPr lvl="0"/>
            <a:r>
              <a:rPr lang="ru-RU" sz="1800" b="1" i="1" dirty="0" smtClean="0"/>
              <a:t>зелёный цвет – активность, </a:t>
            </a:r>
            <a:endParaRPr lang="ru-RU" sz="1800" b="1" dirty="0" smtClean="0"/>
          </a:p>
          <a:p>
            <a:pPr lvl="0"/>
            <a:r>
              <a:rPr lang="ru-RU" sz="1800" b="1" i="1" dirty="0" smtClean="0"/>
              <a:t>жёлтый цвет – </a:t>
            </a:r>
            <a:r>
              <a:rPr lang="ru-RU" sz="1800" b="1" i="1" dirty="0" err="1" smtClean="0"/>
              <a:t>цвет</a:t>
            </a:r>
            <a:r>
              <a:rPr lang="ru-RU" sz="1800" b="1" i="1" dirty="0" smtClean="0"/>
              <a:t>  радости</a:t>
            </a:r>
            <a:endParaRPr lang="ru-RU" sz="1800" b="1" dirty="0" smtClean="0"/>
          </a:p>
          <a:p>
            <a:pPr lvl="0"/>
            <a:r>
              <a:rPr lang="ru-RU" sz="1800" b="1" i="1" dirty="0" smtClean="0"/>
              <a:t>фиолетовый цвет – беспокойное, тревожное настроение, близкое к разочарованию;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13176"/>
            <a:ext cx="223077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i="1" dirty="0" err="1" smtClean="0"/>
              <a:t>Вагина</a:t>
            </a:r>
            <a:r>
              <a:rPr lang="ru-RU" sz="2000" i="1" dirty="0" smtClean="0"/>
              <a:t> Л.А., Дорошенко Е.Ю, </a:t>
            </a:r>
            <a:r>
              <a:rPr lang="ru-RU" sz="2000" i="1" dirty="0" err="1" smtClean="0"/>
              <a:t>Хуртова</a:t>
            </a:r>
            <a:r>
              <a:rPr lang="ru-RU" sz="2000" i="1" dirty="0" smtClean="0"/>
              <a:t> Т.В.Школа молодого учителя- Волгоград: «Учитель», 2007</a:t>
            </a:r>
          </a:p>
          <a:p>
            <a:pPr algn="just"/>
            <a:r>
              <a:rPr lang="ru-RU" sz="2000" i="1" dirty="0" err="1" smtClean="0"/>
              <a:t>Гин</a:t>
            </a:r>
            <a:r>
              <a:rPr lang="ru-RU" sz="2000" i="1" dirty="0" smtClean="0"/>
              <a:t> А.А. Приемы педагогической техники -Луганск: СПД Резников В.С., 2006</a:t>
            </a:r>
          </a:p>
          <a:p>
            <a:pPr algn="just"/>
            <a:r>
              <a:rPr lang="ru-RU" sz="2000" i="1" dirty="0" err="1" smtClean="0"/>
              <a:t>Кульневич</a:t>
            </a:r>
            <a:r>
              <a:rPr lang="ru-RU" sz="2000" i="1" dirty="0" smtClean="0"/>
              <a:t> С.В., </a:t>
            </a:r>
            <a:r>
              <a:rPr lang="ru-RU" sz="2000" i="1" dirty="0" err="1" smtClean="0"/>
              <a:t>Лакоценина</a:t>
            </a:r>
            <a:r>
              <a:rPr lang="ru-RU" sz="2000" i="1" dirty="0" smtClean="0"/>
              <a:t> Т.П. «Анализ современного урока». Практическое пособие.- Издательство «Учитель», Ростов-на-Дону, 2003 г.</a:t>
            </a:r>
          </a:p>
          <a:p>
            <a:pPr algn="just"/>
            <a:r>
              <a:rPr lang="ru-RU" sz="2000" i="1" dirty="0" err="1" smtClean="0"/>
              <a:t>Кульневич</a:t>
            </a:r>
            <a:r>
              <a:rPr lang="ru-RU" sz="2000" i="1" dirty="0" smtClean="0"/>
              <a:t> С.В., </a:t>
            </a:r>
            <a:r>
              <a:rPr lang="ru-RU" sz="2000" i="1" dirty="0" err="1" smtClean="0"/>
              <a:t>Лакоценина</a:t>
            </a:r>
            <a:r>
              <a:rPr lang="ru-RU" sz="2000" i="1" dirty="0" smtClean="0"/>
              <a:t> Т.П. Современный урок. Часть 1. Научно-практическое пособие. - Издательство «Учитель», Ростов-на-Дону, 2004 г.</a:t>
            </a:r>
          </a:p>
          <a:p>
            <a:pPr algn="just"/>
            <a:r>
              <a:rPr lang="ru-RU" sz="2000" i="1" dirty="0" err="1" smtClean="0"/>
              <a:t>Лизинский</a:t>
            </a:r>
            <a:r>
              <a:rPr lang="ru-RU" sz="2000" i="1" dirty="0" smtClean="0"/>
              <a:t> В.М. Приемы и формы в учебной деятельности. М: Центр «Педагогический поиск», 2004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рефлексии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Вспомнить, выявить и осознать основные компоненты деятельности- её смысл, типы, способы, проблемы, пути их решения, полученные результаты.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83065"/>
            <a:ext cx="1656184" cy="18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задачи этапа рефлексии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Инициировать и интенсифицировать рефлексию учащихся по поводу своего </a:t>
            </a:r>
            <a:r>
              <a:rPr lang="ru-RU" dirty="0" err="1" smtClean="0"/>
              <a:t>психо</a:t>
            </a:r>
            <a:r>
              <a:rPr lang="ru-RU" dirty="0" smtClean="0"/>
              <a:t> - эмоционального состояния, мотивации, своей деятельности и взаимодействия с учителем и одноклассниками.</a:t>
            </a:r>
          </a:p>
          <a:p>
            <a:pPr algn="just">
              <a:lnSpc>
                <a:spcPct val="90000"/>
              </a:lnSpc>
            </a:pPr>
            <a:r>
              <a:rPr lang="ru-RU" dirty="0" smtClean="0"/>
              <a:t>Обеспечить усвоение учащимися принципов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и сотрудничества.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рефлексии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Остановка предметной деятельности;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Восстановление последовательности выполненных действий;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Изучение составленной последовательности действий;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Формулирование результатов;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Проверка гипотез в последующей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рефлексии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рефлексия настроения и эмоционального состояния;</a:t>
            </a: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рефлексия деятельности;</a:t>
            </a: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рефлексия содержания учебного материала.</a:t>
            </a:r>
            <a:endParaRPr lang="ru-RU" b="1" dirty="0" smtClean="0"/>
          </a:p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формы рефлексии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Вербальная и невербальная рефлексия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Графическая рефлексия деятельности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Методика «Закончи предложение»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Цветовая рефлексия деятельности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Рефлексивное сочинение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«Лист обратной связи»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Урок- «круглый стол»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Урок-анкетирование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«Торт решений»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«Телеграмма»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«Комплимент»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</a:t>
            </a:r>
            <a:r>
              <a:rPr lang="ru-RU" sz="2400" dirty="0" err="1" smtClean="0"/>
              <a:t>Райтинг</a:t>
            </a:r>
            <a:r>
              <a:rPr lang="ru-RU" sz="2400" dirty="0" smtClean="0"/>
              <a:t>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«Рюкзак»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формы рефлексии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err="1" smtClean="0"/>
              <a:t>Синквейн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«Памятки»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«Паровозик»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«Координаты»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Лист рефлексии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Ассоциативный ряд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«Письмо самому себе»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Барометр настроения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«Разговор на бумаге»</a:t>
            </a:r>
          </a:p>
          <a:p>
            <a:r>
              <a:rPr lang="ru-RU" sz="2800" dirty="0" smtClean="0"/>
              <a:t>«Заключительная дискуссия»</a:t>
            </a:r>
          </a:p>
          <a:p>
            <a:r>
              <a:rPr lang="ru-RU" sz="2800" dirty="0" smtClean="0"/>
              <a:t>«Ну что, как прошло занятие?»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Доволен ли ты тем, как прошел урок?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Было ли тебе интересно?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Сумел ли ты получить новые знания?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Был ли ты активен на уроке?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Ты с удовольствием будешь выполнять домашнее задание?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Учитель был внимателен к тебе?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Сумел ли ты показать свои знания</a:t>
            </a:r>
            <a:endParaRPr lang="ru-RU" dirty="0"/>
          </a:p>
        </p:txBody>
      </p:sp>
      <p:pic>
        <p:nvPicPr>
          <p:cNvPr id="4" name="Picture 19" descr="MC90028197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846181" cy="18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490</TotalTime>
  <Words>1484</Words>
  <Application>Microsoft Office PowerPoint</Application>
  <PresentationFormat>Экран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GoldNight</vt:lpstr>
      <vt:lpstr>Организация рефлексии на уроках математики</vt:lpstr>
      <vt:lpstr>Рефлексия-глоссарий</vt:lpstr>
      <vt:lpstr>Цели рефлексии</vt:lpstr>
      <vt:lpstr>Образовательные задачи этапа рефлексии на уроке</vt:lpstr>
      <vt:lpstr>Основные этапы рефлексии</vt:lpstr>
      <vt:lpstr>Классификация рефлексии</vt:lpstr>
      <vt:lpstr>Методы и формы рефлексии</vt:lpstr>
      <vt:lpstr>Методы и формы рефлексии</vt:lpstr>
      <vt:lpstr>Анкетирование</vt:lpstr>
      <vt:lpstr>Резюме-ученики письменно отвечают на вопросы, отражающих их отношение к уроку, учебному предмету, учителю</vt:lpstr>
      <vt:lpstr>Лист рефлексии</vt:lpstr>
      <vt:lpstr>Паровозик</vt:lpstr>
      <vt:lpstr>Закончи предложение</vt:lpstr>
      <vt:lpstr>Комплимент- похвала</vt:lpstr>
      <vt:lpstr>Рюкзак</vt:lpstr>
      <vt:lpstr>Плюс-минус-интересно</vt:lpstr>
      <vt:lpstr>Диаграмма( для отображения внимательности, активности и т.д. на каждом этапе урока)</vt:lpstr>
      <vt:lpstr>Райтинг</vt:lpstr>
      <vt:lpstr>Светофор</vt:lpstr>
      <vt:lpstr>Знаковая рефлексия</vt:lpstr>
      <vt:lpstr>Анкета самоанализа</vt:lpstr>
      <vt:lpstr>Синквейн- малая стихотворная форма, используемая для фиксации эмоциональных оценок участников обучения</vt:lpstr>
      <vt:lpstr>Синквейны </vt:lpstr>
      <vt:lpstr>Телеграмма</vt:lpstr>
      <vt:lpstr>Рефлексия настроения «Смайлики»</vt:lpstr>
      <vt:lpstr>Рефлексия настроения «Солнышко»</vt:lpstr>
      <vt:lpstr>Рефлексия настроения «Радуга»</vt:lpstr>
      <vt:lpstr>Список литературы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рефлексии на уроках математики</dc:title>
  <dc:creator>кс</dc:creator>
  <cp:lastModifiedBy>кс</cp:lastModifiedBy>
  <cp:revision>60</cp:revision>
  <dcterms:created xsi:type="dcterms:W3CDTF">2013-02-14T14:27:03Z</dcterms:created>
  <dcterms:modified xsi:type="dcterms:W3CDTF">2013-04-13T08:25:23Z</dcterms:modified>
</cp:coreProperties>
</file>