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«Весёлые задачи»</a:t>
            </a:r>
            <a:b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Григория </a:t>
            </a:r>
            <a:r>
              <a:rPr lang="ru-RU" sz="5400" dirty="0" err="1" smtClean="0">
                <a:solidFill>
                  <a:schemeClr val="bg1"/>
                </a:solidFill>
                <a:latin typeface="Monotype Corsiva" pitchFamily="66" charset="0"/>
              </a:rPr>
              <a:t>Остера</a:t>
            </a:r>
            <a:endParaRPr lang="es-ES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16" y="6357958"/>
            <a:ext cx="2285984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499992" y="4869160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5F2987"/>
                </a:solidFill>
                <a:latin typeface="Monotype Corsiva" pitchFamily="66" charset="0"/>
              </a:rPr>
              <a:t>Составила учитель математики </a:t>
            </a:r>
          </a:p>
          <a:p>
            <a:pPr algn="r"/>
            <a:r>
              <a:rPr lang="ru-RU" u="sng" dirty="0" err="1" smtClean="0">
                <a:solidFill>
                  <a:srgbClr val="5F2987"/>
                </a:solidFill>
                <a:latin typeface="Monotype Corsiva" pitchFamily="66" charset="0"/>
              </a:rPr>
              <a:t>Косягина</a:t>
            </a:r>
            <a:r>
              <a:rPr lang="ru-RU" u="sng" dirty="0" smtClean="0">
                <a:solidFill>
                  <a:srgbClr val="5F2987"/>
                </a:solidFill>
                <a:latin typeface="Monotype Corsiva" pitchFamily="66" charset="0"/>
              </a:rPr>
              <a:t> Мария Анатольевна</a:t>
            </a:r>
          </a:p>
          <a:p>
            <a:pPr algn="r"/>
            <a:r>
              <a:rPr lang="ru-RU" dirty="0" smtClean="0">
                <a:solidFill>
                  <a:srgbClr val="5F2987"/>
                </a:solidFill>
                <a:latin typeface="Monotype Corsiva" pitchFamily="66" charset="0"/>
              </a:rPr>
              <a:t>МКОУ ООШ с. Новая Сила Партизанского </a:t>
            </a:r>
          </a:p>
          <a:p>
            <a:pPr algn="r"/>
            <a:r>
              <a:rPr lang="ru-RU" dirty="0" smtClean="0">
                <a:solidFill>
                  <a:srgbClr val="5F2987"/>
                </a:solidFill>
                <a:latin typeface="Monotype Corsiva" pitchFamily="66" charset="0"/>
              </a:rPr>
              <a:t>муниципального района Приморского края</a:t>
            </a:r>
            <a:endParaRPr lang="ru-RU" dirty="0">
              <a:solidFill>
                <a:srgbClr val="5F2987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593752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Три милиционера гнались за одним жуликом. Усатый милиционер бежал со скоростью 10 км/час, лысый милиционер - со скоростью 15 км/час, а пузатый - со скоростью 20 км/час. Жулик убегал со скоростью 100 км/час. Пробежав 2 часа, жулик залез на березу и притаился. А милиционеры, пробежав по 20 часов каждый, без завтрака, обеда и ужина, остановились и все трое подняли головы вверх. Один из милиционеров увидел жулика на березе, обрадовался и арестовал его, а два других милиционера вернулись в милицию грустные. Какой милиционер арестовал жулика? </a:t>
            </a:r>
            <a:endParaRPr lang="ru-RU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7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Решение: </a:t>
            </a:r>
          </a:p>
          <a:p>
            <a:pPr marL="514350" indent="-514350">
              <a:buAutoNum type="arabicParenR"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10 * 20 = 200 (км) пробежал усатый</a:t>
            </a:r>
          </a:p>
          <a:p>
            <a:pPr marL="514350" indent="-514350">
              <a:buAutoNum type="arabicParenR"/>
            </a:pP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15 * 20 = 300 (км) пробежал лысый</a:t>
            </a:r>
          </a:p>
          <a:p>
            <a:pPr marL="514350" indent="-514350">
              <a:buAutoNum type="arabicParenR"/>
            </a:pP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20 * 20 = 400 (км) пробежал пузатый</a:t>
            </a:r>
          </a:p>
          <a:p>
            <a:pPr marL="514350" indent="-514350">
              <a:buAutoNum type="arabicParenR"/>
            </a:pP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100 * 2 = 200 (км) пробежал жулик</a:t>
            </a:r>
          </a:p>
          <a:p>
            <a:pPr marL="0" indent="0">
              <a:buNone/>
            </a:pP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</a:rPr>
              <a:t>Ответ: жулика арестовал усатый милиционер.</a:t>
            </a:r>
            <a:endParaRPr lang="ru-RU" sz="4000" b="1" i="1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В красавца Васю безумно влюбились 50 девочек. 20 девочек побежали топиться в пруду, но их вытащили спасатели, и они влюбились в спасателей. 12 девочек пошли в аптеку покупать яд, но вместо яда им продали касторку, и они разочаровались в любви. 7 девочек разлюбили Васю и безумно влюбились в красавца Сережу. Остальные девочки твердо решили выйти замуж за красавца Васю, когда он вырастет. Сколько девочек мечтает, чтобы красавец Вася скорее вырос? 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31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Решение: 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50 – 20 – 12 – 7 = 11 (девочек)</a:t>
            </a:r>
          </a:p>
          <a:p>
            <a:pPr marL="0" indent="0">
              <a:buNone/>
            </a:pP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</a:rPr>
              <a:t>Ответ: 11 </a:t>
            </a:r>
            <a:r>
              <a:rPr lang="ru-RU" sz="4000" b="1" i="1" u="sng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девочек мечтает, чтобы красавец Вася скорее </a:t>
            </a: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вырос.</a:t>
            </a:r>
            <a:endParaRPr lang="ru-RU" sz="4000" b="1" i="1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94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60649"/>
            <a:ext cx="7488832" cy="4464495"/>
          </a:xfrm>
        </p:spPr>
        <p:txBody>
          <a:bodyPr/>
          <a:lstStyle/>
          <a:p>
            <a:pPr marL="0" indent="0">
              <a:buNone/>
            </a:pP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В папиных часах 16 колесиков и 28 разных других мелких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деталек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. После того, как Вовочка разобрал, а потом собрал папины часы, половина колесиков и четверть других мелких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деталек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в них не поместилась. Сколько теперь колесиков и сколько других мелких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деталек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в папиных часах? </a:t>
            </a:r>
            <a:endParaRPr lang="ru-RU" sz="40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1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Решение: </a:t>
            </a:r>
          </a:p>
          <a:p>
            <a:pPr marL="514350" indent="-514350">
              <a:buAutoNum type="arabicParenR"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16 : 2 = 8 (колёсиков)</a:t>
            </a:r>
          </a:p>
          <a:p>
            <a:pPr marL="514350" indent="-514350">
              <a:buAutoNum type="arabicParenR"/>
            </a:pP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28 : 4 = 7 (</a:t>
            </a:r>
            <a:r>
              <a:rPr lang="ru-RU" sz="4000" b="1" i="1" dirty="0" err="1" smtClean="0">
                <a:solidFill>
                  <a:schemeClr val="bg1"/>
                </a:solidFill>
                <a:latin typeface="Monotype Corsiva" pitchFamily="66" charset="0"/>
              </a:rPr>
              <a:t>деталек</a:t>
            </a: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)</a:t>
            </a:r>
          </a:p>
          <a:p>
            <a:pPr marL="514350" indent="-514350">
              <a:buAutoNum type="arabicParenR"/>
            </a:pP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(16 – 8) + (28 – 7) = 29 </a:t>
            </a:r>
          </a:p>
          <a:p>
            <a:pPr marL="0" lvl="0" indent="0">
              <a:buNone/>
            </a:pP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</a:rPr>
              <a:t>Ответ: 29 </a:t>
            </a:r>
            <a:r>
              <a:rPr lang="ru-RU" sz="4000" b="1" i="1" u="sng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колесиков и </a:t>
            </a: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других </a:t>
            </a:r>
            <a:r>
              <a:rPr lang="ru-RU" sz="4000" b="1" i="1" u="sng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мелких </a:t>
            </a:r>
            <a:r>
              <a:rPr lang="ru-RU" sz="4000" b="1" i="1" u="sng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деталек</a:t>
            </a:r>
            <a:r>
              <a:rPr lang="ru-RU" sz="4000" b="1" i="1" u="sng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в папиных </a:t>
            </a: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часах</a:t>
            </a:r>
            <a:r>
              <a:rPr lang="ru-RU" sz="4000" b="1" i="1" u="sng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Monotype Corsiva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1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ru-RU" sz="9600" dirty="0" smtClean="0">
                <a:solidFill>
                  <a:schemeClr val="bg1"/>
                </a:solidFill>
                <a:latin typeface="Monotype Corsiva" pitchFamily="66" charset="0"/>
              </a:rPr>
              <a:t>Ваша оценка</a:t>
            </a:r>
            <a:endParaRPr lang="ru-RU" sz="96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437111"/>
          </a:xfrm>
        </p:spPr>
        <p:txBody>
          <a:bodyPr/>
          <a:lstStyle/>
          <a:p>
            <a:pPr marL="0" indent="0" algn="ctr">
              <a:buNone/>
            </a:pPr>
            <a:r>
              <a:rPr lang="ru-RU" sz="9600" u="sng" dirty="0" smtClean="0">
                <a:solidFill>
                  <a:schemeClr val="bg1"/>
                </a:solidFill>
                <a:latin typeface="Monotype Corsiva" pitchFamily="66" charset="0"/>
              </a:rPr>
              <a:t>«МОЛОДЦЫ»</a:t>
            </a:r>
            <a:endParaRPr lang="ru-RU" sz="200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0" indent="0" algn="ctr">
              <a:buNone/>
            </a:pPr>
            <a:r>
              <a:rPr lang="ru-RU" sz="20000" dirty="0">
                <a:solidFill>
                  <a:srgbClr val="FF0000"/>
                </a:solidFill>
                <a:latin typeface="Monotype Corsiva" pitchFamily="66" charset="0"/>
              </a:rPr>
              <a:t>5</a:t>
            </a:r>
            <a:endParaRPr lang="ru-RU" sz="20000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43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0727"/>
            <a:ext cx="8229600" cy="5389911"/>
          </a:xfrm>
        </p:spPr>
        <p:txBody>
          <a:bodyPr/>
          <a:lstStyle/>
          <a:p>
            <a:pPr marL="0" indent="0">
              <a:buNone/>
            </a:pP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Отплякиваясь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от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сурых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пляк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, каждый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хамсик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шмыряет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на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глын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по 5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гнусиков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. Сколько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гнусиков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шмырнут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на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глын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12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хамсиков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,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отплякивающихся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от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сурых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пляк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? </a:t>
            </a:r>
            <a:endParaRPr lang="es-ES" sz="40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Решение: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5 * 12 = 60 (</a:t>
            </a:r>
            <a:r>
              <a:rPr lang="ru-RU" sz="4000" b="1" i="1" dirty="0" err="1" smtClean="0">
                <a:solidFill>
                  <a:schemeClr val="bg1"/>
                </a:solidFill>
                <a:latin typeface="Monotype Corsiva" pitchFamily="66" charset="0"/>
              </a:rPr>
              <a:t>гнусиков</a:t>
            </a: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)</a:t>
            </a:r>
          </a:p>
          <a:p>
            <a:pPr marL="0" indent="0">
              <a:buNone/>
            </a:pP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</a:rPr>
              <a:t>Ответ: 60 </a:t>
            </a:r>
            <a:r>
              <a:rPr lang="ru-RU" sz="4000" b="1" i="1" u="sng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гнусиков</a:t>
            </a:r>
            <a:r>
              <a:rPr lang="ru-RU" sz="4000" b="1" i="1" u="sng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4000" b="1" i="1" u="sng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шмырнут</a:t>
            </a:r>
            <a:r>
              <a:rPr lang="ru-RU" sz="4000" b="1" i="1" u="sng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на </a:t>
            </a:r>
            <a:r>
              <a:rPr lang="ru-RU" sz="4000" b="1" i="1" u="sng" dirty="0" err="1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глын</a:t>
            </a:r>
            <a:r>
              <a:rPr lang="ru-RU" sz="4000" b="1" i="1" u="sng" dirty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 </a:t>
            </a: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  <a:ea typeface="Calibri"/>
                <a:cs typeface="Times New Roman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24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Times New Roman"/>
              </a:rPr>
              <a:t>Ученый с мировым именем Иннокентий изобрел ботинки без подошв, чтобы от всех тайком ходить босиком. Сколько подошв сэкономит за месяц обувная фабрика, если, выпуская в год по 40000 пар ботинок, 3/4 этих ботинок выпустит без подошв?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83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Решение: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40000 : 4 * 3 = 30000 (подошв)</a:t>
            </a:r>
          </a:p>
          <a:p>
            <a:pPr marL="0" indent="0">
              <a:buNone/>
            </a:pP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</a:rPr>
              <a:t>Ответ: 30000 подошв сэкономит за месяц обувная фабрика. </a:t>
            </a:r>
            <a:endParaRPr lang="ru-RU" sz="4000" b="1" i="1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5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Times New Roman"/>
              </a:rPr>
              <a:t>Хор, состоящий из 280 мальчиков и 105 девочек исполняет задушевную песню. К счастью, лишь четвертая часть мальчиков и третья часть девочек орет во все горло, остальные только открывают рот. Найди разность между мальчиками и девочками, орущими во все горло. </a:t>
            </a:r>
          </a:p>
          <a:p>
            <a:endParaRPr lang="ru-RU" sz="40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9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Решение: </a:t>
            </a:r>
          </a:p>
          <a:p>
            <a:pPr marL="514350" indent="-514350">
              <a:buAutoNum type="arabicParenR"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280 : 4 = 70 (мальчиков)</a:t>
            </a:r>
          </a:p>
          <a:p>
            <a:pPr marL="514350" indent="-514350">
              <a:buAutoNum type="arabicParenR"/>
            </a:pP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105 : 3 = 35 (девочек)</a:t>
            </a:r>
          </a:p>
          <a:p>
            <a:pPr marL="514350" indent="-514350">
              <a:buAutoNum type="arabicParenR"/>
            </a:pP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70 – 35 = 35 (мальчиков)</a:t>
            </a:r>
          </a:p>
          <a:p>
            <a:pPr marL="0" indent="0">
              <a:buNone/>
            </a:pP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</a:rPr>
              <a:t>Ответ: на 35 мальчиков больше орёт во всё горло.</a:t>
            </a:r>
            <a:endParaRPr lang="ru-RU" sz="4000" b="1" i="1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84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Times New Roman"/>
              </a:rPr>
              <a:t>Длина стороны зеркала квадратной формы 10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Times New Roman"/>
              </a:rPr>
              <a:t>дм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Times New Roman"/>
              </a:rPr>
              <a:t>. Скольким квадратным метрам будет равна площадь отражения лица царевны </a:t>
            </a:r>
            <a:r>
              <a:rPr lang="ru-RU" sz="4000" b="1" i="1" dirty="0" err="1">
                <a:solidFill>
                  <a:schemeClr val="bg1"/>
                </a:solidFill>
                <a:latin typeface="Monotype Corsiva" pitchFamily="66" charset="0"/>
                <a:ea typeface="Times New Roman"/>
              </a:rPr>
              <a:t>Несмеяны</a:t>
            </a:r>
            <a:r>
              <a:rPr lang="ru-RU" sz="4000" b="1" i="1" dirty="0">
                <a:solidFill>
                  <a:schemeClr val="bg1"/>
                </a:solidFill>
                <a:latin typeface="Monotype Corsiva" pitchFamily="66" charset="0"/>
                <a:ea typeface="Times New Roman"/>
              </a:rPr>
              <a:t>, если, когда она любуется собой, это отражение занимает как раз всю площадь зеркала?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45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Решение: 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10 *10 = 100 дм² = 1 м²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Ответ: </a:t>
            </a: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</a:rPr>
              <a:t>1 м² </a:t>
            </a:r>
            <a:r>
              <a:rPr lang="ru-RU" sz="4000" b="1" i="1" u="sng" dirty="0">
                <a:solidFill>
                  <a:schemeClr val="bg1"/>
                </a:solidFill>
                <a:latin typeface="Monotype Corsiva" pitchFamily="66" charset="0"/>
                <a:ea typeface="Times New Roman"/>
              </a:rPr>
              <a:t>будет равна площадь отражения лица царевны </a:t>
            </a:r>
            <a:r>
              <a:rPr lang="ru-RU" sz="4000" b="1" i="1" u="sng" dirty="0" err="1" smtClean="0">
                <a:solidFill>
                  <a:schemeClr val="bg1"/>
                </a:solidFill>
                <a:latin typeface="Monotype Corsiva" pitchFamily="66" charset="0"/>
                <a:ea typeface="Times New Roman"/>
              </a:rPr>
              <a:t>Несмеяны</a:t>
            </a:r>
            <a:r>
              <a:rPr lang="ru-RU" sz="4000" b="1" i="1" u="sng" dirty="0" smtClean="0">
                <a:solidFill>
                  <a:schemeClr val="bg1"/>
                </a:solidFill>
                <a:latin typeface="Monotype Corsiva" pitchFamily="66" charset="0"/>
                <a:ea typeface="Times New Roman"/>
              </a:rPr>
              <a:t>.</a:t>
            </a:r>
            <a:endParaRPr lang="ru-RU" sz="4000" b="1" i="1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7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634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Diseño predeterminado</vt:lpstr>
      <vt:lpstr>«Весёлые задачи» Григория Остера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Ваша оценка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DNA7 X64</cp:lastModifiedBy>
  <cp:revision>39</cp:revision>
  <dcterms:created xsi:type="dcterms:W3CDTF">2009-10-07T17:55:06Z</dcterms:created>
  <dcterms:modified xsi:type="dcterms:W3CDTF">2013-02-22T10:39:14Z</dcterms:modified>
</cp:coreProperties>
</file>