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66" r:id="rId5"/>
    <p:sldId id="267" r:id="rId6"/>
    <p:sldId id="268" r:id="rId7"/>
    <p:sldId id="269" r:id="rId8"/>
    <p:sldId id="261" r:id="rId9"/>
    <p:sldId id="292" r:id="rId10"/>
    <p:sldId id="293" r:id="rId11"/>
    <p:sldId id="270" r:id="rId12"/>
    <p:sldId id="271" r:id="rId13"/>
    <p:sldId id="272" r:id="rId14"/>
    <p:sldId id="273" r:id="rId15"/>
    <p:sldId id="291" r:id="rId16"/>
    <p:sldId id="274" r:id="rId17"/>
    <p:sldId id="276" r:id="rId18"/>
    <p:sldId id="275" r:id="rId19"/>
    <p:sldId id="277" r:id="rId20"/>
    <p:sldId id="278" r:id="rId21"/>
    <p:sldId id="279" r:id="rId22"/>
    <p:sldId id="281" r:id="rId23"/>
    <p:sldId id="284" r:id="rId24"/>
    <p:sldId id="282" r:id="rId25"/>
    <p:sldId id="283" r:id="rId26"/>
    <p:sldId id="286" r:id="rId27"/>
    <p:sldId id="288" r:id="rId28"/>
    <p:sldId id="294" r:id="rId29"/>
    <p:sldId id="289" r:id="rId30"/>
    <p:sldId id="290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4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hyperlink" Target="http://img-fotki.yandex.ru/get/3211/vladport.20/0_2d903_4ec50fc_XL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5.jpeg"/><Relationship Id="rId4" Type="http://schemas.openxmlformats.org/officeDocument/2006/relationships/image" Target="../media/image31.jpeg"/><Relationship Id="rId9" Type="http://schemas.openxmlformats.org/officeDocument/2006/relationships/hyperlink" Target="http://www.babruisk.by/cache/resources/images/verstavik2.jp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gif"/><Relationship Id="rId11" Type="http://schemas.openxmlformats.org/officeDocument/2006/relationships/image" Target="../media/image45.gif"/><Relationship Id="rId5" Type="http://schemas.openxmlformats.org/officeDocument/2006/relationships/image" Target="../media/image39.png"/><Relationship Id="rId10" Type="http://schemas.openxmlformats.org/officeDocument/2006/relationships/image" Target="../media/image44.jpeg"/><Relationship Id="rId4" Type="http://schemas.openxmlformats.org/officeDocument/2006/relationships/image" Target="../media/image38.gif"/><Relationship Id="rId9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7" Type="http://schemas.openxmlformats.org/officeDocument/2006/relationships/image" Target="../media/image68.gif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gif"/><Relationship Id="rId5" Type="http://schemas.openxmlformats.org/officeDocument/2006/relationships/image" Target="../media/image66.gif"/><Relationship Id="rId4" Type="http://schemas.openxmlformats.org/officeDocument/2006/relationships/image" Target="../media/image6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дд\картинки\0_a4fe2_6fd873d0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743200"/>
            <a:ext cx="3433302" cy="3886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19400" y="685800"/>
            <a:ext cx="5714187" cy="4191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ButtonPour">
              <a:avLst>
                <a:gd name="adj1" fmla="val 10878448"/>
                <a:gd name="adj2" fmla="val 5794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ast Impacted" pitchFamily="2" charset="0"/>
              </a:rPr>
              <a:t>О ПРАВИЛАХ </a:t>
            </a:r>
          </a:p>
          <a:p>
            <a:pPr algn="ctr"/>
            <a:r>
              <a:rPr lang="ru-RU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ast Impacted" pitchFamily="2" charset="0"/>
              </a:rPr>
              <a:t>ДОРОЖНОГО</a:t>
            </a:r>
          </a:p>
          <a:p>
            <a:pPr algn="ctr"/>
            <a:r>
              <a:rPr lang="ru-RU" sz="5400" b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ast Impacted" pitchFamily="2" charset="0"/>
              </a:rPr>
              <a:t>ДВИЖЕНИЯ</a:t>
            </a:r>
            <a:endParaRPr lang="ru-RU" sz="5400" b="1" cap="none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ast Impacted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5181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 smtClean="0">
              <a:latin typeface="Comic Sans MS" pitchFamily="66" charset="0"/>
            </a:endParaRPr>
          </a:p>
          <a:p>
            <a:endParaRPr lang="ru-RU" b="1" dirty="0" smtClean="0">
              <a:latin typeface="Comic Sans MS" pitchFamily="66" charset="0"/>
            </a:endParaRPr>
          </a:p>
          <a:p>
            <a:pPr algn="r"/>
            <a:r>
              <a:rPr lang="ru-RU" b="1" dirty="0" smtClean="0">
                <a:latin typeface="Comic Sans MS" pitchFamily="66" charset="0"/>
              </a:rPr>
              <a:t>Классный руководитель:</a:t>
            </a:r>
          </a:p>
          <a:p>
            <a:pPr algn="r"/>
            <a:r>
              <a:rPr lang="ru-RU" b="1" dirty="0" smtClean="0">
                <a:latin typeface="Comic Sans MS" pitchFamily="66" charset="0"/>
              </a:rPr>
              <a:t>Федотова Н.В.</a:t>
            </a:r>
            <a:endParaRPr lang="ru-RU" b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Картины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4075" y="1268413"/>
            <a:ext cx="4976813" cy="2376487"/>
          </a:xfrm>
          <a:prstGeom prst="rect">
            <a:avLst/>
          </a:prstGeom>
          <a:noFill/>
        </p:spPr>
      </p:pic>
      <p:pic>
        <p:nvPicPr>
          <p:cNvPr id="10245" name="Picture 5" descr="Картины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3860800"/>
            <a:ext cx="2376488" cy="2592388"/>
          </a:xfrm>
          <a:prstGeom prst="rect">
            <a:avLst/>
          </a:prstGeom>
          <a:noFill/>
        </p:spPr>
      </p:pic>
      <p:pic>
        <p:nvPicPr>
          <p:cNvPr id="10246" name="Picture 6" descr="Картины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425" y="3860800"/>
            <a:ext cx="2384425" cy="2520950"/>
          </a:xfrm>
          <a:prstGeom prst="rect">
            <a:avLst/>
          </a:prstGeom>
          <a:noFill/>
        </p:spPr>
      </p:pic>
      <p:sp>
        <p:nvSpPr>
          <p:cNvPr id="10247" name="WordArt 7"/>
          <p:cNvSpPr>
            <a:spLocks noChangeArrowheads="1" noChangeShapeType="1" noTextEdit="1"/>
          </p:cNvSpPr>
          <p:nvPr/>
        </p:nvSpPr>
        <p:spPr bwMode="auto">
          <a:xfrm>
            <a:off x="1187450" y="333375"/>
            <a:ext cx="76327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Кто в безопасности? 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979613" y="1196975"/>
            <a:ext cx="5184775" cy="2519363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5400">
              <a:solidFill>
                <a:srgbClr val="0000FF"/>
              </a:solidFill>
            </a:endParaRP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395288" y="3500438"/>
            <a:ext cx="2952750" cy="30972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395288" y="4005263"/>
            <a:ext cx="2952750" cy="2663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>
            <a:off x="5435600" y="3429000"/>
            <a:ext cx="3240088" cy="30956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5651500" y="3860800"/>
            <a:ext cx="2881313" cy="25209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10248" grpId="0" animBg="1"/>
      <p:bldP spid="10249" grpId="0" animBg="1"/>
      <p:bldP spid="10250" grpId="0" animBg="1"/>
      <p:bldP spid="10251" grpId="0" animBg="1"/>
      <p:bldP spid="102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81400" y="4495800"/>
            <a:ext cx="16002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86600" y="3657600"/>
            <a:ext cx="1514475" cy="166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20" descr="C:\Users\USER\AppData\Local\Microsoft\Windows\Temporary Internet Files\Content.IE5\YRRF40WA\MM900283031[1]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2971800"/>
            <a:ext cx="1219200" cy="1219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0200" y="304800"/>
            <a:ext cx="6858000" cy="3222724"/>
          </a:xfrm>
          <a:prstGeom prst="rect">
            <a:avLst/>
          </a:prstGeom>
          <a:noFill/>
        </p:spPr>
        <p:txBody>
          <a:bodyPr wrap="none" rtlCol="0">
            <a:prstTxWarp prst="textWave4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khive" pitchFamily="34" charset="0"/>
              </a:rPr>
              <a:t>ИГРА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khive" pitchFamily="34" charset="0"/>
              </a:rPr>
              <a:t>«Это я, это  я,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khive" pitchFamily="34" charset="0"/>
              </a:rPr>
              <a:t>это  все мои друзья» 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Arkhiv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C:\Users\USER\Desktop\v2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371600"/>
            <a:ext cx="8610600" cy="5181600"/>
          </a:xfrm>
          <a:prstGeom prst="rect">
            <a:avLst/>
          </a:prstGeom>
          <a:noFill/>
        </p:spPr>
      </p:pic>
      <p:pic>
        <p:nvPicPr>
          <p:cNvPr id="6146" name="Picture 2" descr="C:\Users\USER\Desktop\cs_peterburgskoe-shosse_verstovoy-stolb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95400"/>
            <a:ext cx="4114800" cy="5334000"/>
          </a:xfrm>
          <a:prstGeom prst="rect">
            <a:avLst/>
          </a:prstGeom>
          <a:noFill/>
        </p:spPr>
      </p:pic>
      <p:pic>
        <p:nvPicPr>
          <p:cNvPr id="6148" name="Picture 4" descr="C:\Users\USER\Desktop\18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5800" y="1295400"/>
            <a:ext cx="4343400" cy="5334000"/>
          </a:xfrm>
          <a:prstGeom prst="rect">
            <a:avLst/>
          </a:prstGeom>
          <a:noFill/>
        </p:spPr>
      </p:pic>
      <p:pic>
        <p:nvPicPr>
          <p:cNvPr id="6149" name="Picture 5" descr="C:\Users\USER\Desktop\pogranstolb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67000" y="1219200"/>
            <a:ext cx="4343400" cy="5410200"/>
          </a:xfrm>
          <a:prstGeom prst="rect">
            <a:avLst/>
          </a:prstGeom>
          <a:noFill/>
        </p:spPr>
      </p:pic>
      <p:pic>
        <p:nvPicPr>
          <p:cNvPr id="6150" name="Picture 6" descr="C:\Users\USER\Desktop\02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371600"/>
            <a:ext cx="8458200" cy="5257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71600" y="152400"/>
            <a:ext cx="60212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ПЕРВЫЕ ДОРОЖНЫЕ ЗНАКИ-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ВЕРСТОВЫЕ СТОЛБЫ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6153" name="Picture 9" descr="Картинка 75 из 173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8600" y="1600200"/>
            <a:ext cx="8458200" cy="4800600"/>
          </a:xfrm>
          <a:prstGeom prst="rect">
            <a:avLst/>
          </a:prstGeom>
          <a:noFill/>
        </p:spPr>
      </p:pic>
      <p:pic>
        <p:nvPicPr>
          <p:cNvPr id="6155" name="Picture 11" descr="Картинка 85 из 173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1219200"/>
            <a:ext cx="88392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0"/>
                            </p:stCondLst>
                            <p:childTnLst>
                              <p:par>
                                <p:cTn id="3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0"/>
                            </p:stCondLst>
                            <p:childTnLst>
                              <p:par>
                                <p:cTn id="3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28600"/>
            <a:ext cx="5126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Adventure" pitchFamily="2" charset="0"/>
              </a:rPr>
              <a:t>Дорожные знаки</a:t>
            </a:r>
            <a:endParaRPr lang="ru-RU" sz="5400" b="1" dirty="0">
              <a:solidFill>
                <a:schemeClr val="accent4">
                  <a:lumMod val="50000"/>
                </a:schemeClr>
              </a:solidFill>
              <a:latin typeface="Adventure" pitchFamily="2" charset="0"/>
            </a:endParaRPr>
          </a:p>
        </p:txBody>
      </p:sp>
      <p:pic>
        <p:nvPicPr>
          <p:cNvPr id="3" name="Рисунок 2" descr="_1_~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57600" y="3429000"/>
            <a:ext cx="1600200" cy="1752600"/>
          </a:xfrm>
          <a:prstGeom prst="rect">
            <a:avLst/>
          </a:prstGeom>
        </p:spPr>
      </p:pic>
      <p:pic>
        <p:nvPicPr>
          <p:cNvPr id="5" name="Рисунок 4" descr="3cb4159d-57f7-425b-aa8c-cf41988f6c0a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010400" y="3505200"/>
            <a:ext cx="1981200" cy="1600200"/>
          </a:xfrm>
          <a:prstGeom prst="rect">
            <a:avLst/>
          </a:prstGeom>
        </p:spPr>
      </p:pic>
      <p:pic>
        <p:nvPicPr>
          <p:cNvPr id="6" name="Рисунок 5" descr="15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239000" y="1295400"/>
            <a:ext cx="1752600" cy="1752600"/>
          </a:xfrm>
          <a:prstGeom prst="rect">
            <a:avLst/>
          </a:prstGeom>
        </p:spPr>
      </p:pic>
      <p:pic>
        <p:nvPicPr>
          <p:cNvPr id="7" name="Рисунок 6" descr="480px-Zeichen_314_svg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34000" y="3505200"/>
            <a:ext cx="1600200" cy="1600200"/>
          </a:xfrm>
          <a:prstGeom prst="rect">
            <a:avLst/>
          </a:prstGeom>
        </p:spPr>
      </p:pic>
      <p:pic>
        <p:nvPicPr>
          <p:cNvPr id="8" name="Рисунок 7" descr="86531783d291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886200" y="1066800"/>
            <a:ext cx="1447800" cy="1981200"/>
          </a:xfrm>
          <a:prstGeom prst="rect">
            <a:avLst/>
          </a:prstGeom>
        </p:spPr>
      </p:pic>
      <p:pic>
        <p:nvPicPr>
          <p:cNvPr id="9" name="Рисунок 8" descr="1281339422_112964748_1-----1281339422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5410200" y="1371600"/>
            <a:ext cx="1676400" cy="1676400"/>
          </a:xfrm>
          <a:prstGeom prst="rect">
            <a:avLst/>
          </a:prstGeom>
        </p:spPr>
      </p:pic>
      <p:pic>
        <p:nvPicPr>
          <p:cNvPr id="10" name="Рисунок 9" descr="a_df5adb46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2209800" y="1066800"/>
            <a:ext cx="1600200" cy="1981200"/>
          </a:xfrm>
          <a:prstGeom prst="rect">
            <a:avLst/>
          </a:prstGeom>
        </p:spPr>
      </p:pic>
      <p:pic>
        <p:nvPicPr>
          <p:cNvPr id="11" name="Рисунок 10" descr="avt-768x1024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981200" y="3352800"/>
            <a:ext cx="1600200" cy="2286000"/>
          </a:xfrm>
          <a:prstGeom prst="rect">
            <a:avLst/>
          </a:prstGeom>
        </p:spPr>
      </p:pic>
      <p:pic>
        <p:nvPicPr>
          <p:cNvPr id="12" name="Рисунок 11" descr="information_items_340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28600" y="1371600"/>
            <a:ext cx="1752600" cy="1628775"/>
          </a:xfrm>
          <a:prstGeom prst="rect">
            <a:avLst/>
          </a:prstGeom>
        </p:spPr>
      </p:pic>
      <p:pic>
        <p:nvPicPr>
          <p:cNvPr id="1026" name="Picture 2" descr="C:\Users\USER\Desktop\Новая папка (3)\3_8.gif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0" y="3429000"/>
            <a:ext cx="19812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15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15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115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15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15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15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15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15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15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15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155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1155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1155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1155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15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115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15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115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115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115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15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115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15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115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USER\AppData\Local\Microsoft\Windows\Temporary Internet Files\Content.IE5\YRRF40WA\MM900315759[1].gif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330066"/>
              </a:clrFrom>
              <a:clrTo>
                <a:srgbClr val="3300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1600200"/>
            <a:ext cx="2286000" cy="3581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5334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Arial Black" pitchFamily="34" charset="0"/>
              </a:rPr>
              <a:t>СВЕТ</a:t>
            </a:r>
            <a:r>
              <a:rPr lang="ru-RU" sz="7200" b="1" dirty="0" smtClean="0">
                <a:solidFill>
                  <a:srgbClr val="FFFF00"/>
                </a:solidFill>
                <a:latin typeface="Arial Black" pitchFamily="34" charset="0"/>
              </a:rPr>
              <a:t>О</a:t>
            </a:r>
            <a:r>
              <a:rPr lang="ru-RU" sz="7200" b="1" dirty="0" smtClean="0">
                <a:solidFill>
                  <a:srgbClr val="009644"/>
                </a:solidFill>
                <a:latin typeface="Arial Black" pitchFamily="34" charset="0"/>
              </a:rPr>
              <a:t>ФОР</a:t>
            </a:r>
            <a:endParaRPr lang="ru-RU" sz="7200" b="1" dirty="0">
              <a:solidFill>
                <a:srgbClr val="009644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3200400"/>
            <a:ext cx="2090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800" b="1" dirty="0" smtClean="0">
                <a:solidFill>
                  <a:srgbClr val="FF0000"/>
                </a:solidFill>
                <a:latin typeface="Blaze" pitchFamily="2" charset="0"/>
              </a:rPr>
              <a:t> СВЕТ</a:t>
            </a:r>
            <a:endParaRPr lang="ru-RU" sz="4800" b="1" dirty="0">
              <a:solidFill>
                <a:srgbClr val="FF0000"/>
              </a:solidFill>
              <a:latin typeface="Blaz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724400"/>
            <a:ext cx="8494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800" b="1" dirty="0" smtClean="0">
                <a:solidFill>
                  <a:srgbClr val="009644"/>
                </a:solidFill>
                <a:latin typeface="Blaze" pitchFamily="2" charset="0"/>
              </a:rPr>
              <a:t> ФОРОС </a:t>
            </a:r>
            <a:r>
              <a:rPr lang="ru-RU" sz="4000" b="1" dirty="0" smtClean="0">
                <a:solidFill>
                  <a:srgbClr val="009644"/>
                </a:solidFill>
                <a:latin typeface="Comic Sans MS" pitchFamily="66" charset="0"/>
              </a:rPr>
              <a:t>– несущий ,носитель</a:t>
            </a:r>
            <a:endParaRPr lang="ru-RU" sz="4000" b="1" dirty="0">
              <a:solidFill>
                <a:srgbClr val="009644"/>
              </a:solidFill>
              <a:latin typeface="Blaz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611188" y="333375"/>
            <a:ext cx="7993062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Светофор – надежный наш помощник </a:t>
            </a:r>
          </a:p>
        </p:txBody>
      </p:sp>
      <p:pic>
        <p:nvPicPr>
          <p:cNvPr id="4101" name="Picture 5" descr="cwet1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268413"/>
            <a:ext cx="1800225" cy="4824412"/>
          </a:xfrm>
          <a:prstGeom prst="rect">
            <a:avLst/>
          </a:prstGeom>
          <a:noFill/>
        </p:spPr>
      </p:pic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900113" y="1989138"/>
            <a:ext cx="1008062" cy="1008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900113" y="3284538"/>
            <a:ext cx="1008062" cy="10080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900113" y="4652963"/>
            <a:ext cx="1008062" cy="1008062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2339975" y="2060575"/>
            <a:ext cx="6480175" cy="715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Красный свет – будь осторожным</a:t>
            </a:r>
          </a:p>
        </p:txBody>
      </p:sp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2339975" y="3429000"/>
            <a:ext cx="6553200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Желтый свет – подожди немножко</a:t>
            </a:r>
          </a:p>
        </p:txBody>
      </p:sp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>
            <a:off x="2338388" y="4724400"/>
            <a:ext cx="662622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Зеленый свет – в путь пускаться можно!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2" grpId="0" animBg="1"/>
      <p:bldP spid="4102" grpId="1" animBg="1"/>
      <p:bldP spid="4103" grpId="0" animBg="1"/>
      <p:bldP spid="4103" grpId="1" animBg="1"/>
      <p:bldP spid="4104" grpId="0" animBg="1"/>
      <p:bldP spid="4104" grpId="1" animBg="1"/>
      <p:bldP spid="4105" grpId="0" animBg="1"/>
      <p:bldP spid="4106" grpId="0" animBg="1"/>
      <p:bldP spid="410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99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36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2954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1.Почему нельзя появляться внезапно перед близко идущим транспортом?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Потому что  автомобиль не успеет затормозить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Потому что  водитель будет ругаться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Потому что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733800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2.Где нужно ждать троллейбус, автобус?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В любом месте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На обочине дороги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В специально оборудованных местах, на остановках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36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2192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3.Как нужно обходить машины, стоящие у тротуара??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В любом месте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Спереди на большом расстоянии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сзади на большом расстоянии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733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4. Какую форму и цвет имеют запрещающие знаки?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Синий квадрат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Красный круг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Красный  треугольник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192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5. По какому номеру телефона вызывают милицию?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01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02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03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6. По какой стороне улицы у нас принято движение?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 любой 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 правой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 левой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192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7. С какого возраста разрешается ездить детям на велосипедах по дороге?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 7 лет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 14 лет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 18 лет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8. Сколько сигналов у пешеходного светофора?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1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2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3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Users\USER\AppData\Local\Microsoft\Windows\Temporary Internet Files\Content.IE5\JZTQOXBL\MM900254431[1]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3733800"/>
            <a:ext cx="2286000" cy="2876550"/>
          </a:xfrm>
          <a:prstGeom prst="rect">
            <a:avLst/>
          </a:prstGeom>
          <a:noFill/>
        </p:spPr>
      </p:pic>
      <p:pic>
        <p:nvPicPr>
          <p:cNvPr id="5" name="Picture 14" descr="C:\Users\USER\AppData\Local\Microsoft\Windows\Temporary Internet Files\Content.IE5\FA13SVYY\MM900236318[1]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72400" y="1676400"/>
            <a:ext cx="121920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457200"/>
            <a:ext cx="82397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khive" pitchFamily="34" charset="0"/>
              </a:rPr>
              <a:t>В год на нашей планете в </a:t>
            </a:r>
          </a:p>
          <a:p>
            <a:r>
              <a:rPr lang="ru-RU" sz="3600" b="1" dirty="0" smtClean="0">
                <a:latin typeface="Arkhive" pitchFamily="34" charset="0"/>
              </a:rPr>
              <a:t>автокатастрофах</a:t>
            </a:r>
          </a:p>
          <a:p>
            <a:r>
              <a:rPr lang="ru-RU" sz="3600" b="1" dirty="0" smtClean="0">
                <a:latin typeface="Arkhive" pitchFamily="34" charset="0"/>
              </a:rPr>
              <a:t>гибнет</a:t>
            </a:r>
          </a:p>
          <a:p>
            <a:r>
              <a:rPr lang="ru-RU" sz="3600" b="1" dirty="0" smtClean="0">
                <a:latin typeface="Arkhive" pitchFamily="34" charset="0"/>
              </a:rPr>
              <a:t>          до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Arkhive" pitchFamily="34" charset="0"/>
              </a:rPr>
              <a:t>              250 000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Arkhive" pitchFamily="34" charset="0"/>
              </a:rPr>
              <a:t>                      </a:t>
            </a:r>
            <a:r>
              <a:rPr lang="ru-RU" sz="3600" b="1" dirty="0" smtClean="0">
                <a:latin typeface="Arkhive" pitchFamily="34" charset="0"/>
              </a:rPr>
              <a:t>человек,</a:t>
            </a:r>
          </a:p>
          <a:p>
            <a:r>
              <a:rPr lang="ru-RU" sz="3600" b="1" dirty="0" smtClean="0">
                <a:latin typeface="Arkhive" pitchFamily="34" charset="0"/>
              </a:rPr>
              <a:t>                          в России –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Arkhive" pitchFamily="34" charset="0"/>
              </a:rPr>
              <a:t>                40 000</a:t>
            </a:r>
            <a:r>
              <a:rPr lang="ru-RU" sz="3600" b="1" dirty="0" smtClean="0">
                <a:latin typeface="Arkhive" pitchFamily="34" charset="0"/>
              </a:rPr>
              <a:t>.</a:t>
            </a:r>
            <a:endParaRPr lang="ru-RU" sz="3600" b="1" dirty="0">
              <a:latin typeface="Arkhiv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75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000"/>
                            </p:stCondLst>
                            <p:childTnLst>
                              <p:par>
                                <p:cTn id="3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250"/>
                            </p:stCondLst>
                            <p:childTnLst>
                              <p:par>
                                <p:cTn id="4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500"/>
                            </p:stCondLst>
                            <p:childTnLst>
                              <p:par>
                                <p:cTn id="5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0"/>
                            </p:stCondLst>
                            <p:childTnLst>
                              <p:par>
                                <p:cTn id="56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57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143000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9. Где можно переходить проезжую часть автомобильной дороги , если нет пешеходного перехода?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В любом месте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Нигде нельзя переходить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10. Как безопасно переходить дорогу, выйдя из автобуса?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Перед автобусом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Сзади автобуса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762000"/>
            <a:ext cx="8686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11</a:t>
            </a:r>
            <a:r>
              <a:rPr lang="ru-RU" sz="2000" b="1" dirty="0" smtClean="0">
                <a:latin typeface="Comic Sans MS" pitchFamily="66" charset="0"/>
              </a:rPr>
              <a:t>. Два мальчика и три девочки вышли из школы. Когда они подошли к пешеходному переходу, зелёный свет уже начал мигать. Мальчики побежали через дорогу бегом, а девочки остались дожидаться следующего сигнала. Сколько ребят правильно перешли дорогу?</a:t>
            </a:r>
            <a:endParaRPr lang="ru-RU" sz="2800" b="1" dirty="0" smtClean="0"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5</a:t>
            </a:r>
          </a:p>
          <a:p>
            <a:pPr>
              <a:buBlip>
                <a:blip r:embed="rId3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2 мальчика</a:t>
            </a:r>
          </a:p>
          <a:p>
            <a:pPr>
              <a:buBlip>
                <a:blip r:embed="rId4"/>
              </a:buBlip>
            </a:pPr>
            <a:r>
              <a:rPr lang="ru-RU" sz="2400" i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3 девочки</a:t>
            </a:r>
            <a:endParaRPr lang="ru-RU" sz="2400" i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305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12. Семеро ребят играли в мяч на проезжей части дороги. Двое ушли домой. Остальные остались играть на дороге. Сколько ребят вели себя правильно?</a:t>
            </a: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Никто себя правильно не вёл </a:t>
            </a:r>
          </a:p>
          <a:p>
            <a:pPr>
              <a:buBlip>
                <a:blip r:embed="rId3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Двое (кто ушёл домой)</a:t>
            </a:r>
          </a:p>
          <a:p>
            <a:pPr>
              <a:buBlip>
                <a:blip r:embed="rId4"/>
              </a:buBlip>
            </a:pPr>
            <a:r>
              <a:rPr lang="ru-RU" sz="2400" i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Трое ( кто остался играть)</a:t>
            </a:r>
            <a:endParaRPr lang="ru-RU" sz="24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A8HYR0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33600"/>
            <a:ext cx="1919288" cy="2286000"/>
          </a:xfrm>
          <a:prstGeom prst="rect">
            <a:avLst/>
          </a:prstGeom>
          <a:noFill/>
        </p:spPr>
      </p:pic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1295400" y="1600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1981200" y="1600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2667000" y="1600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8305800" y="1219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7543800" y="1219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3962400" y="1981200"/>
            <a:ext cx="1143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</a:t>
            </a:r>
          </a:p>
        </p:txBody>
      </p:sp>
      <p:sp>
        <p:nvSpPr>
          <p:cNvPr id="5131" name="WordArt 11"/>
          <p:cNvSpPr>
            <a:spLocks noChangeArrowheads="1" noChangeShapeType="1" noTextEdit="1"/>
          </p:cNvSpPr>
          <p:nvPr/>
        </p:nvSpPr>
        <p:spPr bwMode="auto">
          <a:xfrm>
            <a:off x="6477000" y="2133600"/>
            <a:ext cx="1143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733800" y="5257800"/>
            <a:ext cx="14034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3300"/>
                </a:solidFill>
              </a:rPr>
              <a:t>шоссе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457200" y="4419600"/>
            <a:ext cx="608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ш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1066800" y="44196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1600200" y="44196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р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2133600" y="4419600"/>
            <a:ext cx="433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т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2667000" y="4419600"/>
            <a:ext cx="617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ы</a:t>
            </a: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4479925" y="43370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с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6308725" y="42608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с</a:t>
            </a: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6781800" y="42672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е</a:t>
            </a: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7239000" y="4267200"/>
            <a:ext cx="560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м</a:t>
            </a: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7848600" y="426720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76600" y="152400"/>
            <a:ext cx="22862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РЕБУСЫ</a:t>
            </a:r>
            <a:endParaRPr lang="ru-RU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2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2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7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2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/>
      <p:bldP spid="5140" grpId="0"/>
      <p:bldP spid="5141" grpId="0"/>
      <p:bldP spid="5142" grpId="0"/>
      <p:bldP spid="5142" grpId="1"/>
      <p:bldP spid="5143" grpId="0"/>
      <p:bldP spid="5143" grpId="1"/>
      <p:bldP spid="5144" grpId="0"/>
      <p:bldP spid="5144" grpId="1"/>
      <p:bldP spid="5145" grpId="0"/>
      <p:bldP spid="5147" grpId="0"/>
      <p:bldP spid="5148" grpId="0"/>
      <p:bldP spid="5149" grpId="0"/>
      <p:bldP spid="5149" grpId="1"/>
      <p:bldP spid="5150" grpId="0"/>
      <p:bldP spid="515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i[69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2286000"/>
            <a:ext cx="2590800" cy="1746250"/>
          </a:xfrm>
          <a:prstGeom prst="rect">
            <a:avLst/>
          </a:prstGeom>
          <a:noFill/>
        </p:spPr>
      </p:pic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4038600" y="1371600"/>
            <a:ext cx="685800" cy="381000"/>
          </a:xfrm>
          <a:prstGeom prst="wedgeEllipseCallout">
            <a:avLst>
              <a:gd name="adj1" fmla="val -52778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pic>
        <p:nvPicPr>
          <p:cNvPr id="9222" name="Picture 6" descr="CAU7CL0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38800" y="2057400"/>
            <a:ext cx="2971800" cy="1974850"/>
          </a:xfrm>
          <a:prstGeom prst="rect">
            <a:avLst/>
          </a:prstGeom>
          <a:noFill/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794125" y="5480050"/>
            <a:ext cx="14275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3300"/>
                </a:solidFill>
              </a:rPr>
              <a:t>дорога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822325" y="4184650"/>
            <a:ext cx="506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д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447800" y="41910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117725" y="4184650"/>
            <a:ext cx="560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м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5699125" y="41846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р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6232525" y="41846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6858000" y="4191000"/>
            <a:ext cx="395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г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7391400" y="41910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4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24" grpId="0"/>
      <p:bldP spid="9225" grpId="0"/>
      <p:bldP spid="9226" grpId="0"/>
      <p:bldP spid="9226" grpId="1"/>
      <p:bldP spid="9227" grpId="0"/>
      <p:bldP spid="9228" grpId="0"/>
      <p:bldP spid="9229" grpId="0"/>
      <p:bldP spid="92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609600" y="1066800"/>
            <a:ext cx="1600200" cy="3429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 b="0"/>
              <a:t>Д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2971800" y="14478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pic>
        <p:nvPicPr>
          <p:cNvPr id="6151" name="Picture 7" descr="i[96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0" y="1447800"/>
            <a:ext cx="2667000" cy="2667000"/>
          </a:xfrm>
          <a:prstGeom prst="rect">
            <a:avLst/>
          </a:prstGeom>
          <a:noFill/>
        </p:spPr>
      </p:pic>
      <p:pic>
        <p:nvPicPr>
          <p:cNvPr id="6152" name="Picture 8" descr="i[15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34200" y="1371600"/>
            <a:ext cx="1924050" cy="2895600"/>
          </a:xfrm>
          <a:prstGeom prst="rect">
            <a:avLst/>
          </a:prstGeom>
          <a:noFill/>
        </p:spPr>
      </p:pic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352800" y="5562600"/>
            <a:ext cx="20463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3300"/>
                </a:solidFill>
              </a:rPr>
              <a:t>водитель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669925" y="456565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в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219200" y="45720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о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1828800" y="4572000"/>
            <a:ext cx="506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д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3717925" y="4489450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к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4403725" y="448945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и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5181600" y="4495800"/>
            <a:ext cx="433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т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6918325" y="44894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е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7543800" y="4495800"/>
            <a:ext cx="506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л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8289925" y="448945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6154" grpId="0"/>
      <p:bldP spid="6156" grpId="0"/>
      <p:bldP spid="6157" grpId="0"/>
      <p:bldP spid="6158" grpId="0"/>
      <p:bldP spid="6158" grpId="1"/>
      <p:bldP spid="6159" grpId="0"/>
      <p:bldP spid="6160" grpId="0"/>
      <p:bldP spid="6161" grpId="0"/>
      <p:bldP spid="6162" grpId="0"/>
      <p:bldP spid="616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1219200" y="1600200"/>
            <a:ext cx="12954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</p:txBody>
      </p:sp>
      <p:pic>
        <p:nvPicPr>
          <p:cNvPr id="8197" name="Picture 5" descr="i[79]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3963" y="2057400"/>
            <a:ext cx="1570037" cy="1905000"/>
          </a:xfrm>
          <a:prstGeom prst="rect">
            <a:avLst/>
          </a:prstGeom>
          <a:noFill/>
        </p:spPr>
      </p:pic>
      <p:pic>
        <p:nvPicPr>
          <p:cNvPr id="8198" name="Picture 6" descr="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2057400"/>
            <a:ext cx="1858963" cy="1981200"/>
          </a:xfrm>
          <a:prstGeom prst="rect">
            <a:avLst/>
          </a:prstGeom>
          <a:noFill/>
        </p:spPr>
      </p:pic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4953000" y="1219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>
            <a:off x="5867400" y="1219200"/>
            <a:ext cx="685800" cy="381000"/>
          </a:xfrm>
          <a:prstGeom prst="wedgeEllipseCallout">
            <a:avLst>
              <a:gd name="adj1" fmla="val -50231"/>
              <a:gd name="adj2" fmla="val 58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7391400" y="1676400"/>
            <a:ext cx="685800" cy="381000"/>
          </a:xfrm>
          <a:prstGeom prst="wedgeEllipseCallout">
            <a:avLst>
              <a:gd name="adj1" fmla="val -61806"/>
              <a:gd name="adj2" fmla="val 5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581400" y="5410200"/>
            <a:ext cx="20778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3300"/>
                </a:solidFill>
              </a:rPr>
              <a:t>обочина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1600200" y="43434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3717925" y="4337050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б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4098925" y="43370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4495800" y="4343400"/>
            <a:ext cx="479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ч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4953000" y="4343400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к</a:t>
            </a: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5410200" y="43434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7086600" y="4267200"/>
            <a:ext cx="608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ш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7620000" y="426720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и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8077200" y="4267200"/>
            <a:ext cx="490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н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8458200" y="42672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2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7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2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8" grpId="0"/>
      <p:bldP spid="8209" grpId="0"/>
      <p:bldP spid="8210" grpId="0"/>
      <p:bldP spid="8211" grpId="0"/>
      <p:bldP spid="8212" grpId="0"/>
      <p:bldP spid="8213" grpId="0"/>
      <p:bldP spid="8213" grpId="1"/>
      <p:bldP spid="8214" grpId="0"/>
      <p:bldP spid="8214" grpId="1"/>
      <p:bldP spid="8215" grpId="0"/>
      <p:bldP spid="8215" grpId="1"/>
      <p:bldP spid="8216" grpId="0"/>
      <p:bldP spid="8217" grpId="0"/>
      <p:bldP spid="82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762000" y="2209800"/>
            <a:ext cx="1295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АВ</a:t>
            </a:r>
          </a:p>
        </p:txBody>
      </p:sp>
      <p:pic>
        <p:nvPicPr>
          <p:cNvPr id="10245" name="Picture 5" descr="CAT92KI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33600" y="2209800"/>
            <a:ext cx="2209800" cy="2209800"/>
          </a:xfrm>
          <a:prstGeom prst="rect">
            <a:avLst/>
          </a:prstGeom>
          <a:noFill/>
        </p:spPr>
      </p:pic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8458200" y="1828800"/>
            <a:ext cx="685800" cy="381000"/>
          </a:xfrm>
          <a:prstGeom prst="wedgeEllipseCallout">
            <a:avLst>
              <a:gd name="adj1" fmla="val -48148"/>
              <a:gd name="adj2" fmla="val 6208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5638800" y="1981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4800600" y="1981200"/>
            <a:ext cx="685800" cy="381000"/>
          </a:xfrm>
          <a:prstGeom prst="wedgeEllipseCallout">
            <a:avLst>
              <a:gd name="adj1" fmla="val -52778"/>
              <a:gd name="adj2" fmla="val 6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3962400" y="1981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pic>
        <p:nvPicPr>
          <p:cNvPr id="10250" name="Picture 10" descr="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77000" y="2438400"/>
            <a:ext cx="2133600" cy="1677988"/>
          </a:xfrm>
          <a:prstGeom prst="rect">
            <a:avLst/>
          </a:prstGeom>
          <a:noFill/>
        </p:spPr>
      </p:pic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352800" y="5638800"/>
            <a:ext cx="15449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3300"/>
                </a:solidFill>
              </a:rPr>
              <a:t>автобус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669925" y="44132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1219200" y="441960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в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3108325" y="4337050"/>
            <a:ext cx="433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т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3489325" y="43370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3870325" y="4337050"/>
            <a:ext cx="490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4327525" y="43370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4784725" y="43370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р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6232525" y="4337050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б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6765925" y="43370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у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7223125" y="43370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с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7832725" y="4337050"/>
            <a:ext cx="617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9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4" dur="500"/>
                                        <p:tgtEl>
                                          <p:spTgt spid="10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9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10255" grpId="0"/>
      <p:bldP spid="10256" grpId="0"/>
      <p:bldP spid="10257" grpId="0"/>
      <p:bldP spid="10258" grpId="0"/>
      <p:bldP spid="10259" grpId="0"/>
      <p:bldP spid="10259" grpId="1"/>
      <p:bldP spid="10260" grpId="0"/>
      <p:bldP spid="10260" grpId="1"/>
      <p:bldP spid="10261" grpId="0" build="allAtOnce"/>
      <p:bldP spid="10262" grpId="0"/>
      <p:bldP spid="10263" grpId="0"/>
      <p:bldP spid="10264" grpId="0"/>
      <p:bldP spid="10265" grpId="0"/>
      <p:bldP spid="1026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3870325" y="4337050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ru-RU" sz="4000" b="1"/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4784725" y="4337050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ru-RU" sz="4000" b="1"/>
          </a:p>
        </p:txBody>
      </p:sp>
      <p:sp>
        <p:nvSpPr>
          <p:cNvPr id="73740" name="WordArt 12"/>
          <p:cNvSpPr>
            <a:spLocks noChangeArrowheads="1" noChangeShapeType="1" noTextEdit="1"/>
          </p:cNvSpPr>
          <p:nvPr/>
        </p:nvSpPr>
        <p:spPr bwMode="auto">
          <a:xfrm>
            <a:off x="914400" y="1752600"/>
            <a:ext cx="3429000" cy="2644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100</a:t>
            </a:r>
          </a:p>
        </p:txBody>
      </p:sp>
      <p:sp>
        <p:nvSpPr>
          <p:cNvPr id="73741" name="WordArt 13"/>
          <p:cNvSpPr>
            <a:spLocks noChangeArrowheads="1" noChangeShapeType="1" noTextEdit="1"/>
          </p:cNvSpPr>
          <p:nvPr/>
        </p:nvSpPr>
        <p:spPr bwMode="auto">
          <a:xfrm>
            <a:off x="5257800" y="2133600"/>
            <a:ext cx="1828800" cy="212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73758" name="Text Box 30"/>
          <p:cNvSpPr txBox="1">
            <a:spLocks noChangeArrowheads="1"/>
          </p:cNvSpPr>
          <p:nvPr/>
        </p:nvSpPr>
        <p:spPr bwMode="auto">
          <a:xfrm>
            <a:off x="3352800" y="4953000"/>
            <a:ext cx="12608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</a:rPr>
              <a:t> стоп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5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0"/>
            <a:ext cx="4114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"/>
            <a:ext cx="457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320040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507412" cy="1139825"/>
          </a:xfrm>
        </p:spPr>
        <p:txBody>
          <a:bodyPr>
            <a:normAutofit fontScale="90000"/>
          </a:bodyPr>
          <a:lstStyle/>
          <a:p>
            <a:r>
              <a:rPr lang="ru-RU" sz="4800" b="1" i="1" smtClean="0">
                <a:solidFill>
                  <a:srgbClr val="E40616"/>
                </a:solidFill>
              </a:rPr>
              <a:t>На проезжей части дороги </a:t>
            </a:r>
            <a:r>
              <a:rPr lang="ru-RU" sz="4000" b="1" i="1" smtClean="0">
                <a:solidFill>
                  <a:srgbClr val="E40616"/>
                </a:solidFill>
              </a:rPr>
              <a:t>нельзя</a:t>
            </a:r>
            <a:r>
              <a:rPr lang="ru-RU" sz="4000" i="1" smtClean="0">
                <a:solidFill>
                  <a:srgbClr val="E40616"/>
                </a:solidFill>
              </a:rPr>
              <a:t> :</a:t>
            </a:r>
            <a:r>
              <a:rPr lang="ru-RU" sz="4000" smtClean="0"/>
              <a:t> </a:t>
            </a:r>
          </a:p>
        </p:txBody>
      </p:sp>
      <p:pic>
        <p:nvPicPr>
          <p:cNvPr id="30724" name="Picture 4" descr="LUCY1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3429000"/>
            <a:ext cx="12969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baby52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844675"/>
            <a:ext cx="1008063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spo-badminton"/>
          <p:cNvPicPr>
            <a:picLocks noChangeAspect="1" noChangeArrowheads="1" noCrop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3284538"/>
            <a:ext cx="1657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22m5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08850" y="5084763"/>
            <a:ext cx="12969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j0283651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88125" y="2636838"/>
            <a:ext cx="143986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 descr="j0283653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76375" y="3357563"/>
            <a:ext cx="1593850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1331913" y="1628775"/>
            <a:ext cx="75612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E40616"/>
                </a:solidFill>
                <a:latin typeface="Times New Roman" pitchFamily="18" charset="-52"/>
              </a:rPr>
              <a:t>1.</a:t>
            </a:r>
            <a:r>
              <a:rPr lang="ru-RU" dirty="0">
                <a:latin typeface="Times New Roman" pitchFamily="18" charset="-52"/>
              </a:rPr>
              <a:t>  </a:t>
            </a:r>
            <a:r>
              <a:rPr lang="ru-RU" sz="3200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Кататься на велосипедах и самокатах.</a:t>
            </a: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2771775" y="2276475"/>
            <a:ext cx="489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E40616"/>
                </a:solidFill>
                <a:latin typeface="Times New Roman" pitchFamily="18" charset="-52"/>
              </a:rPr>
              <a:t>2.</a:t>
            </a:r>
            <a:r>
              <a:rPr lang="ru-RU" dirty="0">
                <a:latin typeface="Times New Roman" pitchFamily="18" charset="-52"/>
              </a:rPr>
              <a:t> 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Играть в игры.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3492500" y="4508500"/>
            <a:ext cx="5327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FF0000"/>
                </a:solidFill>
                <a:latin typeface="Times New Roman" pitchFamily="18" charset="-52"/>
              </a:rPr>
              <a:t>3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-52"/>
              </a:rPr>
              <a:t>. 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Играть с мячом.</a:t>
            </a: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755650" y="5589588"/>
            <a:ext cx="6337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FF0000"/>
                </a:solidFill>
                <a:latin typeface="Times New Roman" pitchFamily="18" charset="-52"/>
              </a:rPr>
              <a:t>4.</a:t>
            </a:r>
            <a:r>
              <a:rPr lang="ru-RU" dirty="0">
                <a:latin typeface="Times New Roman" pitchFamily="18" charset="-52"/>
              </a:rPr>
              <a:t> 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Перебегать через дорогу.</a:t>
            </a:r>
          </a:p>
        </p:txBody>
      </p:sp>
      <p:sp>
        <p:nvSpPr>
          <p:cNvPr id="17421" name="Text Box 23"/>
          <p:cNvSpPr txBox="1">
            <a:spLocks noChangeArrowheads="1"/>
          </p:cNvSpPr>
          <p:nvPr/>
        </p:nvSpPr>
        <p:spPr bwMode="auto">
          <a:xfrm>
            <a:off x="2124075" y="5949950"/>
            <a:ext cx="4608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38" grpId="0"/>
      <p:bldP spid="30739" grpId="0"/>
      <p:bldP spid="307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0"/>
            <a:ext cx="67743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stra" pitchFamily="2" charset="0"/>
              </a:rPr>
              <a:t>Чтоб на всех автодорогах</a:t>
            </a:r>
          </a:p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stra" pitchFamily="2" charset="0"/>
              </a:rPr>
              <a:t>Аварий не было у нас,</a:t>
            </a:r>
          </a:p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stra" pitchFamily="2" charset="0"/>
              </a:rPr>
              <a:t>Учите правила движенья</a:t>
            </a:r>
          </a:p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stra" pitchFamily="2" charset="0"/>
              </a:rPr>
              <a:t>И помните про наш наказ!</a:t>
            </a:r>
            <a:endParaRPr lang="ru-RU" sz="4800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Astra" pitchFamily="2" charset="0"/>
            </a:endParaRPr>
          </a:p>
        </p:txBody>
      </p:sp>
      <p:pic>
        <p:nvPicPr>
          <p:cNvPr id="3" name="Picture 19" descr="C:\Users\USER\AppData\Local\Microsoft\Windows\Temporary Internet Files\Content.IE5\JZTQOXBL\MM900283998[1]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295400"/>
            <a:ext cx="1143000" cy="1524000"/>
          </a:xfrm>
          <a:prstGeom prst="rect">
            <a:avLst/>
          </a:prstGeom>
          <a:noFill/>
        </p:spPr>
      </p:pic>
      <p:pic>
        <p:nvPicPr>
          <p:cNvPr id="1026" name="Picture 2" descr="D:\пдд\картинки\skazki-0035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FEFF7"/>
              </a:clrFrom>
              <a:clrTo>
                <a:srgbClr val="EFEF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3124200"/>
            <a:ext cx="5029200" cy="349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23850" y="1125538"/>
            <a:ext cx="8642350" cy="4048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dirty="0">
                <a:latin typeface="Comic Sans MS" pitchFamily="66" charset="0"/>
              </a:rPr>
              <a:t>Перед нами широкая  ________. </a:t>
            </a:r>
          </a:p>
          <a:p>
            <a:r>
              <a:rPr lang="ru-RU" sz="2400" dirty="0">
                <a:latin typeface="Comic Sans MS" pitchFamily="66" charset="0"/>
              </a:rPr>
              <a:t>На перекрестке нет ни __________, </a:t>
            </a:r>
            <a:r>
              <a:rPr lang="ru-RU" sz="2400" dirty="0" err="1">
                <a:latin typeface="Comic Sans MS" pitchFamily="66" charset="0"/>
              </a:rPr>
              <a:t>ни</a:t>
            </a:r>
            <a:r>
              <a:rPr lang="ru-RU" sz="2400" dirty="0">
                <a:latin typeface="Comic Sans MS" pitchFamily="66" charset="0"/>
              </a:rPr>
              <a:t> регулировщика. Прежде чем ступить на _______________, выбери самое безопасное место, где _______ хорошо просматривается в обе стороны. </a:t>
            </a:r>
          </a:p>
          <a:p>
            <a:r>
              <a:rPr lang="ru-RU" sz="2400" dirty="0">
                <a:latin typeface="Comic Sans MS" pitchFamily="66" charset="0"/>
              </a:rPr>
              <a:t>Если по близости нет машин, начинай _______. Посмотри _______, дойдя до середины дороги посмотри _________.</a:t>
            </a:r>
          </a:p>
          <a:p>
            <a:r>
              <a:rPr lang="ru-RU" sz="2400" dirty="0">
                <a:latin typeface="Comic Sans MS" pitchFamily="66" charset="0"/>
              </a:rPr>
              <a:t>Переходи дорогу ________,  постоянно следи за дорогой, пока не закончишь _________.</a:t>
            </a:r>
          </a:p>
          <a:p>
            <a:pPr algn="ctr"/>
            <a:endParaRPr lang="ru-RU" sz="2000" dirty="0">
              <a:latin typeface="Comic Sans MS" pitchFamily="66" charset="0"/>
            </a:endParaRP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2124075" y="188913"/>
            <a:ext cx="4895850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Письмо</a:t>
            </a: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468313" y="6308725"/>
            <a:ext cx="935037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дорога</a:t>
            </a:r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468313" y="5516563"/>
            <a:ext cx="1441450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светофора</a:t>
            </a: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1547813" y="6021388"/>
            <a:ext cx="2303462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проезжая часть</a:t>
            </a: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2771775" y="5445125"/>
            <a:ext cx="115252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дорога</a:t>
            </a:r>
          </a:p>
        </p:txBody>
      </p:sp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7235825" y="6237288"/>
            <a:ext cx="151288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переход</a:t>
            </a:r>
          </a:p>
        </p:txBody>
      </p:sp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5508625" y="5516563"/>
            <a:ext cx="1646238" cy="534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по прямой</a:t>
            </a:r>
          </a:p>
        </p:txBody>
      </p:sp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>
            <a:off x="4716463" y="6165850"/>
            <a:ext cx="1071562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переход</a:t>
            </a:r>
          </a:p>
        </p:txBody>
      </p:sp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4284663" y="5373688"/>
            <a:ext cx="1096962" cy="319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налево</a:t>
            </a:r>
          </a:p>
        </p:txBody>
      </p:sp>
      <p:sp>
        <p:nvSpPr>
          <p:cNvPr id="3086" name="WordArt 14"/>
          <p:cNvSpPr>
            <a:spLocks noChangeArrowheads="1" noChangeShapeType="1" noTextEdit="1"/>
          </p:cNvSpPr>
          <p:nvPr/>
        </p:nvSpPr>
        <p:spPr bwMode="auto">
          <a:xfrm>
            <a:off x="7524750" y="5445125"/>
            <a:ext cx="13366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направо</a:t>
            </a:r>
          </a:p>
        </p:txBody>
      </p:sp>
      <p:sp>
        <p:nvSpPr>
          <p:cNvPr id="3087" name="WordArt 15"/>
          <p:cNvSpPr>
            <a:spLocks noChangeArrowheads="1" noChangeShapeType="1" noTextEdit="1"/>
          </p:cNvSpPr>
          <p:nvPr/>
        </p:nvSpPr>
        <p:spPr bwMode="auto">
          <a:xfrm>
            <a:off x="4284663" y="1916113"/>
            <a:ext cx="2303462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проезжую часть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4 -0.00023 C 0.2 -0.04189 0.35677 -0.08333 0.41111 -0.20671 C 0.46545 -0.33009 0.37621 -0.65115 0.36927 -0.74004 " pathEditMode="relative" rAng="0" ptsTypes="aaA">
                                      <p:cBhvr>
                                        <p:cTn id="4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1482 C -0.04496 -0.10718 -0.071 -0.22893 -0.00104 -0.32708 C 0.06893 -0.42523 0.23473 -0.49977 0.4007 -0.57431 " pathEditMode="relative" rAng="0" ptsTypes="aaA">
                                      <p:cBhvr>
                                        <p:cTn id="46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" y="-2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26 -0.00417 C -0.06684 0.04583 -0.03125 0.09583 0.08646 0.0368 C 0.20417 -0.02223 0.56389 -0.25255 0.60417 -0.35903 C 0.64444 -0.46551 0.48628 -0.5338 0.3283 -0.60186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" y="-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88 -0.0375 C -0.03438 -0.11551 -0.15747 -0.19329 -0.13525 -0.2632 C -0.11302 -0.3331 0.05486 -0.39491 0.22274 -0.45671 " pathEditMode="relative" rAng="0" ptsTypes="aaA">
                                      <p:cBhvr>
                                        <p:cTn id="62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54 -0.00046 C -0.20417 -0.00787 -0.34462 -0.01505 -0.35538 -0.09283 C -0.36615 -0.1706 -0.24722 -0.31898 -0.12813 -0.46713 " pathEditMode="relative" rAng="0" ptsTypes="aaA">
                                      <p:cBhvr>
                                        <p:cTn id="66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" y="-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4027 C -0.06094 0.00973 -0.12951 0.05996 -0.1684 0.01875 C -0.20712 -0.02222 -0.21632 -0.15393 -0.22534 -0.28565 " pathEditMode="relative" rAng="0" ptsTypes="aaA">
                                      <p:cBhvr>
                                        <p:cTn id="70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8 0.02454 C -0.21702 0.09954 -0.41875 0.17454 -0.51372 0.12986 C -0.60868 0.08519 -0.5967 -0.07963 -0.58473 -0.24421 " pathEditMode="relative" rAng="0" ptsTypes="aaA">
                                      <p:cBhvr>
                                        <p:cTn id="74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" y="-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4 0.01088 C 0.05504 0.05416 0.08785 0.09745 0.05174 0.10347 C 0.01563 0.10949 -0.14132 0.10254 -0.19375 0.04745 C -0.24635 -0.00764 -0.25486 -0.11783 -0.26319 -0.22778 " pathEditMode="relative" rAng="0" ptsTypes="aaaA">
                                      <p:cBhvr>
                                        <p:cTn id="78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03 -0.01482 C 0.18888 -0.0544 0.32291 -0.09399 0.321 -0.13311 C 0.31909 -0.17223 0.09027 -0.22986 0.04375 -0.24908 " pathEditMode="relative" rAng="0" ptsTypes="aaA">
                                      <p:cBhvr>
                                        <p:cTn id="82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" y="-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7" grpId="0" animBg="1"/>
      <p:bldP spid="3078" grpId="0" animBg="1"/>
      <p:bldP spid="3078" grpId="1" animBg="1"/>
      <p:bldP spid="3079" grpId="0" animBg="1"/>
      <p:bldP spid="3079" grpId="1" animBg="1"/>
      <p:bldP spid="3080" grpId="0" animBg="1"/>
      <p:bldP spid="3080" grpId="1" animBg="1"/>
      <p:bldP spid="3080" grpId="2" animBg="1"/>
      <p:bldP spid="3081" grpId="0" animBg="1"/>
      <p:bldP spid="3081" grpId="1" animBg="1"/>
      <p:bldP spid="3082" grpId="0" animBg="1"/>
      <p:bldP spid="3082" grpId="1" animBg="1"/>
      <p:bldP spid="3083" grpId="0" animBg="1"/>
      <p:bldP spid="3083" grpId="1" animBg="1"/>
      <p:bldP spid="3084" grpId="0" animBg="1"/>
      <p:bldP spid="3084" grpId="1" animBg="1"/>
      <p:bldP spid="3085" grpId="0" animBg="1"/>
      <p:bldP spid="3085" grpId="1" animBg="1"/>
      <p:bldP spid="3086" grpId="0" animBg="1"/>
      <p:bldP spid="3086" grpId="1" animBg="1"/>
      <p:bldP spid="308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Tahoma" pitchFamily="34" charset="0"/>
              </a:rPr>
              <a:t>ЮНЫЙ ДРУГ!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620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400" b="1">
                <a:solidFill>
                  <a:srgbClr val="FF3300"/>
                </a:solidFill>
                <a:latin typeface="Tahoma" pitchFamily="34" charset="0"/>
              </a:rPr>
              <a:t>ПОМНИ И СОБЛЮДАЙ</a:t>
            </a:r>
          </a:p>
          <a:p>
            <a:pPr algn="ctr">
              <a:buFontTx/>
              <a:buNone/>
            </a:pPr>
            <a:r>
              <a:rPr lang="ru-RU" sz="4400" b="1">
                <a:solidFill>
                  <a:srgbClr val="FF3300"/>
                </a:solidFill>
                <a:latin typeface="Tahoma" pitchFamily="34" charset="0"/>
              </a:rPr>
              <a:t>ДОРОЖНЫЕ ПРАВИЛА</a:t>
            </a:r>
          </a:p>
          <a:p>
            <a:pPr algn="ctr">
              <a:buFontTx/>
              <a:buNone/>
            </a:pPr>
            <a:r>
              <a:rPr lang="ru-RU" sz="4400" b="1">
                <a:solidFill>
                  <a:srgbClr val="FF3300"/>
                </a:solidFill>
                <a:latin typeface="Tahoma" pitchFamily="34" charset="0"/>
              </a:rPr>
              <a:t>ВСЕГДА!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338138"/>
            <a:ext cx="1512887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313" y="4651375"/>
            <a:ext cx="15128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338" y="4672013"/>
            <a:ext cx="1512887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4221163"/>
            <a:ext cx="151130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51700" y="3141663"/>
            <a:ext cx="16033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451725" y="260350"/>
            <a:ext cx="13684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68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П</a:t>
            </a:r>
            <a:r>
              <a:rPr lang="ru-RU" sz="2000" b="1" dirty="0" smtClean="0">
                <a:latin typeface="Century Gothic" pitchFamily="34" charset="0"/>
              </a:rPr>
              <a:t>равостороннее движение в России было введено 1812 году </a:t>
            </a:r>
          </a:p>
          <a:p>
            <a:r>
              <a:rPr lang="ru-RU" sz="2000" b="1" dirty="0" smtClean="0">
                <a:latin typeface="Century Gothic" pitchFamily="34" charset="0"/>
              </a:rPr>
              <a:t>для экипажей и повозок</a:t>
            </a:r>
            <a:endParaRPr lang="ru-RU" sz="2000" b="1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52400"/>
            <a:ext cx="6629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khive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0574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П</a:t>
            </a:r>
            <a:r>
              <a:rPr lang="ru-RU" sz="2000" b="1" dirty="0" smtClean="0">
                <a:latin typeface="Century Gothic" pitchFamily="34" charset="0"/>
              </a:rPr>
              <a:t>ервый светофор был установлен в Москве в 1924 году</a:t>
            </a:r>
            <a:endParaRPr lang="ru-RU" sz="2000" b="1" dirty="0">
              <a:latin typeface="Century Gothic" pitchFamily="34" charset="0"/>
            </a:endParaRPr>
          </a:p>
        </p:txBody>
      </p:sp>
      <p:pic>
        <p:nvPicPr>
          <p:cNvPr id="2051" name="Picture 3" descr="C:\Users\USER\Desktop\Новая папка (2)\0_81293_60ea88a9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67200" y="3200400"/>
            <a:ext cx="4572000" cy="3352800"/>
          </a:xfrm>
          <a:prstGeom prst="rect">
            <a:avLst/>
          </a:prstGeom>
          <a:noFill/>
        </p:spPr>
      </p:pic>
      <p:pic>
        <p:nvPicPr>
          <p:cNvPr id="2052" name="Picture 4" descr="C:\Users\USER\Desktop\Новая папка (2)\1fb4a8d8a0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2667000"/>
            <a:ext cx="3114675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152400"/>
            <a:ext cx="6019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khive" pitchFamily="34" charset="0"/>
            </a:endParaRPr>
          </a:p>
        </p:txBody>
      </p:sp>
      <p:pic>
        <p:nvPicPr>
          <p:cNvPr id="3074" name="Picture 2" descr="C:\Users\USER\Desktop\Новая папка (2)\Новая папка\14_01_00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3200400"/>
            <a:ext cx="3200400" cy="3486150"/>
          </a:xfrm>
          <a:prstGeom prst="rect">
            <a:avLst/>
          </a:prstGeom>
          <a:noFill/>
        </p:spPr>
      </p:pic>
      <p:pic>
        <p:nvPicPr>
          <p:cNvPr id="3075" name="Picture 3" descr="C:\Users\USER\Desktop\Новая папка (2)\Новая папка\1278594076_zhezl-s-katafotom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A79D84"/>
              </a:clrFrom>
              <a:clrTo>
                <a:srgbClr val="A79D8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819400"/>
            <a:ext cx="3505200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15240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В </a:t>
            </a:r>
            <a:r>
              <a:rPr lang="ru-RU" sz="2000" b="1" dirty="0" smtClean="0">
                <a:latin typeface="Century Gothic" pitchFamily="34" charset="0"/>
              </a:rPr>
              <a:t>1924 году для регулировки дорожного движения на улицах Москвы стал применяться жезл</a:t>
            </a:r>
          </a:p>
        </p:txBody>
      </p:sp>
      <p:pic>
        <p:nvPicPr>
          <p:cNvPr id="7" name="Picture 20" descr="C:\Users\USER\AppData\Local\Microsoft\Windows\Temporary Internet Files\Content.IE5\YRRF40WA\MM900283031[1]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572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0" y="152400"/>
            <a:ext cx="6019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khive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П</a:t>
            </a:r>
            <a:r>
              <a:rPr lang="ru-RU" sz="2000" b="1" dirty="0" smtClean="0">
                <a:latin typeface="Century Gothic" pitchFamily="34" charset="0"/>
              </a:rPr>
              <a:t>ервые предупреждающие знаки появились в 1926 году: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«Перекрёсток»,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«Крутой поворот»,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«Железнодорожный переезд»,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«Неровная  дорога»</a:t>
            </a:r>
          </a:p>
        </p:txBody>
      </p:sp>
      <p:pic>
        <p:nvPicPr>
          <p:cNvPr id="4098" name="Picture 2" descr="C:\Users\USER\Desktop\Новая папка (2)\Новая папка (2)\1_21(1)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52800"/>
            <a:ext cx="3505200" cy="2657475"/>
          </a:xfrm>
          <a:prstGeom prst="rect">
            <a:avLst/>
          </a:prstGeom>
          <a:noFill/>
        </p:spPr>
      </p:pic>
      <p:pic>
        <p:nvPicPr>
          <p:cNvPr id="4099" name="Picture 3" descr="C:\Users\USER\Desktop\Новая папка (2)\Новая папка (2)\1_22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62400" y="3429000"/>
            <a:ext cx="3048000" cy="2524125"/>
          </a:xfrm>
          <a:prstGeom prst="rect">
            <a:avLst/>
          </a:prstGeom>
          <a:noFill/>
        </p:spPr>
      </p:pic>
      <p:pic>
        <p:nvPicPr>
          <p:cNvPr id="4100" name="Picture 4" descr="C:\Users\USER\Desktop\Новая папка (2)\Новая папка (2)\DSC0239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86400" y="3048000"/>
            <a:ext cx="3657600" cy="2609850"/>
          </a:xfrm>
          <a:prstGeom prst="rect">
            <a:avLst/>
          </a:prstGeom>
          <a:noFill/>
        </p:spPr>
      </p:pic>
      <p:pic>
        <p:nvPicPr>
          <p:cNvPr id="4101" name="Picture 5" descr="C:\Users\USER\Desktop\Новая папка (2)\Новая папка (2)\1-11-1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1000" y="3124200"/>
            <a:ext cx="4724400" cy="3350477"/>
          </a:xfrm>
          <a:prstGeom prst="rect">
            <a:avLst/>
          </a:prstGeom>
          <a:noFill/>
        </p:spPr>
      </p:pic>
      <p:pic>
        <p:nvPicPr>
          <p:cNvPr id="4102" name="Picture 6" descr="C:\Users\USER\Desktop\Новая папка (2)\Новая папка (2)\151794_w640_h640_127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9600" y="3276600"/>
            <a:ext cx="3810000" cy="3267075"/>
          </a:xfrm>
          <a:prstGeom prst="rect">
            <a:avLst/>
          </a:prstGeom>
          <a:noFill/>
        </p:spPr>
      </p:pic>
      <p:pic>
        <p:nvPicPr>
          <p:cNvPr id="4103" name="Picture 7" descr="C:\Users\USER\Desktop\Новая папка (2)\Новая папка (2)\151796_w640_h640_128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05400" y="3429000"/>
            <a:ext cx="3581400" cy="3148012"/>
          </a:xfrm>
          <a:prstGeom prst="rect">
            <a:avLst/>
          </a:prstGeom>
          <a:noFill/>
        </p:spPr>
      </p:pic>
      <p:pic>
        <p:nvPicPr>
          <p:cNvPr id="4104" name="Picture 8" descr="C:\Users\USER\Desktop\Новая папка (2)\Новая папка (2)\16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14600" y="3581400"/>
            <a:ext cx="39624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40"/>
                            </p:stCondLst>
                            <p:childTnLst>
                              <p:par>
                                <p:cTn id="17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440"/>
                            </p:stCondLst>
                            <p:childTnLst>
                              <p:par>
                                <p:cTn id="3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94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620"/>
                            </p:stCondLst>
                            <p:childTnLst>
                              <p:par>
                                <p:cTn id="43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620"/>
                            </p:stCondLst>
                            <p:childTnLst>
                              <p:par>
                                <p:cTn id="5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120"/>
                            </p:stCondLst>
                            <p:childTnLst>
                              <p:par>
                                <p:cTn id="6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160"/>
                            </p:stCondLst>
                            <p:childTnLst>
                              <p:par>
                                <p:cTn id="69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7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160"/>
                            </p:stCondLst>
                            <p:childTnLst>
                              <p:par>
                                <p:cTn id="8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660"/>
                            </p:stCondLst>
                            <p:childTnLst>
                              <p:par>
                                <p:cTn id="8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340"/>
                            </p:stCondLst>
                            <p:childTnLst>
                              <p:par>
                                <p:cTn id="95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9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340"/>
                            </p:stCondLst>
                            <p:childTnLst>
                              <p:par>
                                <p:cTn id="10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152400"/>
            <a:ext cx="6019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khive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«О</a:t>
            </a:r>
            <a:r>
              <a:rPr lang="ru-RU" sz="2000" b="1" dirty="0" smtClean="0">
                <a:latin typeface="Century Gothic" pitchFamily="34" charset="0"/>
              </a:rPr>
              <a:t>стровки безопасности» для пешеходов появились в 1933 году.</a:t>
            </a:r>
          </a:p>
        </p:txBody>
      </p:sp>
      <p:pic>
        <p:nvPicPr>
          <p:cNvPr id="5122" name="Picture 2" descr="C:\Users\USER\Desktop\iCAR18WV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209800"/>
            <a:ext cx="2819400" cy="2209800"/>
          </a:xfrm>
          <a:prstGeom prst="rect">
            <a:avLst/>
          </a:prstGeom>
          <a:noFill/>
        </p:spPr>
      </p:pic>
      <p:pic>
        <p:nvPicPr>
          <p:cNvPr id="5123" name="Picture 3" descr="C:\Users\USER\Desktop\DSC036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57600" y="2362200"/>
            <a:ext cx="4902200" cy="3784600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>
            <a:off x="3276600" y="3962400"/>
            <a:ext cx="2514600" cy="1447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6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60"/>
                            </p:stCondLst>
                            <p:childTnLst>
                              <p:par>
                                <p:cTn id="2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дд\картинки\68693_1266244409_24840x052688_s800x6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Картины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1196975"/>
            <a:ext cx="4751387" cy="3095625"/>
          </a:xfrm>
          <a:prstGeom prst="rect">
            <a:avLst/>
          </a:prstGeom>
          <a:noFill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816100" y="125413"/>
            <a:ext cx="184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5400"/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2195513" y="404813"/>
            <a:ext cx="496887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Кто в опасности?</a:t>
            </a:r>
          </a:p>
        </p:txBody>
      </p:sp>
      <p:pic>
        <p:nvPicPr>
          <p:cNvPr id="9223" name="Picture 7" descr="Картины3"/>
          <p:cNvPicPr>
            <a:picLocks noChangeAspect="1" noChangeArrowheads="1"/>
          </p:cNvPicPr>
          <p:nvPr/>
        </p:nvPicPr>
        <p:blipFill>
          <a:blip r:embed="rId3" cstate="email"/>
          <a:srcRect b="-2508"/>
          <a:stretch>
            <a:fillRect/>
          </a:stretch>
        </p:blipFill>
        <p:spPr bwMode="auto">
          <a:xfrm>
            <a:off x="3708400" y="4365625"/>
            <a:ext cx="5113338" cy="2205038"/>
          </a:xfrm>
          <a:prstGeom prst="rect">
            <a:avLst/>
          </a:prstGeom>
          <a:noFill/>
        </p:spPr>
      </p:pic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5724525" y="5229225"/>
            <a:ext cx="1079500" cy="14128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5400">
              <a:solidFill>
                <a:srgbClr val="FF0000"/>
              </a:solidFill>
            </a:endParaRP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3276600" y="1268413"/>
            <a:ext cx="1582738" cy="143986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468313" y="2781300"/>
            <a:ext cx="1439862" cy="18002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5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24" grpId="0" animBg="1"/>
      <p:bldP spid="9225" grpId="0" animBg="1"/>
      <p:bldP spid="92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rgbClr val="FF0000"/>
        </a:solidFill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693</Words>
  <Application>Microsoft Office PowerPoint</Application>
  <PresentationFormat>Экран (4:3)</PresentationFormat>
  <Paragraphs>191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На проезжей части дороги нельзя : </vt:lpstr>
      <vt:lpstr>Слайд 30</vt:lpstr>
      <vt:lpstr>ЮНЫЙ ДРУГ!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Юлия</cp:lastModifiedBy>
  <cp:revision>43</cp:revision>
  <dcterms:created xsi:type="dcterms:W3CDTF">2012-02-05T06:23:06Z</dcterms:created>
  <dcterms:modified xsi:type="dcterms:W3CDTF">2014-01-23T06:23:25Z</dcterms:modified>
</cp:coreProperties>
</file>