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omments/comment19.xml" ContentType="application/vnd.openxmlformats-officedocument.presentationml.comments+xml"/>
  <Override PartName="/ppt/comments/comment28.xml" ContentType="application/vnd.openxmlformats-officedocument.presentationml.comment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omments/comment8.xml" ContentType="application/vnd.openxmlformats-officedocument.presentationml.comments+xml"/>
  <Override PartName="/ppt/comments/comment17.xml" ContentType="application/vnd.openxmlformats-officedocument.presentationml.comments+xml"/>
  <Override PartName="/ppt/comments/comment26.xml" ContentType="application/vnd.openxmlformats-officedocument.presentationml.comment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s/comment6.xml" ContentType="application/vnd.openxmlformats-officedocument.presentationml.comments+xml"/>
  <Override PartName="/ppt/comments/comment13.xml" ContentType="application/vnd.openxmlformats-officedocument.presentationml.comments+xml"/>
  <Override PartName="/ppt/comments/comment15.xml" ContentType="application/vnd.openxmlformats-officedocument.presentationml.comments+xml"/>
  <Override PartName="/ppt/comments/comment24.xml" ContentType="application/vnd.openxmlformats-officedocument.presentationml.comment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s/comment4.xml" ContentType="application/vnd.openxmlformats-officedocument.presentationml.comments+xml"/>
  <Override PartName="/ppt/comments/comment11.xml" ContentType="application/vnd.openxmlformats-officedocument.presentationml.comments+xml"/>
  <Override PartName="/ppt/comments/comment22.xml" ContentType="application/vnd.openxmlformats-officedocument.presentationml.comments+xml"/>
  <Override PartName="/ppt/commentAuthors.xml" ContentType="application/vnd.openxmlformats-officedocument.presentationml.commentAuthors+xml"/>
  <Override PartName="/ppt/comments/comment2.xml" ContentType="application/vnd.openxmlformats-officedocument.presentationml.comments+xml"/>
  <Override PartName="/ppt/comments/comment20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omments/comment9.xml" ContentType="application/vnd.openxmlformats-officedocument.presentationml.comments+xml"/>
  <Override PartName="/ppt/comments/comment18.xml" ContentType="application/vnd.openxmlformats-officedocument.presentationml.comments+xml"/>
  <Override PartName="/ppt/comments/comment27.xml" ContentType="application/vnd.openxmlformats-officedocument.presentationml.comment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omments/comment7.xml" ContentType="application/vnd.openxmlformats-officedocument.presentationml.comments+xml"/>
  <Override PartName="/ppt/comments/comment16.xml" ContentType="application/vnd.openxmlformats-officedocument.presentationml.comments+xml"/>
  <Override PartName="/ppt/comments/comment25.xml" ContentType="application/vnd.openxmlformats-officedocument.presentationml.comment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omments/comment5.xml" ContentType="application/vnd.openxmlformats-officedocument.presentationml.comments+xml"/>
  <Override PartName="/ppt/comments/comment14.xml" ContentType="application/vnd.openxmlformats-officedocument.presentationml.comments+xml"/>
  <Override PartName="/ppt/comments/comment23.xml" ContentType="application/vnd.openxmlformats-officedocument.presentationml.comment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omments/comment3.xml" ContentType="application/vnd.openxmlformats-officedocument.presentationml.comments+xml"/>
  <Override PartName="/ppt/comments/comment12.xml" ContentType="application/vnd.openxmlformats-officedocument.presentationml.comments+xml"/>
  <Override PartName="/ppt/comments/comment21.xml" ContentType="application/vnd.openxmlformats-officedocument.presentationml.comments+xml"/>
  <Override PartName="/ppt/slideLayouts/slideLayout10.xml" ContentType="application/vnd.openxmlformats-officedocument.presentationml.slideLayout+xml"/>
  <Default Extension="gif" ContentType="image/gif"/>
  <Override PartName="/ppt/comments/comment1.xml" ContentType="application/vnd.openxmlformats-officedocument.presentationml.comments+xml"/>
  <Override PartName="/ppt/comments/comment10.xml" ContentType="application/vnd.openxmlformats-officedocument.presentationml.comment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sldIdLst>
    <p:sldId id="281" r:id="rId2"/>
    <p:sldId id="291" r:id="rId3"/>
    <p:sldId id="289" r:id="rId4"/>
    <p:sldId id="290" r:id="rId5"/>
    <p:sldId id="257" r:id="rId6"/>
    <p:sldId id="293" r:id="rId7"/>
    <p:sldId id="294" r:id="rId8"/>
    <p:sldId id="292" r:id="rId9"/>
    <p:sldId id="258" r:id="rId10"/>
    <p:sldId id="259" r:id="rId11"/>
    <p:sldId id="260" r:id="rId12"/>
    <p:sldId id="261" r:id="rId13"/>
    <p:sldId id="262" r:id="rId14"/>
    <p:sldId id="263" r:id="rId15"/>
    <p:sldId id="284" r:id="rId16"/>
    <p:sldId id="264" r:id="rId17"/>
    <p:sldId id="265" r:id="rId18"/>
    <p:sldId id="266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96" r:id="rId27"/>
    <p:sldId id="286" r:id="rId28"/>
    <p:sldId id="297" r:id="rId29"/>
    <p:sldId id="285" r:id="rId30"/>
    <p:sldId id="280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ekrasova" initials="N" lastIdx="3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00FF"/>
    <a:srgbClr val="43AB45"/>
    <a:srgbClr val="FF66CC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3" autoAdjust="0"/>
    <p:restoredTop sz="94550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48:59.693" idx="2">
    <p:pos x="5332" y="3956"/>
    <p:text/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50:34.836" idx="11">
    <p:pos x="5297" y="3991"/>
    <p:text/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50:50.961" idx="12">
    <p:pos x="5297" y="3982"/>
    <p:text/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51:04.196" idx="13">
    <p:pos x="5305" y="3999"/>
    <p:text/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51:16.431" idx="14">
    <p:pos x="5306" y="4008"/>
    <p:text/>
  </p:cm>
</p:cmLst>
</file>

<file path=ppt/comments/comment1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51:24.493" idx="15">
    <p:pos x="5289" y="3990"/>
    <p:text/>
  </p:cm>
</p:cmLst>
</file>

<file path=ppt/comments/comment1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51:31.275" idx="16">
    <p:pos x="5314" y="3990"/>
    <p:text/>
  </p:cm>
</p:cmLst>
</file>

<file path=ppt/comments/comment1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51:39.728" idx="17">
    <p:pos x="5297" y="3999"/>
    <p:text/>
  </p:cm>
</p:cmLst>
</file>

<file path=ppt/comments/comment1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51:48.478" idx="18">
    <p:pos x="5288" y="3999"/>
    <p:text/>
  </p:cm>
</p:cmLst>
</file>

<file path=ppt/comments/comment1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51:59.104" idx="19">
    <p:pos x="5297" y="3999"/>
    <p:text/>
  </p:cm>
</p:cmLst>
</file>

<file path=ppt/comments/comment1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52:09.213" idx="20">
    <p:pos x="5306" y="4016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49:07.287" idx="3">
    <p:pos x="5349" y="3982"/>
    <p:text/>
  </p:cm>
</p:cmLst>
</file>

<file path=ppt/comments/comment2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52:19.417" idx="21">
    <p:pos x="5297" y="3999"/>
    <p:text/>
  </p:cm>
</p:cmLst>
</file>

<file path=ppt/comments/comment2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52:26.636" idx="22">
    <p:pos x="5306" y="3982"/>
    <p:text/>
  </p:cm>
</p:cmLst>
</file>

<file path=ppt/comments/comment2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52:39.323" idx="23">
    <p:pos x="5306" y="4007"/>
    <p:text/>
  </p:cm>
</p:cmLst>
</file>

<file path=ppt/comments/comment2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52:48.324" idx="24">
    <p:pos x="5306" y="3982"/>
    <p:text/>
  </p:cm>
</p:cmLst>
</file>

<file path=ppt/comments/comment2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52:56.668" idx="25">
    <p:pos x="5314" y="3991"/>
    <p:text/>
  </p:cm>
</p:cmLst>
</file>

<file path=ppt/comments/comment2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53:05.012" idx="26">
    <p:pos x="5314" y="3999"/>
    <p:text/>
  </p:cm>
</p:cmLst>
</file>

<file path=ppt/comments/comment2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53:50.716" idx="30">
    <p:pos x="5289" y="4017"/>
    <p:text/>
  </p:cm>
</p:cmLst>
</file>

<file path=ppt/comments/comment2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53:42.653" idx="27">
    <p:pos x="5297" y="3999"/>
    <p:text/>
  </p:cm>
</p:cmLst>
</file>

<file path=ppt/comments/comment2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53:59.560" idx="29">
    <p:pos x="5306" y="4007"/>
    <p:text/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49:21.240" idx="4">
    <p:pos x="5332" y="3965"/>
    <p:text/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49:37.069" idx="5">
    <p:pos x="5365" y="3999"/>
    <p:text/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49:44.678" idx="6">
    <p:pos x="5349" y="3999"/>
    <p:text/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49:54.350" idx="7">
    <p:pos x="5349" y="3982"/>
    <p:text/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50:04.132" idx="8">
    <p:pos x="5340" y="4008"/>
    <p:text/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50:15.788" idx="9">
    <p:pos x="5366" y="3982"/>
    <p:text/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26T19:50:23.929" idx="10">
    <p:pos x="5297" y="3982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DA5B9-16D4-4509-BAB9-63F13D6BA09F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D6731-2EB9-4CF4-AFE8-9CEE0C237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 dirty="0"/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dirty="0"/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62C429-601B-4EE7-9F1F-057B647430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8BBFF-E26D-4389-9A70-34C12E729D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69FB5-981C-4337-A26F-CBACE1AA0D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66800" y="381000"/>
            <a:ext cx="76200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97243-BC6F-4A9B-93CB-DE65DDA24F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9CF1F-A44A-478F-BDAD-45CD86CCE8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02D29-E3D1-476D-A361-745F02FBA2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DDE20-E8AB-430F-A0B3-8618FDC27A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521D6-BC13-4043-A70C-55F1FB4128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0CAE4-F1F0-467E-9EEE-2905C0754C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A9655-0A7C-4F60-8B9B-93FD9FFD42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C7209-43E8-44F2-8031-9F63CEBA0A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90DDB-3FDC-407E-933F-F85C235C0F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 dirty="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pic>
        <p:nvPicPr>
          <p:cNvPr id="1028" name="Picture 4" descr="minispir"/>
          <p:cNvPicPr>
            <a:picLocks noChangeAspect="1" noChangeArrowheads="1"/>
          </p:cNvPicPr>
          <p:nvPr/>
        </p:nvPicPr>
        <p:blipFill>
          <a:blip r:embed="rId14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minispir"/>
          <p:cNvPicPr>
            <a:picLocks noChangeAspect="1" noChangeArrowheads="1"/>
          </p:cNvPicPr>
          <p:nvPr/>
        </p:nvPicPr>
        <p:blipFill>
          <a:blip r:embed="rId14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39CFCAD-C3FD-42F4-88B2-42AAF67736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9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0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1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4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1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3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4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5.xml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6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7.xml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8.xm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8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Documents and Settings\Nekrasova.SCHOOL629\Мои документы\Мои рисунки\1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785794"/>
            <a:ext cx="590550" cy="619125"/>
          </a:xfrm>
          <a:prstGeom prst="rect">
            <a:avLst/>
          </a:prstGeom>
          <a:noFill/>
        </p:spPr>
      </p:pic>
      <p:pic>
        <p:nvPicPr>
          <p:cNvPr id="3078" name="Picture 6" descr="C:\Documents and Settings\Nekrasova.SCHOOL629\Мои документы\Мои рисунки\ноль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5857892"/>
            <a:ext cx="600075" cy="619125"/>
          </a:xfrm>
          <a:prstGeom prst="rect">
            <a:avLst/>
          </a:prstGeom>
          <a:noFill/>
        </p:spPr>
      </p:pic>
      <p:pic>
        <p:nvPicPr>
          <p:cNvPr id="3080" name="Picture 8" descr="C:\Documents and Settings\Nekrasova.SCHOOL629\Мои документы\Мои рисунки\ноль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785794"/>
            <a:ext cx="600075" cy="619125"/>
          </a:xfrm>
          <a:prstGeom prst="rect">
            <a:avLst/>
          </a:prstGeom>
          <a:noFill/>
        </p:spPr>
      </p:pic>
      <p:pic>
        <p:nvPicPr>
          <p:cNvPr id="3081" name="Picture 9" descr="C:\Documents and Settings\Nekrasova.SCHOOL629\Мои документы\Мои рисунки\10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785794"/>
            <a:ext cx="542925" cy="619125"/>
          </a:xfrm>
          <a:prstGeom prst="rect">
            <a:avLst/>
          </a:prstGeom>
          <a:noFill/>
        </p:spPr>
      </p:pic>
      <p:pic>
        <p:nvPicPr>
          <p:cNvPr id="3082" name="Picture 10" descr="C:\Documents and Settings\Nekrasova.SCHOOL629\Мои документы\Мои рисунки\10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5857892"/>
            <a:ext cx="542925" cy="619125"/>
          </a:xfrm>
          <a:prstGeom prst="rect">
            <a:avLst/>
          </a:prstGeom>
          <a:noFill/>
        </p:spPr>
      </p:pic>
      <p:pic>
        <p:nvPicPr>
          <p:cNvPr id="11" name="Picture 4" descr="C:\Documents and Settings\Nekrasova.SCHOOL629\Мои документы\Мои рисунки\1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5857892"/>
            <a:ext cx="590550" cy="61912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429124" y="714356"/>
            <a:ext cx="285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.</a:t>
            </a:r>
            <a:endParaRPr lang="ru-RU" sz="4800" b="1" dirty="0">
              <a:solidFill>
                <a:srgbClr val="0070C0"/>
              </a:solidFill>
            </a:endParaRPr>
          </a:p>
        </p:txBody>
      </p:sp>
      <p:pic>
        <p:nvPicPr>
          <p:cNvPr id="3084" name="Picture 12" descr="C:\Documents and Settings\Nekrasova.SCHOOL629\Мои документы\Мои рисунки\AHXOF91CARQTWDOCA5CC83RCAMG3EZJCAE436QYCARGA1IMCAVEBB7LCAQT541SCAZCNNW6CA9BNG5FCAGKSFUZCAXVD9A7CA79DJ4LCATAEW6UCA6CH87MCA4059E2CAV0CJPECAR8BNS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455591">
            <a:off x="3537699" y="2171904"/>
            <a:ext cx="2019004" cy="2626667"/>
          </a:xfrm>
          <a:prstGeom prst="rect">
            <a:avLst/>
          </a:prstGeom>
          <a:noFill/>
        </p:spPr>
      </p:pic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A9655-0A7C-4F60-8B9B-93FD9FFD42B0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pic>
        <p:nvPicPr>
          <p:cNvPr id="15" name="Рисунок 14" descr="4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14744" y="785794"/>
            <a:ext cx="428625" cy="619125"/>
          </a:xfrm>
          <a:prstGeom prst="rect">
            <a:avLst/>
          </a:prstGeom>
        </p:spPr>
      </p:pic>
      <p:pic>
        <p:nvPicPr>
          <p:cNvPr id="16" name="Picture 4" descr="C:\Documents and Settings\Nekrasova.SCHOOL629\Мои документы\Мои рисунки\1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5877272"/>
            <a:ext cx="590550" cy="61912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042988" y="2492375"/>
            <a:ext cx="770572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/>
              <a:t>   </a:t>
            </a: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-Я достаточно богат, чтобы исполнить самое смелое твое пожелание, - продолжал царь. - Назови награду, которая тебя удовлетворит, и ты получишь ее.</a:t>
            </a:r>
          </a:p>
          <a:p>
            <a:pPr algn="just"/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  Сета молчал.</a:t>
            </a:r>
          </a:p>
          <a:p>
            <a:pPr algn="just"/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  -Не робей, - ободрил его царь. – Выскажи свое желание. Я не пожалею ничего, чтобы исполнить его.</a:t>
            </a:r>
          </a:p>
          <a:p>
            <a:pPr algn="just"/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  -Велика доброта твоя, повелитель. Но дай срок обдумать ответ. Завтра я сообщу тебе мою просьбу.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3348038" y="549275"/>
            <a:ext cx="4751387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/>
              <a:t>  </a:t>
            </a: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-Я желаю достойно вознаградить тебя, Сета, за прекрасную игру, которую ты придумал, -сказал царь.</a:t>
            </a:r>
          </a:p>
          <a:p>
            <a:pPr algn="just"/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  Мудрец поклонился.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8196" name="Picture 6" descr="кар1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 b="29463"/>
          <a:stretch>
            <a:fillRect/>
          </a:stretch>
        </p:blipFill>
        <p:spPr>
          <a:xfrm>
            <a:off x="1042988" y="333375"/>
            <a:ext cx="1728787" cy="1982788"/>
          </a:xfr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97243-BC6F-4A9B-93CB-DE65DDA24F9D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042988" y="333375"/>
            <a:ext cx="7632700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 Когда на другой день Сета снова явился к ступеням трона, он удивил царя беспримерной скромностью своей просьбы.</a:t>
            </a:r>
          </a:p>
          <a:p>
            <a:pPr algn="just">
              <a:spcBef>
                <a:spcPct val="20000"/>
              </a:spcBef>
            </a:pP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 -Повелитель, - сказал Сета, - прикажи выдать мне за первую клетку шахматной доски одно пшеничное зерно.</a:t>
            </a:r>
          </a:p>
          <a:p>
            <a:pPr algn="just">
              <a:spcBef>
                <a:spcPct val="20000"/>
              </a:spcBef>
            </a:pP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 -Простое пшеничное зерно? – изумился царь.</a:t>
            </a:r>
          </a:p>
          <a:p>
            <a:pPr algn="just">
              <a:spcBef>
                <a:spcPct val="20000"/>
              </a:spcBef>
            </a:pP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 -Да, повелитель. За вторую клетку прикажи выдать 2 зерна,  за третью - 4, за четвертую - 8, за пятую - 16, за шестую -32…</a:t>
            </a:r>
          </a:p>
          <a:p>
            <a:pPr>
              <a:spcBef>
                <a:spcPct val="50000"/>
              </a:spcBef>
            </a:pPr>
            <a:endParaRPr lang="ru-RU">
              <a:solidFill>
                <a:srgbClr val="993300"/>
              </a:solidFill>
              <a:latin typeface="Comic Sans MS" pitchFamily="66" charset="0"/>
            </a:endParaRPr>
          </a:p>
        </p:txBody>
      </p:sp>
      <p:pic>
        <p:nvPicPr>
          <p:cNvPr id="9219" name="Picture 5" descr="кар2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79838" y="4292600"/>
            <a:ext cx="2351087" cy="2224088"/>
          </a:xfr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97243-BC6F-4A9B-93CB-DE65DDA24F9D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042988" y="333375"/>
            <a:ext cx="7850187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ru-RU"/>
              <a:t>   </a:t>
            </a: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-Довольно, - с раздражением прервал его царь. – Ты получишь свои зерна за все 64 клетки доски, согласно твоему желанию: за каждую вдвое больше против предыдущей. Но знай, что просьба твоя недостойна моей щедрости. Прося такую ничтожную награду, ты непочтительно пренебрегаешь моей милостью. Ступай. Слуги мои вынесут тебе твой мешок с пшеницей.</a:t>
            </a:r>
          </a:p>
          <a:p>
            <a:pPr algn="just">
              <a:spcBef>
                <a:spcPct val="20000"/>
              </a:spcBef>
            </a:pP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 </a:t>
            </a:r>
          </a:p>
        </p:txBody>
      </p:sp>
      <p:pic>
        <p:nvPicPr>
          <p:cNvPr id="10243" name="Picture 5" descr="кар3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 t="9721"/>
          <a:stretch>
            <a:fillRect/>
          </a:stretch>
        </p:blipFill>
        <p:spPr>
          <a:xfrm>
            <a:off x="4932363" y="3357563"/>
            <a:ext cx="2603500" cy="3211512"/>
          </a:xfrm>
          <a:noFill/>
        </p:spPr>
      </p:pic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1042988" y="3357563"/>
            <a:ext cx="3097212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ru-RU">
                <a:solidFill>
                  <a:srgbClr val="993300"/>
                </a:solidFill>
              </a:rPr>
              <a:t>   </a:t>
            </a: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Сета улыбнулся хитро, покинул дворец и стал дожидаться  у ворот дворца.</a:t>
            </a:r>
          </a:p>
          <a:p>
            <a:pPr>
              <a:spcBef>
                <a:spcPct val="50000"/>
              </a:spcBef>
            </a:pPr>
            <a:endParaRPr lang="ru-RU">
              <a:latin typeface="Comic Sans MS" pitchFamily="66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97243-BC6F-4A9B-93CB-DE65DDA24F9D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5580063" y="37163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042988" y="404813"/>
            <a:ext cx="7850187" cy="585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800" dirty="0">
                <a:solidFill>
                  <a:srgbClr val="993300"/>
                </a:solidFill>
                <a:latin typeface="Comic Sans MS" pitchFamily="66" charset="0"/>
              </a:rPr>
              <a:t>   Почему так хитро улыбнулся Сета?</a:t>
            </a:r>
          </a:p>
          <a:p>
            <a:pPr algn="just"/>
            <a:r>
              <a:rPr lang="ru-RU" sz="1800" dirty="0">
                <a:solidFill>
                  <a:srgbClr val="993300"/>
                </a:solidFill>
                <a:latin typeface="Comic Sans MS" pitchFamily="66" charset="0"/>
              </a:rPr>
              <a:t>   Прав ли был индусский царь, считая просьбу Сеты ничтожной, полагая, что все зерна пшеницы уместятся в один мешок? </a:t>
            </a:r>
          </a:p>
          <a:p>
            <a:pPr algn="just"/>
            <a:r>
              <a:rPr lang="ru-RU" sz="1800" dirty="0">
                <a:solidFill>
                  <a:srgbClr val="993300"/>
                </a:solidFill>
                <a:latin typeface="Comic Sans MS" pitchFamily="66" charset="0"/>
              </a:rPr>
              <a:t>   Об этом ты узнаешь чуточку позже.</a:t>
            </a:r>
          </a:p>
          <a:p>
            <a:pPr algn="just"/>
            <a:r>
              <a:rPr lang="ru-RU" sz="1800" dirty="0">
                <a:solidFill>
                  <a:srgbClr val="993300"/>
                </a:solidFill>
                <a:latin typeface="Comic Sans MS" pitchFamily="66" charset="0"/>
              </a:rPr>
              <a:t>   А сейчас поподробнее рассмотрим последовательность чисел, соответствующих количеству зерен пшеницы, если, как попросил Сета, за каждую следующую клетку нужно дать вдвое больше, чем было в предыдущей.</a:t>
            </a:r>
          </a:p>
          <a:p>
            <a:pPr algn="just"/>
            <a:r>
              <a:rPr lang="ru-RU" sz="1800" dirty="0">
                <a:solidFill>
                  <a:srgbClr val="993300"/>
                </a:solidFill>
                <a:latin typeface="Comic Sans MS" pitchFamily="66" charset="0"/>
              </a:rPr>
              <a:t>   Получается последовательность: </a:t>
            </a:r>
            <a:r>
              <a:rPr lang="ru-RU" sz="1800" dirty="0">
                <a:solidFill>
                  <a:srgbClr val="FF3300"/>
                </a:solidFill>
                <a:latin typeface="Comic Sans MS" pitchFamily="66" charset="0"/>
              </a:rPr>
              <a:t>1, 2, 4, 8, 16, 32, 64,….</a:t>
            </a:r>
          </a:p>
          <a:p>
            <a:pPr algn="ctr"/>
            <a:r>
              <a:rPr lang="ru-RU" sz="1800" dirty="0">
                <a:solidFill>
                  <a:srgbClr val="993300"/>
                </a:solidFill>
                <a:latin typeface="Comic Sans MS" pitchFamily="66" charset="0"/>
              </a:rPr>
              <a:t>(запиши ее в тетрадь)</a:t>
            </a:r>
          </a:p>
          <a:p>
            <a:pPr algn="just"/>
            <a:r>
              <a:rPr lang="ru-RU" sz="1800" dirty="0">
                <a:solidFill>
                  <a:srgbClr val="993300"/>
                </a:solidFill>
                <a:latin typeface="Comic Sans MS" pitchFamily="66" charset="0"/>
              </a:rPr>
              <a:t>   Нетрудно заметить, что члены этой последовательности, начиная со второго, получались путем умножения предыдущего члена на одно и то же число 2.</a:t>
            </a:r>
          </a:p>
          <a:p>
            <a:pPr algn="just"/>
            <a:r>
              <a:rPr lang="ru-RU" sz="1800" dirty="0">
                <a:solidFill>
                  <a:srgbClr val="993300"/>
                </a:solidFill>
                <a:latin typeface="Comic Sans MS" pitchFamily="66" charset="0"/>
              </a:rPr>
              <a:t>   Запиши еще одну последовательность: </a:t>
            </a:r>
            <a:r>
              <a:rPr lang="ru-RU" sz="1800" dirty="0">
                <a:solidFill>
                  <a:srgbClr val="FF3300"/>
                </a:solidFill>
                <a:latin typeface="Comic Sans MS" pitchFamily="66" charset="0"/>
              </a:rPr>
              <a:t>2, 6, 18, 54, 162, ….</a:t>
            </a:r>
          </a:p>
          <a:p>
            <a:pPr algn="just"/>
            <a:r>
              <a:rPr lang="ru-RU" sz="1800" dirty="0">
                <a:solidFill>
                  <a:srgbClr val="993300"/>
                </a:solidFill>
                <a:latin typeface="Comic Sans MS" pitchFamily="66" charset="0"/>
              </a:rPr>
              <a:t>   Члены этой последовательности, начиная со второго, получаются путем умножения предыдущего на 3.</a:t>
            </a:r>
          </a:p>
          <a:p>
            <a:pPr algn="ctr"/>
            <a:r>
              <a:rPr lang="ru-RU" sz="1800" dirty="0">
                <a:solidFill>
                  <a:srgbClr val="993300"/>
                </a:solidFill>
                <a:latin typeface="Comic Sans MS" pitchFamily="66" charset="0"/>
              </a:rPr>
              <a:t>Приведенные примеры последовательностей являются </a:t>
            </a:r>
            <a:r>
              <a:rPr lang="ru-RU" sz="1800" b="1" dirty="0">
                <a:solidFill>
                  <a:srgbClr val="FF3300"/>
                </a:solidFill>
                <a:latin typeface="Comic Sans MS" pitchFamily="66" charset="0"/>
              </a:rPr>
              <a:t>геометрическими прогрессиями</a:t>
            </a:r>
            <a:r>
              <a:rPr lang="ru-RU" sz="1800" dirty="0">
                <a:solidFill>
                  <a:srgbClr val="993300"/>
                </a:solidFill>
                <a:latin typeface="Comic Sans MS" pitchFamily="66" charset="0"/>
              </a:rPr>
              <a:t>.</a:t>
            </a:r>
          </a:p>
          <a:p>
            <a:pPr algn="just"/>
            <a:r>
              <a:rPr lang="ru-RU" sz="1800" dirty="0">
                <a:solidFill>
                  <a:srgbClr val="993300"/>
                </a:solidFill>
                <a:latin typeface="Comic Sans MS" pitchFamily="66" charset="0"/>
              </a:rPr>
              <a:t>   А теперь попробуй сформулировать и записать определение геометрической прогрессии. Замечание: </a:t>
            </a:r>
            <a:r>
              <a:rPr lang="ru-RU" sz="1800" u="sng" dirty="0">
                <a:solidFill>
                  <a:srgbClr val="993300"/>
                </a:solidFill>
                <a:latin typeface="Comic Sans MS" pitchFamily="66" charset="0"/>
              </a:rPr>
              <a:t>члены прогрессии должны быть отличны от нуля!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9CF1F-A44A-478F-BDAD-45CD86CCE877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00113" y="476250"/>
            <a:ext cx="7920037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    </a:t>
            </a:r>
          </a:p>
          <a:p>
            <a:pPr algn="ctr"/>
            <a:r>
              <a:rPr lang="ru-RU" sz="2200" u="sng" dirty="0">
                <a:solidFill>
                  <a:srgbClr val="993300"/>
                </a:solidFill>
                <a:latin typeface="Comic Sans MS" pitchFamily="66" charset="0"/>
              </a:rPr>
              <a:t>Определение</a:t>
            </a:r>
            <a:r>
              <a:rPr lang="ru-RU" sz="2200" dirty="0">
                <a:solidFill>
                  <a:srgbClr val="993300"/>
                </a:solidFill>
                <a:latin typeface="Comic Sans MS" pitchFamily="66" charset="0"/>
              </a:rPr>
              <a:t>: </a:t>
            </a:r>
            <a:r>
              <a:rPr lang="ru-RU" sz="2200" dirty="0">
                <a:solidFill>
                  <a:srgbClr val="FF3300"/>
                </a:solidFill>
                <a:latin typeface="Comic Sans MS" pitchFamily="66" charset="0"/>
              </a:rPr>
              <a:t>Геометрической прогрессией называется последовательность отличных от нуля чисел, каждый член которой, начиная со второго, равен предыдущему члену, умноженному на одно и то же число.</a:t>
            </a:r>
          </a:p>
          <a:p>
            <a:pPr algn="just"/>
            <a:r>
              <a:rPr lang="ru-RU" sz="2200" dirty="0">
                <a:solidFill>
                  <a:srgbClr val="993300"/>
                </a:solidFill>
                <a:latin typeface="Comic Sans MS" pitchFamily="66" charset="0"/>
              </a:rPr>
              <a:t>   Обозначим, например, через (</a:t>
            </a:r>
            <a:r>
              <a:rPr lang="en-US" sz="2200" dirty="0" err="1">
                <a:solidFill>
                  <a:srgbClr val="993300"/>
                </a:solidFill>
                <a:latin typeface="Comic Sans MS" pitchFamily="66" charset="0"/>
              </a:rPr>
              <a:t>b</a:t>
            </a:r>
            <a:r>
              <a:rPr lang="en-US" sz="2200" baseline="-25000" dirty="0" err="1">
                <a:solidFill>
                  <a:srgbClr val="993300"/>
                </a:solidFill>
                <a:latin typeface="Comic Sans MS" pitchFamily="66" charset="0"/>
              </a:rPr>
              <a:t>n</a:t>
            </a:r>
            <a:r>
              <a:rPr lang="ru-RU" sz="2200" dirty="0">
                <a:solidFill>
                  <a:srgbClr val="993300"/>
                </a:solidFill>
                <a:latin typeface="Comic Sans MS" pitchFamily="66" charset="0"/>
              </a:rPr>
              <a:t>) - геометрическую прогрессию, тогда по определению </a:t>
            </a:r>
          </a:p>
          <a:p>
            <a:pPr algn="just"/>
            <a:r>
              <a:rPr lang="en-US" sz="2200" dirty="0">
                <a:solidFill>
                  <a:srgbClr val="993300"/>
                </a:solidFill>
                <a:latin typeface="Comic Sans MS" pitchFamily="66" charset="0"/>
              </a:rPr>
              <a:t>b</a:t>
            </a:r>
            <a:r>
              <a:rPr lang="en-US" sz="2200" baseline="-25000" dirty="0">
                <a:solidFill>
                  <a:srgbClr val="993300"/>
                </a:solidFill>
                <a:latin typeface="Comic Sans MS" pitchFamily="66" charset="0"/>
              </a:rPr>
              <a:t>n+1</a:t>
            </a:r>
            <a:r>
              <a:rPr lang="en-US" sz="2200" dirty="0">
                <a:solidFill>
                  <a:srgbClr val="993300"/>
                </a:solidFill>
                <a:latin typeface="Comic Sans MS" pitchFamily="66" charset="0"/>
              </a:rPr>
              <a:t>= </a:t>
            </a:r>
            <a:r>
              <a:rPr lang="en-US" sz="2200" dirty="0" err="1">
                <a:solidFill>
                  <a:srgbClr val="993300"/>
                </a:solidFill>
                <a:latin typeface="Comic Sans MS" pitchFamily="66" charset="0"/>
              </a:rPr>
              <a:t>b</a:t>
            </a:r>
            <a:r>
              <a:rPr lang="en-US" sz="2200" baseline="-25000" dirty="0" err="1">
                <a:solidFill>
                  <a:srgbClr val="993300"/>
                </a:solidFill>
                <a:latin typeface="Comic Sans MS" pitchFamily="66" charset="0"/>
              </a:rPr>
              <a:t>n</a:t>
            </a:r>
            <a:r>
              <a:rPr lang="en-US" sz="2200" dirty="0" err="1">
                <a:solidFill>
                  <a:srgbClr val="993300"/>
                </a:solidFill>
                <a:latin typeface="Comic Sans MS" pitchFamily="66" charset="0"/>
                <a:sym typeface="Symbol" pitchFamily="18" charset="2"/>
              </a:rPr>
              <a:t>q</a:t>
            </a:r>
            <a:r>
              <a:rPr lang="ru-RU" sz="2200" dirty="0">
                <a:solidFill>
                  <a:srgbClr val="993300"/>
                </a:solidFill>
                <a:latin typeface="Comic Sans MS" pitchFamily="66" charset="0"/>
                <a:sym typeface="Symbol" pitchFamily="18" charset="2"/>
              </a:rPr>
              <a:t>, где  </a:t>
            </a:r>
            <a:r>
              <a:rPr lang="en-US" sz="2200" dirty="0" err="1">
                <a:solidFill>
                  <a:srgbClr val="993300"/>
                </a:solidFill>
                <a:latin typeface="Comic Sans MS" pitchFamily="66" charset="0"/>
                <a:sym typeface="Symbol" pitchFamily="18" charset="2"/>
              </a:rPr>
              <a:t>b</a:t>
            </a:r>
            <a:r>
              <a:rPr lang="en-US" sz="2200" baseline="-25000" dirty="0" err="1">
                <a:solidFill>
                  <a:srgbClr val="993300"/>
                </a:solidFill>
                <a:latin typeface="Comic Sans MS" pitchFamily="66" charset="0"/>
                <a:sym typeface="Symbol" pitchFamily="18" charset="2"/>
              </a:rPr>
              <a:t>n</a:t>
            </a:r>
            <a:r>
              <a:rPr lang="en-US" sz="2200" baseline="-25000" dirty="0">
                <a:solidFill>
                  <a:srgbClr val="9933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ru-RU" sz="2200" dirty="0">
                <a:solidFill>
                  <a:srgbClr val="993300"/>
                </a:solidFill>
                <a:latin typeface="Comic Sans MS" pitchFamily="66" charset="0"/>
                <a:sym typeface="Symbol" pitchFamily="18" charset="2"/>
              </a:rPr>
              <a:t>0, </a:t>
            </a:r>
            <a:r>
              <a:rPr lang="en-US" sz="2200" dirty="0">
                <a:solidFill>
                  <a:srgbClr val="993300"/>
                </a:solidFill>
                <a:latin typeface="Comic Sans MS" pitchFamily="66" charset="0"/>
                <a:sym typeface="Symbol" pitchFamily="18" charset="2"/>
              </a:rPr>
              <a:t>n</a:t>
            </a:r>
            <a:r>
              <a:rPr lang="ru-RU" sz="2200" dirty="0">
                <a:solidFill>
                  <a:srgbClr val="993300"/>
                </a:solidFill>
                <a:latin typeface="Comic Sans MS" pitchFamily="66" charset="0"/>
                <a:sym typeface="Symbol" pitchFamily="18" charset="2"/>
              </a:rPr>
              <a:t>  - натуральное число, </a:t>
            </a:r>
            <a:r>
              <a:rPr lang="en-US" sz="2200" dirty="0">
                <a:solidFill>
                  <a:srgbClr val="993300"/>
                </a:solidFill>
                <a:latin typeface="Comic Sans MS" pitchFamily="66" charset="0"/>
                <a:sym typeface="Symbol" pitchFamily="18" charset="2"/>
              </a:rPr>
              <a:t>q</a:t>
            </a:r>
            <a:r>
              <a:rPr lang="ru-RU" sz="2200" dirty="0">
                <a:solidFill>
                  <a:srgbClr val="993300"/>
                </a:solidFill>
                <a:latin typeface="Comic Sans MS" pitchFamily="66" charset="0"/>
                <a:sym typeface="Symbol" pitchFamily="18" charset="2"/>
              </a:rPr>
              <a:t>  - некоторое число.</a:t>
            </a:r>
          </a:p>
          <a:p>
            <a:pPr algn="just"/>
            <a:r>
              <a:rPr lang="ru-RU" sz="2200" dirty="0">
                <a:solidFill>
                  <a:srgbClr val="993300"/>
                </a:solidFill>
                <a:latin typeface="Comic Sans MS" pitchFamily="66" charset="0"/>
                <a:sym typeface="Symbol" pitchFamily="18" charset="2"/>
              </a:rPr>
              <a:t>   Из определения геометрической прогрессии следует, что отношение любого ее члена, начиная со второго, к предыдущему члену равно </a:t>
            </a:r>
            <a:r>
              <a:rPr lang="en-US" sz="2200" dirty="0">
                <a:solidFill>
                  <a:srgbClr val="FF3300"/>
                </a:solidFill>
                <a:latin typeface="Comic Sans MS" pitchFamily="66" charset="0"/>
                <a:sym typeface="Symbol" pitchFamily="18" charset="2"/>
              </a:rPr>
              <a:t>q</a:t>
            </a:r>
            <a:r>
              <a:rPr lang="ru-RU" sz="2200" dirty="0">
                <a:solidFill>
                  <a:srgbClr val="993300"/>
                </a:solidFill>
                <a:latin typeface="Comic Sans MS" pitchFamily="66" charset="0"/>
                <a:sym typeface="Symbol" pitchFamily="18" charset="2"/>
              </a:rPr>
              <a:t>, т.е.</a:t>
            </a:r>
            <a:r>
              <a:rPr lang="en-US" sz="2200" dirty="0">
                <a:solidFill>
                  <a:srgbClr val="993300"/>
                </a:solidFill>
                <a:latin typeface="Comic Sans MS" pitchFamily="66" charset="0"/>
                <a:sym typeface="Symbol" pitchFamily="18" charset="2"/>
              </a:rPr>
              <a:t> </a:t>
            </a:r>
            <a:endParaRPr lang="ru-RU" sz="2200" dirty="0">
              <a:solidFill>
                <a:srgbClr val="993300"/>
              </a:solidFill>
              <a:latin typeface="Comic Sans MS" pitchFamily="66" charset="0"/>
              <a:sym typeface="Symbol" pitchFamily="18" charset="2"/>
            </a:endParaRPr>
          </a:p>
          <a:p>
            <a:pPr algn="ctr"/>
            <a:r>
              <a:rPr lang="en-US" sz="2200" b="1" dirty="0">
                <a:solidFill>
                  <a:srgbClr val="FF3300"/>
                </a:solidFill>
                <a:latin typeface="Comic Sans MS" pitchFamily="66" charset="0"/>
                <a:sym typeface="Symbol" pitchFamily="18" charset="2"/>
              </a:rPr>
              <a:t>b</a:t>
            </a:r>
            <a:r>
              <a:rPr lang="en-US" sz="2200" b="1" baseline="-25000" dirty="0">
                <a:solidFill>
                  <a:srgbClr val="FF3300"/>
                </a:solidFill>
                <a:latin typeface="Comic Sans MS" pitchFamily="66" charset="0"/>
                <a:sym typeface="Symbol" pitchFamily="18" charset="2"/>
              </a:rPr>
              <a:t>n+1</a:t>
            </a:r>
            <a:r>
              <a:rPr lang="en-US" sz="2200" b="1" dirty="0">
                <a:solidFill>
                  <a:srgbClr val="FF3300"/>
                </a:solidFill>
                <a:latin typeface="Comic Sans MS" pitchFamily="66" charset="0"/>
                <a:sym typeface="Symbol" pitchFamily="18" charset="2"/>
              </a:rPr>
              <a:t>/ </a:t>
            </a:r>
            <a:r>
              <a:rPr lang="en-US" sz="2200" b="1" dirty="0" err="1">
                <a:solidFill>
                  <a:srgbClr val="FF3300"/>
                </a:solidFill>
                <a:latin typeface="Comic Sans MS" pitchFamily="66" charset="0"/>
                <a:sym typeface="Symbol" pitchFamily="18" charset="2"/>
              </a:rPr>
              <a:t>b</a:t>
            </a:r>
            <a:r>
              <a:rPr lang="en-US" sz="2200" b="1" baseline="-25000" dirty="0" err="1">
                <a:solidFill>
                  <a:srgbClr val="FF3300"/>
                </a:solidFill>
                <a:latin typeface="Comic Sans MS" pitchFamily="66" charset="0"/>
                <a:sym typeface="Symbol" pitchFamily="18" charset="2"/>
              </a:rPr>
              <a:t>n</a:t>
            </a:r>
            <a:r>
              <a:rPr lang="en-US" sz="2200" b="1" dirty="0">
                <a:solidFill>
                  <a:srgbClr val="FF3300"/>
                </a:solidFill>
                <a:latin typeface="Comic Sans MS" pitchFamily="66" charset="0"/>
                <a:sym typeface="Symbol" pitchFamily="18" charset="2"/>
              </a:rPr>
              <a:t> = q</a:t>
            </a:r>
          </a:p>
          <a:p>
            <a:pPr algn="just"/>
            <a:r>
              <a:rPr lang="ru-RU" sz="2200" dirty="0">
                <a:solidFill>
                  <a:srgbClr val="993300"/>
                </a:solidFill>
                <a:latin typeface="Comic Sans MS" pitchFamily="66" charset="0"/>
                <a:sym typeface="Symbol" pitchFamily="18" charset="2"/>
              </a:rPr>
              <a:t>   Число </a:t>
            </a:r>
            <a:r>
              <a:rPr lang="en-US" sz="2200" dirty="0">
                <a:solidFill>
                  <a:srgbClr val="FF3300"/>
                </a:solidFill>
                <a:latin typeface="Comic Sans MS" pitchFamily="66" charset="0"/>
                <a:sym typeface="Symbol" pitchFamily="18" charset="2"/>
              </a:rPr>
              <a:t>q</a:t>
            </a:r>
            <a:r>
              <a:rPr lang="en-US" sz="2200" dirty="0">
                <a:solidFill>
                  <a:srgbClr val="9933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ru-RU" sz="2200" dirty="0">
                <a:solidFill>
                  <a:srgbClr val="993300"/>
                </a:solidFill>
                <a:latin typeface="Comic Sans MS" pitchFamily="66" charset="0"/>
                <a:sym typeface="Symbol" pitchFamily="18" charset="2"/>
              </a:rPr>
              <a:t> называют </a:t>
            </a:r>
            <a:r>
              <a:rPr lang="ru-RU" sz="2200" dirty="0">
                <a:solidFill>
                  <a:srgbClr val="FF3300"/>
                </a:solidFill>
                <a:latin typeface="Comic Sans MS" pitchFamily="66" charset="0"/>
                <a:sym typeface="Symbol" pitchFamily="18" charset="2"/>
              </a:rPr>
              <a:t>знаменателем геометрической прогрессии</a:t>
            </a:r>
            <a:r>
              <a:rPr lang="ru-RU" sz="2200" dirty="0">
                <a:solidFill>
                  <a:srgbClr val="993300"/>
                </a:solidFill>
                <a:latin typeface="Comic Sans MS" pitchFamily="66" charset="0"/>
                <a:sym typeface="Symbol" pitchFamily="18" charset="2"/>
              </a:rPr>
              <a:t>.</a:t>
            </a:r>
            <a:r>
              <a:rPr lang="en-US" sz="2200" dirty="0">
                <a:solidFill>
                  <a:srgbClr val="9933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ru-RU" sz="2200" dirty="0">
                <a:solidFill>
                  <a:srgbClr val="993300"/>
                </a:solidFill>
                <a:latin typeface="Comic Sans MS" pitchFamily="66" charset="0"/>
                <a:sym typeface="Symbol" pitchFamily="18" charset="2"/>
              </a:rPr>
              <a:t>Очевидно, что </a:t>
            </a:r>
            <a:r>
              <a:rPr lang="en-US" sz="2200" dirty="0">
                <a:solidFill>
                  <a:srgbClr val="993300"/>
                </a:solidFill>
                <a:latin typeface="Comic Sans MS" pitchFamily="66" charset="0"/>
                <a:sym typeface="Symbol" pitchFamily="18" charset="2"/>
              </a:rPr>
              <a:t>q</a:t>
            </a:r>
            <a:r>
              <a:rPr lang="ru-RU" sz="2200" dirty="0">
                <a:solidFill>
                  <a:srgbClr val="9933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ru-RU" sz="2200" dirty="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≠ 0.</a:t>
            </a: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059113" y="404813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  <a:latin typeface="Comic Sans MS" pitchFamily="66" charset="0"/>
              </a:rPr>
              <a:t>Проверь себя!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9CF1F-A44A-478F-BDAD-45CD86CCE877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214438" y="4357688"/>
            <a:ext cx="74295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993300"/>
                </a:solidFill>
                <a:latin typeface="Comic Sans MS" pitchFamily="66" charset="0"/>
                <a:sym typeface="Symbol" pitchFamily="18" charset="2"/>
              </a:rPr>
              <a:t>Например, чтобы найти знаменатель геометрической прогрессии, представленной в легенде: 1, 2, 4, 8, 16,…,</a:t>
            </a:r>
          </a:p>
          <a:p>
            <a:r>
              <a:rPr lang="ru-RU">
                <a:solidFill>
                  <a:srgbClr val="993300"/>
                </a:solidFill>
                <a:latin typeface="Comic Sans MS" pitchFamily="66" charset="0"/>
                <a:sym typeface="Symbol" pitchFamily="18" charset="2"/>
              </a:rPr>
              <a:t>нужно: 2 разделить на 1, или 4 разделить на 2 и т.д., т.е. </a:t>
            </a:r>
            <a:r>
              <a:rPr lang="en-US">
                <a:solidFill>
                  <a:srgbClr val="FF3300"/>
                </a:solidFill>
                <a:latin typeface="Comic Sans MS" pitchFamily="66" charset="0"/>
                <a:sym typeface="Symbol" pitchFamily="18" charset="2"/>
              </a:rPr>
              <a:t>q</a:t>
            </a:r>
            <a:r>
              <a:rPr lang="ru-RU">
                <a:solidFill>
                  <a:srgbClr val="FF3300"/>
                </a:solidFill>
                <a:latin typeface="Comic Sans MS" pitchFamily="66" charset="0"/>
                <a:sym typeface="Symbol" pitchFamily="18" charset="2"/>
              </a:rPr>
              <a:t>=2</a:t>
            </a:r>
          </a:p>
        </p:txBody>
      </p:sp>
      <p:pic>
        <p:nvPicPr>
          <p:cNvPr id="13315" name="Picture 5" descr="шах"/>
          <p:cNvPicPr>
            <a:picLocks noChangeAspect="1" noChangeArrowheads="1"/>
          </p:cNvPicPr>
          <p:nvPr/>
        </p:nvPicPr>
        <p:blipFill>
          <a:blip r:embed="rId2" cstate="print">
            <a:lum bright="-12000"/>
          </a:blip>
          <a:srcRect/>
          <a:stretch>
            <a:fillRect/>
          </a:stretch>
        </p:blipFill>
        <p:spPr bwMode="auto">
          <a:xfrm>
            <a:off x="3286125" y="500063"/>
            <a:ext cx="3429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A9655-0A7C-4F60-8B9B-93FD9FFD42B0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116013" y="404813"/>
            <a:ext cx="7705725" cy="429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FF3300"/>
                </a:solidFill>
                <a:latin typeface="Comic Sans MS" pitchFamily="66" charset="0"/>
              </a:rPr>
              <a:t>Выполни самостоятельно</a:t>
            </a: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Найти знаменатель геометрической прогрессии: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а) 3; 6; 12; 24;…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б) 3; 3; 3; 3; …..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в)1; 0,1; 0,01; 0,001;…</a:t>
            </a:r>
          </a:p>
          <a:p>
            <a:pPr>
              <a:spcBef>
                <a:spcPct val="50000"/>
              </a:spcBef>
            </a:pPr>
            <a:r>
              <a:rPr lang="ru-RU"/>
              <a:t>                       </a:t>
            </a:r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r>
              <a:rPr lang="ru-RU"/>
              <a:t>                                 </a:t>
            </a:r>
            <a:endParaRPr lang="ru-RU" sz="2800"/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3492500" y="3789363"/>
            <a:ext cx="2735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3635375" y="4797425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2771775" y="3500438"/>
            <a:ext cx="395922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600">
                <a:solidFill>
                  <a:srgbClr val="FF3300"/>
                </a:solidFill>
                <a:latin typeface="Comic Sans MS" pitchFamily="66" charset="0"/>
              </a:rPr>
              <a:t>q = </a:t>
            </a:r>
            <a:r>
              <a:rPr lang="ru-RU" sz="10600">
                <a:solidFill>
                  <a:srgbClr val="FF3300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9CF1F-A44A-478F-BDAD-45CD86CCE877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1042988" y="620713"/>
            <a:ext cx="7632700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                     </a:t>
            </a:r>
            <a:r>
              <a:rPr lang="en-US"/>
              <a:t>         </a:t>
            </a:r>
            <a:r>
              <a:rPr lang="ru-RU" sz="2500" b="1">
                <a:solidFill>
                  <a:srgbClr val="FF3300"/>
                </a:solidFill>
                <a:latin typeface="Comic Sans MS" pitchFamily="66" charset="0"/>
              </a:rPr>
              <a:t>Проверь себя!</a:t>
            </a:r>
          </a:p>
          <a:p>
            <a:r>
              <a:rPr lang="ru-RU" sz="2100">
                <a:solidFill>
                  <a:srgbClr val="993300"/>
                </a:solidFill>
                <a:latin typeface="Comic Sans MS" pitchFamily="66" charset="0"/>
              </a:rPr>
              <a:t>      а) 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</a:rPr>
              <a:t>q = </a:t>
            </a:r>
            <a:r>
              <a:rPr lang="ru-RU" sz="2100">
                <a:solidFill>
                  <a:srgbClr val="993300"/>
                </a:solidFill>
                <a:latin typeface="Comic Sans MS" pitchFamily="66" charset="0"/>
              </a:rPr>
              <a:t>2</a:t>
            </a:r>
          </a:p>
          <a:p>
            <a:r>
              <a:rPr lang="ru-RU" sz="2100">
                <a:solidFill>
                  <a:srgbClr val="993300"/>
                </a:solidFill>
                <a:latin typeface="Comic Sans MS" pitchFamily="66" charset="0"/>
              </a:rPr>
              <a:t>      б) 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</a:rPr>
              <a:t>q = 1</a:t>
            </a:r>
          </a:p>
          <a:p>
            <a:r>
              <a:rPr lang="en-US" sz="2100">
                <a:solidFill>
                  <a:srgbClr val="993300"/>
                </a:solidFill>
                <a:latin typeface="Comic Sans MS" pitchFamily="66" charset="0"/>
              </a:rPr>
              <a:t>      </a:t>
            </a:r>
            <a:r>
              <a:rPr lang="ru-RU" sz="2100">
                <a:solidFill>
                  <a:srgbClr val="993300"/>
                </a:solidFill>
                <a:latin typeface="Comic Sans MS" pitchFamily="66" charset="0"/>
              </a:rPr>
              <a:t>в) 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</a:rPr>
              <a:t>q = </a:t>
            </a:r>
            <a:r>
              <a:rPr lang="ru-RU" sz="2100">
                <a:solidFill>
                  <a:srgbClr val="993300"/>
                </a:solidFill>
                <a:latin typeface="Comic Sans MS" pitchFamily="66" charset="0"/>
              </a:rPr>
              <a:t>0,1</a:t>
            </a:r>
          </a:p>
          <a:p>
            <a:r>
              <a:rPr lang="ru-RU" sz="2100">
                <a:solidFill>
                  <a:srgbClr val="993300"/>
                </a:solidFill>
                <a:latin typeface="Comic Sans MS" pitchFamily="66" charset="0"/>
              </a:rPr>
              <a:t>   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</a:rPr>
              <a:t> </a:t>
            </a:r>
            <a:r>
              <a:rPr lang="ru-RU" sz="2100">
                <a:solidFill>
                  <a:srgbClr val="993300"/>
                </a:solidFill>
                <a:latin typeface="Comic Sans MS" pitchFamily="66" charset="0"/>
              </a:rPr>
              <a:t>Ошибок нет? Молодец!</a:t>
            </a:r>
          </a:p>
          <a:p>
            <a:pPr algn="just"/>
            <a:r>
              <a:rPr lang="ru-RU" sz="2100">
                <a:solidFill>
                  <a:srgbClr val="993300"/>
                </a:solidFill>
                <a:latin typeface="Comic Sans MS" pitchFamily="66" charset="0"/>
              </a:rPr>
              <a:t> 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</a:rPr>
              <a:t>   </a:t>
            </a:r>
            <a:r>
              <a:rPr lang="ru-RU" sz="2100">
                <a:solidFill>
                  <a:srgbClr val="993300"/>
                </a:solidFill>
                <a:latin typeface="Comic Sans MS" pitchFamily="66" charset="0"/>
              </a:rPr>
              <a:t>Если есть неправильные ответы, обратись к учителю.</a:t>
            </a:r>
          </a:p>
          <a:p>
            <a:pPr algn="just"/>
            <a:r>
              <a:rPr lang="ru-RU" sz="2100">
                <a:solidFill>
                  <a:srgbClr val="993300"/>
                </a:solidFill>
                <a:latin typeface="Comic Sans MS" pitchFamily="66" charset="0"/>
              </a:rPr>
              <a:t> 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</a:rPr>
              <a:t>   </a:t>
            </a:r>
            <a:r>
              <a:rPr lang="ru-RU" sz="2100">
                <a:solidFill>
                  <a:srgbClr val="993300"/>
                </a:solidFill>
                <a:latin typeface="Comic Sans MS" pitchFamily="66" charset="0"/>
              </a:rPr>
              <a:t>По аналогии с арифметической прогрессией, выводится формула 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</a:rPr>
              <a:t>n</a:t>
            </a:r>
            <a:r>
              <a:rPr lang="ru-RU" sz="2100">
                <a:solidFill>
                  <a:srgbClr val="993300"/>
                </a:solidFill>
                <a:latin typeface="Comic Sans MS" pitchFamily="66" charset="0"/>
              </a:rPr>
              <a:t>-го члена геометрической  прогрессии.</a:t>
            </a:r>
          </a:p>
          <a:p>
            <a:pPr algn="just"/>
            <a:r>
              <a:rPr lang="ru-RU" sz="2100">
                <a:solidFill>
                  <a:srgbClr val="993300"/>
                </a:solidFill>
                <a:latin typeface="Comic Sans MS" pitchFamily="66" charset="0"/>
              </a:rPr>
              <a:t> Пусть 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</a:rPr>
              <a:t>b</a:t>
            </a:r>
            <a:r>
              <a:rPr lang="ru-RU" sz="2100" baseline="-25000">
                <a:solidFill>
                  <a:srgbClr val="993300"/>
                </a:solidFill>
                <a:latin typeface="Comic Sans MS" pitchFamily="66" charset="0"/>
              </a:rPr>
              <a:t>1</a:t>
            </a:r>
            <a:r>
              <a:rPr lang="ru-RU" sz="2100">
                <a:solidFill>
                  <a:srgbClr val="993300"/>
                </a:solidFill>
                <a:latin typeface="Comic Sans MS" pitchFamily="66" charset="0"/>
              </a:rPr>
              <a:t> – первый член геометрической прогрессии, 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</a:rPr>
              <a:t>q – </a:t>
            </a:r>
            <a:r>
              <a:rPr lang="ru-RU" sz="2100">
                <a:solidFill>
                  <a:srgbClr val="993300"/>
                </a:solidFill>
                <a:latin typeface="Comic Sans MS" pitchFamily="66" charset="0"/>
              </a:rPr>
              <a:t>знаменатель, тогда:</a:t>
            </a:r>
          </a:p>
          <a:p>
            <a:r>
              <a:rPr lang="ru-RU" sz="2100">
                <a:solidFill>
                  <a:srgbClr val="993300"/>
                </a:solidFill>
                <a:latin typeface="Comic Sans MS" pitchFamily="66" charset="0"/>
              </a:rPr>
              <a:t>                    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</a:rPr>
              <a:t>b</a:t>
            </a:r>
            <a:r>
              <a:rPr lang="en-US" sz="2100" baseline="-25000">
                <a:solidFill>
                  <a:srgbClr val="993300"/>
                </a:solidFill>
                <a:latin typeface="Comic Sans MS" pitchFamily="66" charset="0"/>
              </a:rPr>
              <a:t>2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</a:rPr>
              <a:t> = b</a:t>
            </a:r>
            <a:r>
              <a:rPr lang="en-US" sz="2100" baseline="-25000">
                <a:solidFill>
                  <a:srgbClr val="993300"/>
                </a:solidFill>
                <a:latin typeface="Comic Sans MS" pitchFamily="66" charset="0"/>
              </a:rPr>
              <a:t>1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·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q</a:t>
            </a:r>
          </a:p>
          <a:p>
            <a:r>
              <a:rPr lang="en-US" sz="21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                    b</a:t>
            </a:r>
            <a:r>
              <a:rPr lang="en-US" sz="2100" baseline="-250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3 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= b</a:t>
            </a:r>
            <a:r>
              <a:rPr lang="en-US" sz="2100" baseline="-250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2 </a:t>
            </a:r>
            <a:r>
              <a:rPr lang="en-US">
                <a:solidFill>
                  <a:srgbClr val="993300"/>
                </a:solidFill>
                <a:sym typeface="Symbol" pitchFamily="18" charset="2"/>
              </a:rPr>
              <a:t>·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 q = (b</a:t>
            </a:r>
            <a:r>
              <a:rPr lang="en-US" sz="2100" baseline="-250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1 </a:t>
            </a:r>
            <a:r>
              <a:rPr lang="en-US">
                <a:solidFill>
                  <a:srgbClr val="993300"/>
                </a:solidFill>
                <a:sym typeface="Symbol" pitchFamily="18" charset="2"/>
              </a:rPr>
              <a:t>·</a:t>
            </a:r>
            <a:r>
              <a:rPr lang="en-US"/>
              <a:t> 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q) </a:t>
            </a:r>
            <a:r>
              <a:rPr lang="en-US">
                <a:solidFill>
                  <a:srgbClr val="993300"/>
                </a:solidFill>
                <a:sym typeface="Symbol" pitchFamily="18" charset="2"/>
              </a:rPr>
              <a:t>·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 q = d</a:t>
            </a:r>
            <a:r>
              <a:rPr lang="en-US" sz="2100" baseline="-250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1 </a:t>
            </a:r>
            <a:r>
              <a:rPr lang="en-US">
                <a:solidFill>
                  <a:srgbClr val="993300"/>
                </a:solidFill>
                <a:sym typeface="Symbol" pitchFamily="18" charset="2"/>
              </a:rPr>
              <a:t>·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 q</a:t>
            </a:r>
            <a:r>
              <a:rPr lang="en-US" sz="2100" baseline="300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2</a:t>
            </a:r>
          </a:p>
          <a:p>
            <a:r>
              <a:rPr lang="en-US" sz="21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                    b</a:t>
            </a:r>
            <a:r>
              <a:rPr lang="en-US" sz="2100" baseline="-250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4 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= b</a:t>
            </a:r>
            <a:r>
              <a:rPr lang="en-US" sz="2100" baseline="-250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3 </a:t>
            </a:r>
            <a:r>
              <a:rPr lang="en-US">
                <a:solidFill>
                  <a:srgbClr val="993300"/>
                </a:solidFill>
                <a:sym typeface="Symbol" pitchFamily="18" charset="2"/>
              </a:rPr>
              <a:t>·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 q = (b</a:t>
            </a:r>
            <a:r>
              <a:rPr lang="en-US" sz="2100" baseline="-250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1 </a:t>
            </a:r>
            <a:r>
              <a:rPr lang="en-US">
                <a:solidFill>
                  <a:srgbClr val="993300"/>
                </a:solidFill>
                <a:sym typeface="Symbol" pitchFamily="18" charset="2"/>
              </a:rPr>
              <a:t>·</a:t>
            </a:r>
            <a:r>
              <a:rPr lang="en-US"/>
              <a:t> 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q</a:t>
            </a:r>
            <a:r>
              <a:rPr lang="en-US" sz="2100" baseline="300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2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) </a:t>
            </a:r>
            <a:r>
              <a:rPr lang="en-US">
                <a:solidFill>
                  <a:srgbClr val="993300"/>
                </a:solidFill>
                <a:sym typeface="Symbol" pitchFamily="18" charset="2"/>
              </a:rPr>
              <a:t>·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 q = b</a:t>
            </a:r>
            <a:r>
              <a:rPr lang="en-US" sz="2100" baseline="-250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1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>
                <a:solidFill>
                  <a:srgbClr val="993300"/>
                </a:solidFill>
                <a:sym typeface="Symbol" pitchFamily="18" charset="2"/>
              </a:rPr>
              <a:t>·</a:t>
            </a:r>
            <a:r>
              <a:rPr lang="en-US"/>
              <a:t> 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q</a:t>
            </a:r>
            <a:r>
              <a:rPr lang="en-US" sz="2100" baseline="300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3</a:t>
            </a:r>
          </a:p>
          <a:p>
            <a:r>
              <a:rPr lang="en-US" sz="21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                    b</a:t>
            </a:r>
            <a:r>
              <a:rPr lang="en-US" sz="2100" baseline="-250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5 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= </a:t>
            </a:r>
            <a:r>
              <a:rPr lang="ru-RU" sz="21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………………..= 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b</a:t>
            </a:r>
            <a:r>
              <a:rPr lang="en-US" sz="2100" baseline="-250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1 </a:t>
            </a:r>
            <a:r>
              <a:rPr lang="en-US">
                <a:solidFill>
                  <a:srgbClr val="993300"/>
                </a:solidFill>
                <a:sym typeface="Symbol" pitchFamily="18" charset="2"/>
              </a:rPr>
              <a:t>·</a:t>
            </a:r>
            <a:r>
              <a:rPr lang="en-US" sz="21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 q</a:t>
            </a:r>
            <a:r>
              <a:rPr lang="en-US" sz="2100" baseline="300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4</a:t>
            </a:r>
          </a:p>
          <a:p>
            <a:r>
              <a:rPr lang="en-US" sz="21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  </a:t>
            </a:r>
            <a:r>
              <a:rPr lang="ru-RU" sz="25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Продолжи эту цепочку рассуждений в тетради и вырази </a:t>
            </a:r>
            <a:r>
              <a:rPr lang="en-US" sz="250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b</a:t>
            </a:r>
            <a:r>
              <a:rPr lang="en-US" sz="2500" baseline="-2500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n</a:t>
            </a:r>
            <a:r>
              <a:rPr lang="en-US" sz="250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5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через </a:t>
            </a:r>
            <a:r>
              <a:rPr lang="en-US" sz="250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b</a:t>
            </a:r>
            <a:r>
              <a:rPr lang="en-US" sz="2500" baseline="-2500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1 </a:t>
            </a:r>
            <a:r>
              <a:rPr lang="ru-RU" sz="2500">
                <a:solidFill>
                  <a:srgbClr val="993300"/>
                </a:solidFill>
                <a:latin typeface="Comic Sans MS" pitchFamily="66" charset="0"/>
                <a:cs typeface="Times New Roman" pitchFamily="18" charset="0"/>
              </a:rPr>
              <a:t>и </a:t>
            </a:r>
            <a:r>
              <a:rPr lang="en-US" sz="250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q</a:t>
            </a:r>
            <a:r>
              <a:rPr lang="ru-RU" sz="250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en-US" sz="2500">
              <a:solidFill>
                <a:srgbClr val="FF33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9CF1F-A44A-478F-BDAD-45CD86CCE877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116013" y="333375"/>
            <a:ext cx="7705725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 </a:t>
            </a:r>
            <a:r>
              <a:rPr lang="ru-RU" b="1" dirty="0">
                <a:solidFill>
                  <a:srgbClr val="0000FF"/>
                </a:solidFill>
                <a:latin typeface="Comic Sans MS" pitchFamily="66" charset="0"/>
              </a:rPr>
              <a:t>Проверь себя!</a:t>
            </a:r>
            <a:r>
              <a:rPr lang="ru-RU" dirty="0"/>
              <a:t> </a:t>
            </a:r>
            <a:endParaRPr lang="ru-RU" b="1" dirty="0">
              <a:solidFill>
                <a:srgbClr val="0000FF"/>
              </a:solidFill>
              <a:latin typeface="Comic Sans MS" pitchFamily="66" charset="0"/>
            </a:endParaRPr>
          </a:p>
          <a:p>
            <a:pPr algn="just"/>
            <a:r>
              <a:rPr lang="ru-RU" dirty="0">
                <a:latin typeface="Comic Sans MS" pitchFamily="66" charset="0"/>
              </a:rPr>
              <a:t>  </a:t>
            </a:r>
            <a:r>
              <a:rPr lang="en-US" b="1" dirty="0" err="1">
                <a:solidFill>
                  <a:srgbClr val="FF3300"/>
                </a:solidFill>
                <a:latin typeface="Comic Sans MS" pitchFamily="66" charset="0"/>
              </a:rPr>
              <a:t>b</a:t>
            </a:r>
            <a:r>
              <a:rPr lang="en-US" b="1" baseline="-25000" dirty="0" err="1">
                <a:solidFill>
                  <a:srgbClr val="FF3300"/>
                </a:solidFill>
                <a:latin typeface="Comic Sans MS" pitchFamily="66" charset="0"/>
              </a:rPr>
              <a:t>n</a:t>
            </a:r>
            <a:r>
              <a:rPr lang="en-US" b="1" dirty="0">
                <a:solidFill>
                  <a:srgbClr val="FF3300"/>
                </a:solidFill>
                <a:latin typeface="Comic Sans MS" pitchFamily="66" charset="0"/>
              </a:rPr>
              <a:t>=b</a:t>
            </a:r>
            <a:r>
              <a:rPr lang="en-US" b="1" baseline="-25000" dirty="0">
                <a:solidFill>
                  <a:srgbClr val="FF3300"/>
                </a:solidFill>
                <a:latin typeface="Comic Sans MS" pitchFamily="66" charset="0"/>
              </a:rPr>
              <a:t>1</a:t>
            </a:r>
            <a:r>
              <a:rPr lang="en-US" dirty="0">
                <a:solidFill>
                  <a:srgbClr val="993300"/>
                </a:solidFill>
              </a:rPr>
              <a:t>•</a:t>
            </a:r>
            <a:r>
              <a:rPr lang="en-US" b="1" baseline="-25000" dirty="0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FF3300"/>
                </a:solidFill>
                <a:latin typeface="Comic Sans MS" pitchFamily="66" charset="0"/>
              </a:rPr>
              <a:t>q</a:t>
            </a:r>
            <a:r>
              <a:rPr lang="en-US" b="1" baseline="30000" dirty="0">
                <a:solidFill>
                  <a:srgbClr val="FF3300"/>
                </a:solidFill>
                <a:latin typeface="Comic Sans MS" pitchFamily="66" charset="0"/>
              </a:rPr>
              <a:t>n-1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ru-RU" dirty="0">
                <a:solidFill>
                  <a:srgbClr val="993300"/>
                </a:solidFill>
                <a:latin typeface="Comic Sans MS" pitchFamily="66" charset="0"/>
              </a:rPr>
              <a:t>–формула  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n</a:t>
            </a:r>
            <a:r>
              <a:rPr lang="ru-RU" dirty="0">
                <a:solidFill>
                  <a:srgbClr val="993300"/>
                </a:solidFill>
                <a:latin typeface="Comic Sans MS" pitchFamily="66" charset="0"/>
              </a:rPr>
              <a:t>-го члена геометрической прогрессии.</a:t>
            </a:r>
          </a:p>
          <a:p>
            <a:pPr algn="just"/>
            <a:r>
              <a:rPr lang="ru-RU" dirty="0">
                <a:solidFill>
                  <a:srgbClr val="993300"/>
                </a:solidFill>
                <a:latin typeface="Comic Sans MS" pitchFamily="66" charset="0"/>
              </a:rPr>
              <a:t>Эта формула используется для решения многих задач. Рассмотри примеры решения некоторых задач.</a:t>
            </a:r>
          </a:p>
          <a:p>
            <a:pPr algn="just"/>
            <a:r>
              <a:rPr lang="ru-RU" dirty="0">
                <a:solidFill>
                  <a:srgbClr val="993300"/>
                </a:solidFill>
                <a:latin typeface="Comic Sans MS" pitchFamily="66" charset="0"/>
              </a:rPr>
              <a:t> 1. В геометрической прогрессии (</a:t>
            </a:r>
            <a:r>
              <a:rPr lang="en-US" dirty="0" err="1">
                <a:solidFill>
                  <a:srgbClr val="993300"/>
                </a:solidFill>
                <a:latin typeface="Comic Sans MS" pitchFamily="66" charset="0"/>
              </a:rPr>
              <a:t>b</a:t>
            </a:r>
            <a:r>
              <a:rPr lang="en-US" baseline="-25000" dirty="0" err="1">
                <a:solidFill>
                  <a:srgbClr val="993300"/>
                </a:solidFill>
                <a:latin typeface="Comic Sans MS" pitchFamily="66" charset="0"/>
              </a:rPr>
              <a:t>n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) </a:t>
            </a:r>
            <a:r>
              <a:rPr lang="ru-RU" dirty="0">
                <a:solidFill>
                  <a:srgbClr val="993300"/>
                </a:solidFill>
                <a:latin typeface="Comic Sans MS" pitchFamily="66" charset="0"/>
              </a:rPr>
              <a:t>известны </a:t>
            </a:r>
          </a:p>
          <a:p>
            <a:pPr algn="just"/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b</a:t>
            </a:r>
            <a:r>
              <a:rPr lang="en-US" baseline="-25000" dirty="0">
                <a:solidFill>
                  <a:srgbClr val="993300"/>
                </a:solidFill>
                <a:latin typeface="Comic Sans MS" pitchFamily="66" charset="0"/>
              </a:rPr>
              <a:t>1 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=-2 </a:t>
            </a:r>
            <a:r>
              <a:rPr lang="ru-RU" dirty="0">
                <a:solidFill>
                  <a:srgbClr val="993300"/>
                </a:solidFill>
                <a:latin typeface="Comic Sans MS" pitchFamily="66" charset="0"/>
              </a:rPr>
              <a:t>и 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q = 3</a:t>
            </a:r>
            <a:r>
              <a:rPr lang="ru-RU" dirty="0">
                <a:solidFill>
                  <a:srgbClr val="993300"/>
                </a:solidFill>
                <a:latin typeface="Comic Sans MS" pitchFamily="66" charset="0"/>
              </a:rPr>
              <a:t>, найти: 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b</a:t>
            </a:r>
            <a:r>
              <a:rPr lang="en-US" baseline="-25000" dirty="0">
                <a:solidFill>
                  <a:srgbClr val="993300"/>
                </a:solidFill>
                <a:latin typeface="Comic Sans MS" pitchFamily="66" charset="0"/>
              </a:rPr>
              <a:t>3</a:t>
            </a:r>
            <a:r>
              <a:rPr lang="ru-RU" dirty="0">
                <a:solidFill>
                  <a:srgbClr val="993300"/>
                </a:solidFill>
                <a:latin typeface="Comic Sans MS" pitchFamily="66" charset="0"/>
              </a:rPr>
              <a:t>, 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b</a:t>
            </a:r>
            <a:r>
              <a:rPr lang="en-US" baseline="-25000" dirty="0">
                <a:solidFill>
                  <a:srgbClr val="993300"/>
                </a:solidFill>
                <a:latin typeface="Comic Sans MS" pitchFamily="66" charset="0"/>
              </a:rPr>
              <a:t>4</a:t>
            </a:r>
            <a:r>
              <a:rPr lang="ru-RU" dirty="0">
                <a:solidFill>
                  <a:srgbClr val="993300"/>
                </a:solidFill>
                <a:latin typeface="Comic Sans MS" pitchFamily="66" charset="0"/>
              </a:rPr>
              <a:t>, </a:t>
            </a:r>
            <a:r>
              <a:rPr lang="en-US" dirty="0" err="1">
                <a:solidFill>
                  <a:srgbClr val="993300"/>
                </a:solidFill>
                <a:latin typeface="Comic Sans MS" pitchFamily="66" charset="0"/>
              </a:rPr>
              <a:t>b</a:t>
            </a:r>
            <a:r>
              <a:rPr lang="en-US" baseline="-25000" dirty="0" err="1">
                <a:solidFill>
                  <a:srgbClr val="993300"/>
                </a:solidFill>
                <a:latin typeface="Comic Sans MS" pitchFamily="66" charset="0"/>
              </a:rPr>
              <a:t>k</a:t>
            </a:r>
            <a:r>
              <a:rPr lang="ru-RU" dirty="0">
                <a:solidFill>
                  <a:srgbClr val="993300"/>
                </a:solidFill>
                <a:latin typeface="Comic Sans MS" pitchFamily="66" charset="0"/>
              </a:rPr>
              <a:t>.</a:t>
            </a:r>
          </a:p>
          <a:p>
            <a:pPr algn="ctr"/>
            <a:r>
              <a:rPr lang="ru-RU" b="1" dirty="0">
                <a:solidFill>
                  <a:srgbClr val="FF3300"/>
                </a:solidFill>
                <a:latin typeface="Comic Sans MS" pitchFamily="66" charset="0"/>
              </a:rPr>
              <a:t>Решение:</a:t>
            </a:r>
          </a:p>
          <a:p>
            <a:r>
              <a:rPr lang="ru-RU" dirty="0">
                <a:solidFill>
                  <a:srgbClr val="993300"/>
                </a:solidFill>
                <a:latin typeface="Comic Sans MS" pitchFamily="66" charset="0"/>
              </a:rPr>
              <a:t>	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b</a:t>
            </a:r>
            <a:r>
              <a:rPr lang="en-US" baseline="-25000" dirty="0">
                <a:solidFill>
                  <a:srgbClr val="993300"/>
                </a:solidFill>
                <a:latin typeface="Comic Sans MS" pitchFamily="66" charset="0"/>
              </a:rPr>
              <a:t>3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 = b</a:t>
            </a:r>
            <a:r>
              <a:rPr lang="en-US" baseline="-25000" dirty="0">
                <a:solidFill>
                  <a:srgbClr val="993300"/>
                </a:solidFill>
                <a:latin typeface="Comic Sans MS" pitchFamily="66" charset="0"/>
              </a:rPr>
              <a:t>1 </a:t>
            </a:r>
            <a:r>
              <a:rPr lang="en-US" dirty="0">
                <a:solidFill>
                  <a:srgbClr val="993300"/>
                </a:solidFill>
              </a:rPr>
              <a:t>•</a:t>
            </a:r>
            <a:r>
              <a:rPr lang="en-US" baseline="-25000" dirty="0">
                <a:solidFill>
                  <a:srgbClr val="99330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q</a:t>
            </a:r>
            <a:r>
              <a:rPr lang="en-US" baseline="30000" dirty="0">
                <a:solidFill>
                  <a:srgbClr val="993300"/>
                </a:solidFill>
                <a:latin typeface="Comic Sans MS" pitchFamily="66" charset="0"/>
              </a:rPr>
              <a:t>2 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= -2· 3</a:t>
            </a:r>
            <a:r>
              <a:rPr lang="en-US" baseline="30000" dirty="0">
                <a:solidFill>
                  <a:srgbClr val="993300"/>
                </a:solidFill>
                <a:latin typeface="Comic Sans MS" pitchFamily="66" charset="0"/>
              </a:rPr>
              <a:t>2 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= -18</a:t>
            </a:r>
            <a:endParaRPr lang="ru-RU" dirty="0">
              <a:solidFill>
                <a:srgbClr val="993300"/>
              </a:solidFill>
              <a:latin typeface="Comic Sans MS" pitchFamily="66" charset="0"/>
            </a:endParaRPr>
          </a:p>
          <a:p>
            <a:r>
              <a:rPr lang="ru-RU" dirty="0">
                <a:solidFill>
                  <a:srgbClr val="993300"/>
                </a:solidFill>
                <a:latin typeface="Comic Sans MS" pitchFamily="66" charset="0"/>
              </a:rPr>
              <a:t>     	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b</a:t>
            </a:r>
            <a:r>
              <a:rPr lang="en-US" baseline="-25000" dirty="0">
                <a:solidFill>
                  <a:srgbClr val="993300"/>
                </a:solidFill>
                <a:latin typeface="Comic Sans MS" pitchFamily="66" charset="0"/>
              </a:rPr>
              <a:t>4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 = b</a:t>
            </a:r>
            <a:r>
              <a:rPr lang="en-US" baseline="-25000" dirty="0">
                <a:solidFill>
                  <a:srgbClr val="993300"/>
                </a:solidFill>
                <a:latin typeface="Comic Sans MS" pitchFamily="66" charset="0"/>
              </a:rPr>
              <a:t>1 </a:t>
            </a:r>
            <a:r>
              <a:rPr lang="en-US" dirty="0">
                <a:solidFill>
                  <a:srgbClr val="993300"/>
                </a:solidFill>
              </a:rPr>
              <a:t>•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 q</a:t>
            </a:r>
            <a:r>
              <a:rPr lang="en-US" baseline="30000" dirty="0">
                <a:solidFill>
                  <a:srgbClr val="993300"/>
                </a:solidFill>
                <a:latin typeface="Comic Sans MS" pitchFamily="66" charset="0"/>
              </a:rPr>
              <a:t>3 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= -2· 3</a:t>
            </a:r>
            <a:r>
              <a:rPr lang="en-US" baseline="30000" dirty="0">
                <a:solidFill>
                  <a:srgbClr val="993300"/>
                </a:solidFill>
                <a:latin typeface="Comic Sans MS" pitchFamily="66" charset="0"/>
              </a:rPr>
              <a:t>3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 = -54</a:t>
            </a:r>
            <a:endParaRPr lang="ru-RU" dirty="0">
              <a:solidFill>
                <a:srgbClr val="993300"/>
              </a:solidFill>
              <a:latin typeface="Comic Sans MS" pitchFamily="66" charset="0"/>
            </a:endParaRPr>
          </a:p>
          <a:p>
            <a:r>
              <a:rPr lang="ru-RU" dirty="0">
                <a:solidFill>
                  <a:srgbClr val="993300"/>
                </a:solidFill>
                <a:latin typeface="Comic Sans MS" pitchFamily="66" charset="0"/>
              </a:rPr>
              <a:t>      	</a:t>
            </a:r>
            <a:r>
              <a:rPr lang="en-US" dirty="0" err="1">
                <a:solidFill>
                  <a:srgbClr val="993300"/>
                </a:solidFill>
                <a:latin typeface="Comic Sans MS" pitchFamily="66" charset="0"/>
              </a:rPr>
              <a:t>b</a:t>
            </a:r>
            <a:r>
              <a:rPr lang="en-US" baseline="-25000" dirty="0" err="1">
                <a:solidFill>
                  <a:srgbClr val="993300"/>
                </a:solidFill>
                <a:latin typeface="Comic Sans MS" pitchFamily="66" charset="0"/>
              </a:rPr>
              <a:t>k</a:t>
            </a:r>
            <a:r>
              <a:rPr lang="en-US" baseline="-25000" dirty="0">
                <a:solidFill>
                  <a:srgbClr val="99330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= b</a:t>
            </a:r>
            <a:r>
              <a:rPr lang="en-US" baseline="-25000" dirty="0">
                <a:solidFill>
                  <a:srgbClr val="993300"/>
                </a:solidFill>
                <a:latin typeface="Comic Sans MS" pitchFamily="66" charset="0"/>
              </a:rPr>
              <a:t>1 </a:t>
            </a:r>
            <a:r>
              <a:rPr lang="en-US" dirty="0">
                <a:solidFill>
                  <a:srgbClr val="993300"/>
                </a:solidFill>
              </a:rPr>
              <a:t>•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 q</a:t>
            </a:r>
            <a:r>
              <a:rPr lang="en-US" baseline="30000" dirty="0">
                <a:solidFill>
                  <a:srgbClr val="993300"/>
                </a:solidFill>
                <a:latin typeface="Comic Sans MS" pitchFamily="66" charset="0"/>
              </a:rPr>
              <a:t>k-1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 = -2· 3 </a:t>
            </a:r>
            <a:r>
              <a:rPr lang="en-US" baseline="30000" dirty="0">
                <a:solidFill>
                  <a:srgbClr val="993300"/>
                </a:solidFill>
                <a:latin typeface="Comic Sans MS" pitchFamily="66" charset="0"/>
              </a:rPr>
              <a:t>k-1</a:t>
            </a:r>
            <a:endParaRPr lang="ru-RU" baseline="30000" dirty="0">
              <a:solidFill>
                <a:srgbClr val="993300"/>
              </a:solidFill>
              <a:latin typeface="Comic Sans MS" pitchFamily="66" charset="0"/>
            </a:endParaRPr>
          </a:p>
          <a:p>
            <a:pPr algn="just"/>
            <a:r>
              <a:rPr lang="ru-RU" dirty="0">
                <a:solidFill>
                  <a:srgbClr val="993300"/>
                </a:solidFill>
                <a:latin typeface="Comic Sans MS" pitchFamily="66" charset="0"/>
              </a:rPr>
              <a:t> 2.Найти пятый член геометрической прогрессии (</a:t>
            </a:r>
            <a:r>
              <a:rPr lang="en-US" dirty="0" err="1">
                <a:solidFill>
                  <a:srgbClr val="993300"/>
                </a:solidFill>
                <a:latin typeface="Comic Sans MS" pitchFamily="66" charset="0"/>
              </a:rPr>
              <a:t>b</a:t>
            </a:r>
            <a:r>
              <a:rPr lang="en-US" baseline="-25000" dirty="0" err="1">
                <a:solidFill>
                  <a:srgbClr val="993300"/>
                </a:solidFill>
                <a:latin typeface="Comic Sans MS" pitchFamily="66" charset="0"/>
              </a:rPr>
              <a:t>n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)</a:t>
            </a:r>
            <a:r>
              <a:rPr lang="ru-RU" dirty="0">
                <a:solidFill>
                  <a:srgbClr val="993300"/>
                </a:solidFill>
                <a:latin typeface="Comic Sans MS" pitchFamily="66" charset="0"/>
              </a:rPr>
              <a:t>:-20; 40; ….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Решение:</a:t>
            </a:r>
            <a:endParaRPr lang="ru-RU" dirty="0" smtClean="0">
              <a:solidFill>
                <a:srgbClr val="993300"/>
              </a:solidFill>
              <a:latin typeface="Comic Sans MS" pitchFamily="66" charset="0"/>
            </a:endParaRPr>
          </a:p>
          <a:p>
            <a:pPr algn="just"/>
            <a:r>
              <a:rPr lang="ru-RU" dirty="0" smtClean="0">
                <a:solidFill>
                  <a:srgbClr val="993300"/>
                </a:solidFill>
                <a:latin typeface="Comic Sans MS" pitchFamily="66" charset="0"/>
              </a:rPr>
              <a:t>Найдем </a:t>
            </a:r>
            <a:r>
              <a:rPr lang="ru-RU" dirty="0">
                <a:solidFill>
                  <a:srgbClr val="993300"/>
                </a:solidFill>
                <a:latin typeface="Comic Sans MS" pitchFamily="66" charset="0"/>
              </a:rPr>
              <a:t>знаменатель, для этого нужно 40 разделить на -20, получится 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q = -2</a:t>
            </a:r>
            <a:r>
              <a:rPr lang="ru-RU" dirty="0" smtClean="0">
                <a:solidFill>
                  <a:srgbClr val="993300"/>
                </a:solidFill>
                <a:latin typeface="Comic Sans MS" pitchFamily="66" charset="0"/>
              </a:rPr>
              <a:t>.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b</a:t>
            </a:r>
            <a:r>
              <a:rPr lang="en-US" baseline="-25000" dirty="0">
                <a:solidFill>
                  <a:srgbClr val="993300"/>
                </a:solidFill>
                <a:latin typeface="Comic Sans MS" pitchFamily="66" charset="0"/>
              </a:rPr>
              <a:t>5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 = b</a:t>
            </a:r>
            <a:r>
              <a:rPr lang="en-US" baseline="-25000" dirty="0">
                <a:solidFill>
                  <a:srgbClr val="993300"/>
                </a:solidFill>
                <a:latin typeface="Comic Sans MS" pitchFamily="66" charset="0"/>
              </a:rPr>
              <a:t>1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• q</a:t>
            </a:r>
            <a:r>
              <a:rPr lang="en-US" baseline="30000" dirty="0">
                <a:solidFill>
                  <a:srgbClr val="993300"/>
                </a:solidFill>
                <a:latin typeface="Comic Sans MS" pitchFamily="66" charset="0"/>
              </a:rPr>
              <a:t>4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 = -20 </a:t>
            </a:r>
            <a:r>
              <a:rPr lang="en-US" dirty="0">
                <a:solidFill>
                  <a:srgbClr val="993300"/>
                </a:solidFill>
              </a:rPr>
              <a:t>•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 (-2)</a:t>
            </a:r>
            <a:r>
              <a:rPr lang="en-US" baseline="30000" dirty="0">
                <a:solidFill>
                  <a:srgbClr val="993300"/>
                </a:solidFill>
                <a:latin typeface="Comic Sans MS" pitchFamily="66" charset="0"/>
              </a:rPr>
              <a:t>4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 = -20 </a:t>
            </a:r>
            <a:r>
              <a:rPr lang="en-US" dirty="0">
                <a:solidFill>
                  <a:srgbClr val="993300"/>
                </a:solidFill>
              </a:rPr>
              <a:t>•</a:t>
            </a:r>
            <a:r>
              <a:rPr lang="en-US" dirty="0"/>
              <a:t> </a:t>
            </a:r>
            <a:r>
              <a:rPr lang="en-US" dirty="0">
                <a:solidFill>
                  <a:srgbClr val="993300"/>
                </a:solidFill>
                <a:latin typeface="Comic Sans MS" pitchFamily="66" charset="0"/>
              </a:rPr>
              <a:t>16 = -320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9CF1F-A44A-478F-BDAD-45CD86CCE877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8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84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84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042988" y="549275"/>
            <a:ext cx="76327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     </a:t>
            </a:r>
            <a:r>
              <a:rPr lang="ru-RU" b="1">
                <a:solidFill>
                  <a:srgbClr val="0000FF"/>
                </a:solidFill>
                <a:latin typeface="Comic Sans MS" pitchFamily="66" charset="0"/>
              </a:rPr>
              <a:t>Выполни самостоятельно:</a:t>
            </a:r>
          </a:p>
          <a:p>
            <a:pPr algn="ctr">
              <a:spcBef>
                <a:spcPct val="50000"/>
              </a:spcBef>
            </a:pPr>
            <a:endParaRPr lang="ru-RU" b="1">
              <a:solidFill>
                <a:srgbClr val="0000FF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ru-RU">
                <a:latin typeface="Comic Sans MS" pitchFamily="66" charset="0"/>
              </a:rPr>
              <a:t>  </a:t>
            </a: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В геометрической прогрессии (</a:t>
            </a: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x</a:t>
            </a:r>
            <a:r>
              <a:rPr lang="en-US" baseline="-25000">
                <a:solidFill>
                  <a:srgbClr val="993300"/>
                </a:solidFill>
                <a:latin typeface="Comic Sans MS" pitchFamily="66" charset="0"/>
              </a:rPr>
              <a:t>n</a:t>
            </a: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) </a:t>
            </a: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найти: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а) </a:t>
            </a: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x</a:t>
            </a:r>
            <a:r>
              <a:rPr lang="en-US" baseline="-25000">
                <a:solidFill>
                  <a:srgbClr val="993300"/>
                </a:solidFill>
                <a:latin typeface="Comic Sans MS" pitchFamily="66" charset="0"/>
              </a:rPr>
              <a:t>5</a:t>
            </a: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, если </a:t>
            </a: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x</a:t>
            </a:r>
            <a:r>
              <a:rPr lang="en-US" baseline="-25000">
                <a:solidFill>
                  <a:srgbClr val="993300"/>
                </a:solidFill>
                <a:latin typeface="Comic Sans MS" pitchFamily="66" charset="0"/>
              </a:rPr>
              <a:t>1</a:t>
            </a: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 = 16</a:t>
            </a: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; </a:t>
            </a: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q = ½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 </a:t>
            </a: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б) </a:t>
            </a: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x</a:t>
            </a:r>
            <a:r>
              <a:rPr lang="en-US" baseline="-25000">
                <a:solidFill>
                  <a:srgbClr val="993300"/>
                </a:solidFill>
                <a:latin typeface="Comic Sans MS" pitchFamily="66" charset="0"/>
              </a:rPr>
              <a:t>3</a:t>
            </a: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, если </a:t>
            </a: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x</a:t>
            </a:r>
            <a:r>
              <a:rPr lang="en-US" baseline="-25000">
                <a:solidFill>
                  <a:srgbClr val="993300"/>
                </a:solidFill>
                <a:latin typeface="Comic Sans MS" pitchFamily="66" charset="0"/>
              </a:rPr>
              <a:t>1</a:t>
            </a: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 = 3/4</a:t>
            </a: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; </a:t>
            </a: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q = 2/3</a:t>
            </a: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в) </a:t>
            </a: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x</a:t>
            </a:r>
            <a:r>
              <a:rPr lang="en-US" baseline="-25000">
                <a:solidFill>
                  <a:srgbClr val="993300"/>
                </a:solidFill>
                <a:latin typeface="Comic Sans MS" pitchFamily="66" charset="0"/>
              </a:rPr>
              <a:t>10</a:t>
            </a: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, если </a:t>
            </a: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x</a:t>
            </a:r>
            <a:r>
              <a:rPr lang="en-US" baseline="-25000">
                <a:solidFill>
                  <a:srgbClr val="993300"/>
                </a:solidFill>
                <a:latin typeface="Comic Sans MS" pitchFamily="66" charset="0"/>
              </a:rPr>
              <a:t>1</a:t>
            </a: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 = 48</a:t>
            </a: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; </a:t>
            </a: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q = -1</a:t>
            </a: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17411" name="WordArt 5"/>
          <p:cNvSpPr>
            <a:spLocks noChangeArrowheads="1" noChangeShapeType="1" noTextEdit="1"/>
          </p:cNvSpPr>
          <p:nvPr/>
        </p:nvSpPr>
        <p:spPr bwMode="auto">
          <a:xfrm>
            <a:off x="4140200" y="4076700"/>
            <a:ext cx="1943100" cy="1871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9CF1F-A44A-478F-BDAD-45CD86CCE877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863600" y="333375"/>
            <a:ext cx="8029575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Математические знания могут применяться умело с пользой лишь в том случае, если они усвоены творчески.</a:t>
            </a:r>
          </a:p>
          <a:p>
            <a:pPr algn="r">
              <a:spcBef>
                <a:spcPct val="50000"/>
              </a:spcBef>
              <a:defRPr/>
            </a:pP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А.Н. Колмогоров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58888" y="2205038"/>
            <a:ext cx="74168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>
                <a:solidFill>
                  <a:srgbClr val="993300"/>
                </a:solidFill>
                <a:latin typeface="Comic Sans MS" pitchFamily="66" charset="0"/>
              </a:rPr>
              <a:t>Дорогой друг!</a:t>
            </a:r>
          </a:p>
          <a:p>
            <a:pPr algn="just">
              <a:spcBef>
                <a:spcPct val="50000"/>
              </a:spcBef>
            </a:pPr>
            <a:r>
              <a:rPr lang="ru-RU" dirty="0">
                <a:solidFill>
                  <a:srgbClr val="993300"/>
                </a:solidFill>
                <a:latin typeface="Comic Sans MS" pitchFamily="66" charset="0"/>
              </a:rPr>
              <a:t>    Сегодня у тебя необычный урок математики. Сегодня ты еще раз убедишься в том, что математика не только интересна сама по себе, но она необычайно полезна. В ходе сегодняшнего урока тебя ожидает большая радость творчества и огромное поле приложения математических знаний и умений.</a:t>
            </a:r>
          </a:p>
          <a:p>
            <a:pPr algn="ctr">
              <a:spcBef>
                <a:spcPct val="50000"/>
              </a:spcBef>
            </a:pPr>
            <a:r>
              <a:rPr lang="ru-RU" dirty="0">
                <a:solidFill>
                  <a:srgbClr val="0000FF"/>
                </a:solidFill>
                <a:latin typeface="Comic Sans MS" pitchFamily="66" charset="0"/>
              </a:rPr>
              <a:t>    </a:t>
            </a:r>
            <a:r>
              <a:rPr lang="ru-RU" b="1" dirty="0">
                <a:solidFill>
                  <a:srgbClr val="FF3300"/>
                </a:solidFill>
                <a:latin typeface="Comic Sans MS" pitchFamily="66" charset="0"/>
              </a:rPr>
              <a:t>Желаю тебе успехов и творческих  радостей на уроке!</a:t>
            </a:r>
            <a:r>
              <a:rPr lang="ru-RU" b="1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A9655-0A7C-4F60-8B9B-93FD9FFD42B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1042988" y="620713"/>
            <a:ext cx="7632700" cy="417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               </a:t>
            </a:r>
            <a:r>
              <a:rPr lang="ru-RU" sz="2800" b="1">
                <a:solidFill>
                  <a:srgbClr val="0000FF"/>
                </a:solidFill>
                <a:latin typeface="Comic Sans MS" pitchFamily="66" charset="0"/>
              </a:rPr>
              <a:t>Проверь себя!</a:t>
            </a:r>
          </a:p>
          <a:p>
            <a:pPr>
              <a:spcBef>
                <a:spcPct val="50000"/>
              </a:spcBef>
            </a:pPr>
            <a:r>
              <a:rPr lang="ru-RU">
                <a:latin typeface="Comic Sans MS" pitchFamily="66" charset="0"/>
              </a:rPr>
              <a:t>   </a:t>
            </a: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а) </a:t>
            </a: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x</a:t>
            </a:r>
            <a:r>
              <a:rPr lang="en-US" baseline="-25000">
                <a:solidFill>
                  <a:srgbClr val="993300"/>
                </a:solidFill>
                <a:latin typeface="Comic Sans MS" pitchFamily="66" charset="0"/>
              </a:rPr>
              <a:t>5</a:t>
            </a: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 = 1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   </a:t>
            </a: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б) </a:t>
            </a: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x</a:t>
            </a:r>
            <a:r>
              <a:rPr lang="en-US" baseline="-25000">
                <a:solidFill>
                  <a:srgbClr val="993300"/>
                </a:solidFill>
                <a:latin typeface="Comic Sans MS" pitchFamily="66" charset="0"/>
              </a:rPr>
              <a:t>3</a:t>
            </a: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 = 1/3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   </a:t>
            </a: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в) </a:t>
            </a: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x</a:t>
            </a:r>
            <a:r>
              <a:rPr lang="en-US" baseline="-25000">
                <a:solidFill>
                  <a:srgbClr val="993300"/>
                </a:solidFill>
                <a:latin typeface="Comic Sans MS" pitchFamily="66" charset="0"/>
              </a:rPr>
              <a:t>10</a:t>
            </a: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 = -48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993300"/>
                </a:solidFill>
                <a:latin typeface="Comic Sans MS" pitchFamily="66" charset="0"/>
              </a:rPr>
              <a:t>  </a:t>
            </a:r>
            <a:r>
              <a:rPr lang="ru-RU" b="1">
                <a:solidFill>
                  <a:srgbClr val="FF3300"/>
                </a:solidFill>
                <a:latin typeface="Comic Sans MS" pitchFamily="66" charset="0"/>
              </a:rPr>
              <a:t>Если ты испытывал затруднения, обратись к учителю.</a:t>
            </a:r>
          </a:p>
          <a:p>
            <a:pPr>
              <a:spcBef>
                <a:spcPct val="50000"/>
              </a:spcBef>
            </a:pPr>
            <a:endParaRPr lang="ru-RU" b="1">
              <a:solidFill>
                <a:srgbClr val="FF33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 </a:t>
            </a: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1187450" y="4076700"/>
            <a:ext cx="74168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   Итак, просьба мудрого Сеты помогла тебе понять определение геометрической прогрессии, и теперь настало время узнать что-же было дальше….</a:t>
            </a:r>
          </a:p>
          <a:p>
            <a:pPr algn="just">
              <a:spcBef>
                <a:spcPct val="50000"/>
              </a:spcBef>
            </a:pPr>
            <a:endParaRPr lang="ru-RU">
              <a:solidFill>
                <a:srgbClr val="993300"/>
              </a:solidFill>
              <a:latin typeface="Comic Sans MS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9CF1F-A44A-478F-BDAD-45CD86CCE877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187450" y="549275"/>
            <a:ext cx="7488238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  За обедом царь вспомнил об изобретателе шахмат и послал узнать, унес ли Сета свою жалкую награду.</a:t>
            </a:r>
          </a:p>
          <a:p>
            <a:pPr algn="just">
              <a:spcBef>
                <a:spcPct val="50000"/>
              </a:spcBef>
            </a:pP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  -Повелитель, - был ответ, - приказание твое исполняется. Придворные математики исчисляют  число следуемых зерен.</a:t>
            </a:r>
          </a:p>
          <a:p>
            <a:pPr algn="just">
              <a:spcBef>
                <a:spcPct val="50000"/>
              </a:spcBef>
            </a:pP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  Царь нахмурился. Он не привык, чтобы повеления его исполнялись так медлительно.</a:t>
            </a:r>
          </a:p>
          <a:p>
            <a:pPr algn="just">
              <a:spcBef>
                <a:spcPct val="50000"/>
              </a:spcBef>
            </a:pP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  Вечером, отходя ко сну, царь еще раз осведомился, давно ли Сета со своим мешком пшеницы покинул ограду дворца.</a:t>
            </a:r>
          </a:p>
          <a:p>
            <a:pPr algn="just">
              <a:spcBef>
                <a:spcPct val="50000"/>
              </a:spcBef>
            </a:pP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  -Повелитель, - ответили ему, - математики твои трудятся без устали и надеются еще до рассвета закончить подсчет.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9CF1F-A44A-478F-BDAD-45CD86CCE877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900113" y="333375"/>
            <a:ext cx="770572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 Утром царю доложили, что старшина придворных математиков просит выслушать важное донесение. </a:t>
            </a:r>
          </a:p>
          <a:p>
            <a:pPr algn="just"/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 Царь приказал ввести его.</a:t>
            </a:r>
          </a:p>
          <a:p>
            <a:pPr algn="just"/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 -Прежде чем  скажешь о твоем деле, - объявил Шерам, - я желаю услышать, выдана ли, наконец, Сете та ничтожная награда, которую он себе назначил. </a:t>
            </a:r>
          </a:p>
          <a:p>
            <a:pPr algn="just"/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1042988" y="3284538"/>
            <a:ext cx="4176712" cy="392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 -Ради этого я и осмелился явиться перед тобой в столь ранний час, - ответил  старик. – Мы добросовестно исчислили все количество зерен, которое желает получить Сета. Число это так велико…..</a:t>
            </a:r>
          </a:p>
          <a:p>
            <a:pPr>
              <a:spcBef>
                <a:spcPct val="50000"/>
              </a:spcBef>
            </a:pPr>
            <a:endParaRPr lang="ru-RU">
              <a:solidFill>
                <a:srgbClr val="993300"/>
              </a:solidFill>
              <a:latin typeface="Comic Sans MS" pitchFamily="66" charset="0"/>
            </a:endParaRPr>
          </a:p>
        </p:txBody>
      </p:sp>
      <p:pic>
        <p:nvPicPr>
          <p:cNvPr id="20484" name="Picture 10" descr="кар4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64163" y="3429000"/>
            <a:ext cx="3382962" cy="2832100"/>
          </a:xfr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97243-BC6F-4A9B-93CB-DE65DDA24F9D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971550" y="981075"/>
            <a:ext cx="770572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/>
              <a:t>    </a:t>
            </a: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-Как бы велико оно ни было, - надменно перебил царь, - житницы мои не оскудеют. Награда обещана и должна быть выдана..</a:t>
            </a:r>
          </a:p>
          <a:p>
            <a:pPr algn="just"/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  - Не в твоей власти, повелитель, исполнять подобные желания. Во всех амбарах твоих нет такого числа зерен, которое потребовал Сета. Нет его и в житницах целого царства. Не найдется такого числа зерен и на всем пространстве Земли. И если желаешь непременно выдать обещанную награду, то прикажи превратить земные  царства в пахотные поля, прикажи осушить моря и океаны, прикажи растопить льды и снега, покрывающие далекие северные пустыни.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A9655-0A7C-4F60-8B9B-93FD9FFD42B0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900113" y="4292600"/>
            <a:ext cx="76327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  <a:p>
            <a:pPr algn="just">
              <a:spcBef>
                <a:spcPct val="50000"/>
              </a:spcBef>
            </a:pP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    С изумлением внимал царь словам старца.</a:t>
            </a:r>
          </a:p>
          <a:p>
            <a:pPr algn="just">
              <a:spcBef>
                <a:spcPct val="50000"/>
              </a:spcBef>
            </a:pP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     - Назови мне это чудовищное число, сказал он в раздумьи. </a:t>
            </a:r>
            <a:r>
              <a:rPr lang="ru-RU"/>
              <a:t> 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1258888" y="404813"/>
            <a:ext cx="7416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solidFill>
                  <a:srgbClr val="993300"/>
                </a:solidFill>
                <a:latin typeface="Comic Sans MS" pitchFamily="66" charset="0"/>
              </a:rPr>
              <a:t>   Пусть все пространство их будет сплошь засеяно пшеницей. И все то, что родится на этих полях, прикажи отдать Сете. Тогда он получит свою награду…</a:t>
            </a:r>
          </a:p>
        </p:txBody>
      </p:sp>
      <p:pic>
        <p:nvPicPr>
          <p:cNvPr id="22532" name="Picture 6" descr="кар5"/>
          <p:cNvPicPr>
            <a:picLocks noChangeAspect="1" noChangeArrowheads="1"/>
          </p:cNvPicPr>
          <p:nvPr/>
        </p:nvPicPr>
        <p:blipFill>
          <a:blip r:embed="rId2" cstate="print"/>
          <a:srcRect b="2353"/>
          <a:stretch>
            <a:fillRect/>
          </a:stretch>
        </p:blipFill>
        <p:spPr bwMode="auto">
          <a:xfrm>
            <a:off x="1619250" y="2060575"/>
            <a:ext cx="6048375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A9655-0A7C-4F60-8B9B-93FD9FFD42B0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116013" y="3068638"/>
            <a:ext cx="7488237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rgbClr val="0000FF"/>
                </a:solidFill>
                <a:latin typeface="Comic Sans MS" pitchFamily="66" charset="0"/>
              </a:rPr>
              <a:t>-Восемнадцать квинтильонов четыреста сорок шесть квадрильонов семьсот сорок четыре триллиона семьдесят три биллиона семьсот девять миллионов пятьсот пятьдесят одна тысяча шестьсот пятнадцать, о повелитель!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1476375" y="549275"/>
            <a:ext cx="67675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rgbClr val="FF3300"/>
                </a:solidFill>
              </a:rPr>
              <a:t>18 446 744 073 709 551 615</a:t>
            </a:r>
          </a:p>
        </p:txBody>
      </p:sp>
      <p:pic>
        <p:nvPicPr>
          <p:cNvPr id="23556" name="Picture 6" descr="кар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1773238"/>
            <a:ext cx="3817938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A9655-0A7C-4F60-8B9B-93FD9FFD42B0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984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786314" y="273050"/>
            <a:ext cx="3900486" cy="58531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type="body" sz="half" idx="2"/>
          </p:nvPr>
        </p:nvSpPr>
        <p:spPr>
          <a:xfrm>
            <a:off x="928662" y="714356"/>
            <a:ext cx="3786214" cy="5411807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993300"/>
                </a:solidFill>
                <a:latin typeface="Comic Sans MS" pitchFamily="66" charset="0"/>
              </a:rPr>
              <a:t>     </a:t>
            </a:r>
          </a:p>
          <a:p>
            <a:pPr>
              <a:buNone/>
            </a:pPr>
            <a:r>
              <a:rPr lang="ru-RU" sz="2400" dirty="0" smtClean="0">
                <a:solidFill>
                  <a:srgbClr val="993300"/>
                </a:solidFill>
                <a:latin typeface="Comic Sans MS" pitchFamily="66" charset="0"/>
              </a:rPr>
              <a:t>Масса такого числа зерен больше триллиона тонн.</a:t>
            </a:r>
          </a:p>
          <a:p>
            <a:pPr>
              <a:buNone/>
            </a:pPr>
            <a:r>
              <a:rPr lang="ru-RU" sz="2400" dirty="0" smtClean="0">
                <a:solidFill>
                  <a:srgbClr val="993300"/>
                </a:solidFill>
                <a:latin typeface="Comic Sans MS" pitchFamily="66" charset="0"/>
              </a:rPr>
              <a:t>   Индусский царь не в состоянии был выдать подобной награды. </a:t>
            </a:r>
          </a:p>
          <a:p>
            <a:pPr>
              <a:buNone/>
            </a:pPr>
            <a:r>
              <a:rPr lang="ru-RU" sz="2400" dirty="0" smtClean="0">
                <a:solidFill>
                  <a:srgbClr val="993300"/>
                </a:solidFill>
                <a:latin typeface="Comic Sans MS" pitchFamily="66" charset="0"/>
              </a:rPr>
              <a:t>   Но будь он силен в математике, он бы не попал впросак…</a:t>
            </a:r>
          </a:p>
          <a:p>
            <a:pPr algn="just"/>
            <a:endParaRPr lang="ru-RU" dirty="0"/>
          </a:p>
        </p:txBody>
      </p:sp>
      <p:pic>
        <p:nvPicPr>
          <p:cNvPr id="1028" name="Picture 4" descr="C:\Documents and Settings\Nekrasova.SCHOOL629\Мои документы\Мои рисунки\A4NTJLHCAXTO2MWCAGD9WT2CA61E8L5CA9OA5L8CA08PSVTCAIZ6OB3CAKJMJPXCAAYKJQPCAF98XBQCA2C7HX3CALBD1SXCA2X1QZRCA1NGO0HCATQ7U84CA60CFU7CA5EE2C6CACWY7C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7" y="924059"/>
            <a:ext cx="3286148" cy="4823212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C7209-43E8-44F2-8031-9F63CEBA0A0F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428604"/>
            <a:ext cx="7786742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Самооценка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29699" name="Picture 2" descr="C:\Documents and Settings\Nekrasova.SCHOOL629\Мои документы\Мои рисунки\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5" y="3106738"/>
            <a:ext cx="214312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43042" y="2714620"/>
            <a:ext cx="3571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6б      – «5»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5б      – «4»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3 – 4б – «3»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A9655-0A7C-4F60-8B9B-93FD9FFD42B0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14290"/>
            <a:ext cx="7620000" cy="1000132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Домашняя работа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hidden">
          <a:xfrm>
            <a:off x="1066800" y="1357298"/>
            <a:ext cx="7620000" cy="5000660"/>
          </a:xfrm>
        </p:spPr>
        <p:txBody>
          <a:bodyPr/>
          <a:lstStyle/>
          <a:p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800" b="1" dirty="0" smtClean="0">
              <a:solidFill>
                <a:srgbClr val="C00000"/>
              </a:solidFill>
            </a:endParaRPr>
          </a:p>
          <a:p>
            <a:endParaRPr lang="ru-RU" sz="2000" b="1" i="1" dirty="0" smtClean="0"/>
          </a:p>
          <a:p>
            <a:endParaRPr lang="ru-RU" sz="2000" b="1" i="1" dirty="0" smtClean="0"/>
          </a:p>
          <a:p>
            <a:endParaRPr lang="ru-RU" sz="2000" b="1" i="1" dirty="0" smtClean="0"/>
          </a:p>
          <a:p>
            <a:r>
              <a:rPr lang="ru-RU" sz="2000" b="1" i="1" dirty="0" smtClean="0"/>
              <a:t>Числовая последовательность, члены которой отличны от нуля, являются геометрической прогрессией тогда и только тогда, когда модуль любого ее члена , начиная со второго, равен произведению предыдущего и последующих членов.</a:t>
            </a:r>
            <a:endParaRPr lang="ru-RU" sz="1800" b="1" i="1" dirty="0" smtClean="0"/>
          </a:p>
          <a:p>
            <a:pPr>
              <a:buNone/>
            </a:pPr>
            <a:r>
              <a:rPr lang="ru-RU" dirty="0" smtClean="0"/>
              <a:t>       </a:t>
            </a:r>
            <a:r>
              <a:rPr lang="en-US" dirty="0" smtClean="0"/>
              <a:t>|</a:t>
            </a:r>
            <a:r>
              <a:rPr lang="en-US" dirty="0" err="1" smtClean="0"/>
              <a:t>b</a:t>
            </a:r>
            <a:r>
              <a:rPr lang="en-US" baseline="-25000" dirty="0" err="1" smtClean="0"/>
              <a:t>n</a:t>
            </a:r>
            <a:r>
              <a:rPr lang="en-US" dirty="0" smtClean="0"/>
              <a:t>|=</a:t>
            </a:r>
            <a:endParaRPr lang="ru-RU" dirty="0" smtClean="0"/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76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5429264"/>
            <a:ext cx="2770551" cy="590025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76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85918" y="1214422"/>
          <a:ext cx="60960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714512"/>
                <a:gridCol w="2809852"/>
              </a:tblGrid>
              <a:tr h="356537">
                <a:tc>
                  <a:txBody>
                    <a:bodyPr/>
                    <a:lstStyle/>
                    <a:p>
                      <a:pPr marL="400050" indent="-400050">
                        <a:buFont typeface="+mj-lt"/>
                        <a:buAutoNum type="romanUcPeriod"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уровень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indent="-400050">
                        <a:buFont typeface="+mj-lt"/>
                        <a:buAutoNum type="romanUcPeriod" startAt="2"/>
                      </a:pPr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уровень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indent="-400050">
                        <a:buFont typeface="+mj-lt"/>
                        <a:buAutoNum type="romanUcPeriod" startAt="3"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Уровень (*)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3368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993300"/>
                          </a:solidFill>
                        </a:rPr>
                        <a:t>П. 18 – учить;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01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№№387 (а),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389 (б),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390 (а)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+№№387 (г), 389(в) 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mtClean="0">
                          <a:solidFill>
                            <a:srgbClr val="C00000"/>
                          </a:solidFill>
                        </a:rPr>
                        <a:t>+Выведите 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формулу, выражающую характеристическое свойство геометрической прогрессии</a:t>
                      </a:r>
                      <a:endParaRPr lang="ru-RU" sz="20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l"/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9CF1F-A44A-478F-BDAD-45CD86CCE877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 flipH="1">
            <a:off x="971548" y="260350"/>
            <a:ext cx="7705725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000" dirty="0">
              <a:solidFill>
                <a:srgbClr val="993300"/>
              </a:solidFill>
              <a:latin typeface="Comic Sans MS" pitchFamily="66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just"/>
            <a:r>
              <a:rPr lang="ru-RU" sz="2000" dirty="0">
                <a:latin typeface="Comic Sans MS" pitchFamily="66" charset="0"/>
              </a:rPr>
              <a:t>   </a:t>
            </a:r>
            <a:r>
              <a:rPr lang="ru-RU" sz="2000" dirty="0">
                <a:solidFill>
                  <a:srgbClr val="993300"/>
                </a:solidFill>
                <a:latin typeface="Comic Sans MS" pitchFamily="66" charset="0"/>
              </a:rPr>
              <a:t>Итак, благодаря поучительной истории с шахматной </a:t>
            </a:r>
            <a:r>
              <a:rPr lang="ru-RU" sz="2000" dirty="0" smtClean="0">
                <a:solidFill>
                  <a:srgbClr val="993300"/>
                </a:solidFill>
                <a:latin typeface="Comic Sans MS" pitchFamily="66" charset="0"/>
              </a:rPr>
              <a:t>доской…</a:t>
            </a:r>
            <a:r>
              <a:rPr lang="ru-RU" sz="2000" dirty="0">
                <a:solidFill>
                  <a:srgbClr val="993300"/>
                </a:solidFill>
                <a:latin typeface="Comic Sans MS" pitchFamily="66" charset="0"/>
              </a:rPr>
              <a:t>		</a:t>
            </a:r>
            <a:endParaRPr lang="ru-RU" sz="2000" dirty="0" smtClean="0">
              <a:solidFill>
                <a:srgbClr val="993300"/>
              </a:solidFill>
              <a:latin typeface="Comic Sans MS" pitchFamily="66" charset="0"/>
            </a:endParaRPr>
          </a:p>
          <a:p>
            <a:pPr algn="just"/>
            <a:r>
              <a:rPr lang="ru-RU" sz="2000" dirty="0" smtClean="0">
                <a:solidFill>
                  <a:srgbClr val="993300"/>
                </a:solidFill>
                <a:latin typeface="Comic Sans MS" pitchFamily="66" charset="0"/>
              </a:rPr>
              <a:t>         </a:t>
            </a:r>
          </a:p>
          <a:p>
            <a:pPr algn="just"/>
            <a:r>
              <a:rPr lang="ru-RU" dirty="0" smtClean="0">
                <a:solidFill>
                  <a:srgbClr val="993300"/>
                </a:solidFill>
                <a:latin typeface="Comic Sans MS" pitchFamily="66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Я запомнил, что…</a:t>
            </a:r>
          </a:p>
          <a:p>
            <a:pPr algn="just"/>
            <a:endParaRPr lang="ru-RU" sz="2000" b="1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                              </a:t>
            </a:r>
            <a:r>
              <a:rPr lang="ru-RU" b="1" i="1" dirty="0" smtClean="0">
                <a:solidFill>
                  <a:srgbClr val="002060"/>
                </a:solidFill>
              </a:rPr>
              <a:t>Я понял, что… </a:t>
            </a:r>
            <a:endParaRPr lang="ru-RU" sz="2000" b="1" i="1" dirty="0" smtClean="0">
              <a:solidFill>
                <a:srgbClr val="002060"/>
              </a:solidFill>
            </a:endParaRPr>
          </a:p>
          <a:p>
            <a:pPr algn="ctr"/>
            <a:endParaRPr lang="ru-RU" sz="20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Мне на уроке …</a:t>
            </a:r>
          </a:p>
          <a:p>
            <a:pPr algn="ctr"/>
            <a:endParaRPr lang="ru-RU" sz="20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</a:rPr>
              <a:t>                                               </a:t>
            </a:r>
            <a:r>
              <a:rPr lang="ru-RU" b="1" i="1" dirty="0" smtClean="0">
                <a:solidFill>
                  <a:srgbClr val="002060"/>
                </a:solidFill>
              </a:rPr>
              <a:t>Думаю, что …</a:t>
            </a:r>
            <a:endParaRPr lang="ru-RU" sz="2000" b="1" i="1" dirty="0" smtClean="0">
              <a:solidFill>
                <a:srgbClr val="002060"/>
              </a:solidFill>
            </a:endParaRPr>
          </a:p>
          <a:p>
            <a:pPr algn="ctr"/>
            <a:endParaRPr lang="ru-RU" sz="2000" b="1" i="1" dirty="0" smtClean="0">
              <a:solidFill>
                <a:srgbClr val="002060"/>
              </a:solidFill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                       Молодцы</a:t>
            </a:r>
            <a:r>
              <a:rPr lang="ru-RU" sz="3600" b="1" dirty="0">
                <a:solidFill>
                  <a:srgbClr val="FF0000"/>
                </a:solidFill>
                <a:latin typeface="Comic Sans MS" pitchFamily="66" charset="0"/>
              </a:rPr>
              <a:t>!</a:t>
            </a:r>
          </a:p>
          <a:p>
            <a:pPr algn="ctr"/>
            <a:endParaRPr lang="ru-RU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051" name="Picture 3" descr="C:\Documents and Settings\Nekrasova.SCHOOL629\Рабочий стол\Мои рисунки\super_smilies0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4071942"/>
            <a:ext cx="2200286" cy="1833572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A9655-0A7C-4F60-8B9B-93FD9FFD42B0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79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143000" y="228600"/>
            <a:ext cx="7162800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/>
              <a:t>ЧИСЛОВЫЕ    ПОСЛЕДОВАТЕЛЬНОСТИ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914400" y="1524000"/>
            <a:ext cx="306387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2800" dirty="0"/>
              <a:t>Способы задания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714348" y="2514600"/>
            <a:ext cx="1714512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Рекуррентный</a:t>
            </a:r>
            <a:endParaRPr lang="ru-RU" dirty="0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514600" y="2514600"/>
            <a:ext cx="221456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Аналитический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1600200" y="3200400"/>
            <a:ext cx="16383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Словесный</a:t>
            </a: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H="1">
            <a:off x="1371600" y="1981200"/>
            <a:ext cx="533400" cy="6858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ru-RU" dirty="0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2971800" y="1905000"/>
            <a:ext cx="685800" cy="762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ru-RU" dirty="0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2438400" y="1905000"/>
            <a:ext cx="0" cy="14478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ru-RU" dirty="0"/>
          </a:p>
        </p:txBody>
      </p:sp>
      <p:sp>
        <p:nvSpPr>
          <p:cNvPr id="26648" name="AutoShape 24"/>
          <p:cNvSpPr>
            <a:spLocks noChangeArrowheads="1"/>
          </p:cNvSpPr>
          <p:nvPr/>
        </p:nvSpPr>
        <p:spPr bwMode="auto">
          <a:xfrm>
            <a:off x="1066800" y="304800"/>
            <a:ext cx="1219200" cy="1295400"/>
          </a:xfrm>
          <a:prstGeom prst="curvedRightArrow">
            <a:avLst>
              <a:gd name="adj1" fmla="val 26690"/>
              <a:gd name="adj2" fmla="val 42500"/>
              <a:gd name="adj3" fmla="val 33333"/>
            </a:avLst>
          </a:prstGeom>
          <a:solidFill>
            <a:srgbClr val="9933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6652" name="AutoShape 28"/>
          <p:cNvSpPr>
            <a:spLocks noChangeArrowheads="1"/>
          </p:cNvSpPr>
          <p:nvPr/>
        </p:nvSpPr>
        <p:spPr bwMode="auto">
          <a:xfrm rot="5336908">
            <a:off x="7009607" y="304006"/>
            <a:ext cx="1371600" cy="1370013"/>
          </a:xfrm>
          <a:prstGeom prst="curvedDownArrow">
            <a:avLst>
              <a:gd name="adj1" fmla="val 26016"/>
              <a:gd name="adj2" fmla="val 46039"/>
              <a:gd name="adj3" fmla="val 33875"/>
            </a:avLst>
          </a:prstGeom>
          <a:solidFill>
            <a:srgbClr val="9933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5699125" y="1793875"/>
            <a:ext cx="295275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dirty="0"/>
              <a:t> Виды числовых</a:t>
            </a:r>
          </a:p>
          <a:p>
            <a:pPr algn="ctr"/>
            <a:r>
              <a:rPr lang="ru-RU" dirty="0"/>
              <a:t>последовательностей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4784725" y="3241675"/>
            <a:ext cx="2389188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Арифметическая</a:t>
            </a:r>
          </a:p>
          <a:p>
            <a:r>
              <a:rPr lang="ru-RU" dirty="0"/>
              <a:t>    прогрессия</a:t>
            </a:r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 flipH="1">
            <a:off x="6019800" y="2590800"/>
            <a:ext cx="685800" cy="762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ru-RU" dirty="0"/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7620000" y="3810000"/>
            <a:ext cx="1066800" cy="1311275"/>
          </a:xfrm>
          <a:prstGeom prst="rect">
            <a:avLst/>
          </a:prstGeom>
          <a:gradFill rotWithShape="0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6665" name="Line 41"/>
          <p:cNvSpPr>
            <a:spLocks noChangeShapeType="1"/>
          </p:cNvSpPr>
          <p:nvPr/>
        </p:nvSpPr>
        <p:spPr bwMode="auto">
          <a:xfrm>
            <a:off x="7924800" y="2590800"/>
            <a:ext cx="304800" cy="1143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ru-RU" dirty="0"/>
          </a:p>
        </p:txBody>
      </p:sp>
      <p:pic>
        <p:nvPicPr>
          <p:cNvPr id="45059" name="Picture 3" descr="C:\Documents and Settings\Nekrasova.SCHOOL629\Мои документы\Мои рисунки\AH43K9ECA0HA0WPCA0OE096CARFVT2SCAOQJ3VPCA4UKTDBCA3UFPOJCAM2582VCAOUT81KCAHEOO4ZCAIO29P1CAZM1OQ2CAEY7JGICASO1HNECAGIUWXJCAT0Q39LCAAHNVNLCAUOD8M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4357694"/>
            <a:ext cx="1857388" cy="1857388"/>
          </a:xfrm>
          <a:prstGeom prst="rect">
            <a:avLst/>
          </a:prstGeom>
          <a:noFill/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A9655-0A7C-4F60-8B9B-93FD9FFD42B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3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  <p:bldP spid="26641" grpId="0" autoUpdateAnimBg="0"/>
      <p:bldP spid="26642" grpId="0" autoUpdateAnimBg="0"/>
      <p:bldP spid="26643" grpId="0" autoUpdateAnimBg="0"/>
      <p:bldP spid="26644" grpId="0" autoUpdateAnimBg="0"/>
      <p:bldP spid="26645" grpId="0" animBg="1"/>
      <p:bldP spid="26646" grpId="0" animBg="1"/>
      <p:bldP spid="26647" grpId="0" animBg="1"/>
      <p:bldP spid="26648" grpId="0" animBg="1"/>
      <p:bldP spid="26652" grpId="0" animBg="1"/>
      <p:bldP spid="26654" grpId="0" autoUpdateAnimBg="0"/>
      <p:bldP spid="26657" grpId="0" autoUpdateAnimBg="0"/>
      <p:bldP spid="26658" grpId="0" animBg="1"/>
      <p:bldP spid="26664" grpId="0" animBg="1" autoUpdateAnimBg="0"/>
      <p:bldP spid="2666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187450" y="549275"/>
            <a:ext cx="70564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/>
              <a:t>     </a:t>
            </a:r>
            <a:r>
              <a:rPr lang="ru-RU" sz="6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Спасибо за урок!</a:t>
            </a:r>
          </a:p>
        </p:txBody>
      </p:sp>
      <p:pic>
        <p:nvPicPr>
          <p:cNvPr id="31747" name="Picture 6" descr="шах1"/>
          <p:cNvPicPr>
            <a:picLocks noChangeAspect="1" noChangeArrowheads="1"/>
          </p:cNvPicPr>
          <p:nvPr/>
        </p:nvPicPr>
        <p:blipFill>
          <a:blip r:embed="rId2" cstate="print">
            <a:lum bright="-12000"/>
          </a:blip>
          <a:srcRect/>
          <a:stretch>
            <a:fillRect/>
          </a:stretch>
        </p:blipFill>
        <p:spPr bwMode="auto">
          <a:xfrm>
            <a:off x="3203575" y="1989138"/>
            <a:ext cx="3336925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A9655-0A7C-4F60-8B9B-93FD9FFD42B0}" type="slidenum">
              <a:rPr lang="ru-RU" smtClean="0"/>
              <a:pPr>
                <a:defRPr/>
              </a:pPr>
              <a:t>30</a:t>
            </a:fld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002060"/>
                </a:solidFill>
              </a:rPr>
              <a:t>Progessia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(лат) -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-2363575">
            <a:off x="915988" y="3387725"/>
            <a:ext cx="5572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C00000"/>
                </a:solidFill>
              </a:rPr>
              <a:t>«движение вперед»</a:t>
            </a:r>
          </a:p>
        </p:txBody>
      </p:sp>
      <p:pic>
        <p:nvPicPr>
          <p:cNvPr id="5124" name="Picture 2" descr="C:\Documents and Settings\Nekrasova.SCHOOL629\Мои документы\Мои рисунки\gif03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88" y="3143250"/>
            <a:ext cx="30003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0CAE4-F1F0-467E-9EEE-2905C0754C1F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28662" y="285728"/>
            <a:ext cx="771530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Тема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урока: </a:t>
            </a: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Геометрическая 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прогрессия. Формула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ного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члена геометрической прогрессии»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71550" y="2357430"/>
            <a:ext cx="7921625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   </a:t>
            </a:r>
            <a:r>
              <a:rPr lang="ru-RU" sz="2000" dirty="0">
                <a:solidFill>
                  <a:srgbClr val="993300"/>
                </a:solidFill>
                <a:latin typeface="Comic Sans MS" pitchFamily="66" charset="0"/>
              </a:rPr>
              <a:t>Ты уже знаешь, какая последовательность называется арифметической прогрессией. </a:t>
            </a:r>
          </a:p>
          <a:p>
            <a:pPr algn="ctr">
              <a:spcBef>
                <a:spcPct val="50000"/>
              </a:spcBef>
            </a:pPr>
            <a:r>
              <a:rPr lang="ru-RU" sz="2000" dirty="0">
                <a:solidFill>
                  <a:srgbClr val="FF3300"/>
                </a:solidFill>
                <a:latin typeface="Comic Sans MS" pitchFamily="66" charset="0"/>
              </a:rPr>
              <a:t>Арифметической прогрессией называется последовательность, каждый член которой, начиная со второго, равен предыдущему члену, сложенному с одним и тем же числом.</a:t>
            </a:r>
          </a:p>
          <a:p>
            <a:pPr algn="ctr">
              <a:spcBef>
                <a:spcPct val="50000"/>
              </a:spcBef>
            </a:pPr>
            <a:endParaRPr lang="ru-RU" sz="2000" dirty="0">
              <a:solidFill>
                <a:srgbClr val="FF330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ru-RU" sz="2000" dirty="0">
                <a:solidFill>
                  <a:srgbClr val="993300"/>
                </a:solidFill>
                <a:latin typeface="Comic Sans MS" pitchFamily="66" charset="0"/>
              </a:rPr>
              <a:t>Сегодня ты познакомишься еще с одним видом последовательности, которая называется  геометрической прогрессией.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9CF1F-A44A-478F-BDAD-45CD86CCE877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026"/>
          <p:cNvSpPr txBox="1">
            <a:spLocks noChangeArrowheads="1"/>
          </p:cNvSpPr>
          <p:nvPr/>
        </p:nvSpPr>
        <p:spPr bwMode="auto">
          <a:xfrm>
            <a:off x="2117725" y="447675"/>
            <a:ext cx="18415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ru-RU" sz="2800"/>
          </a:p>
        </p:txBody>
      </p:sp>
      <p:sp>
        <p:nvSpPr>
          <p:cNvPr id="28679" name="Text Box 1031"/>
          <p:cNvSpPr txBox="1">
            <a:spLocks noChangeArrowheads="1"/>
          </p:cNvSpPr>
          <p:nvPr/>
        </p:nvSpPr>
        <p:spPr bwMode="auto">
          <a:xfrm>
            <a:off x="3962400" y="2057400"/>
            <a:ext cx="47244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u-RU" dirty="0" smtClean="0"/>
              <a:t>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Цели урока: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2933696" cy="4114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4071934" y="1752600"/>
            <a:ext cx="4614866" cy="4114800"/>
          </a:xfrm>
        </p:spPr>
        <p:txBody>
          <a:bodyPr/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Сформулировать определение            геометрической прогрессии.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400" b="1" dirty="0" smtClean="0">
                <a:solidFill>
                  <a:srgbClr val="43AB45"/>
                </a:solidFill>
              </a:rPr>
              <a:t>Вывести формулу   </a:t>
            </a:r>
            <a:r>
              <a:rPr lang="en-US" sz="2400" b="1" dirty="0" smtClean="0">
                <a:solidFill>
                  <a:srgbClr val="43AB45"/>
                </a:solidFill>
              </a:rPr>
              <a:t>n</a:t>
            </a:r>
            <a:r>
              <a:rPr lang="ru-RU" sz="2400" b="1" dirty="0" smtClean="0">
                <a:solidFill>
                  <a:srgbClr val="43AB45"/>
                </a:solidFill>
              </a:rPr>
              <a:t>-го члена геометрической прогрессии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Закрепить полученные  знания на конкретных примерах</a:t>
            </a:r>
          </a:p>
        </p:txBody>
      </p:sp>
      <p:pic>
        <p:nvPicPr>
          <p:cNvPr id="46082" name="Picture 2" descr="C:\Documents and Settings\Nekrasova.SCHOOL629\Мои документы\Мои рисунки\0_2a933_e628ff8b_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643182"/>
            <a:ext cx="2035977" cy="1928820"/>
          </a:xfrm>
          <a:prstGeom prst="rect">
            <a:avLst/>
          </a:prstGeom>
          <a:noFill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DDE20-E8AB-430F-A0B3-8618FDC27A39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57290" y="428604"/>
            <a:ext cx="7215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993300"/>
                </a:solidFill>
                <a:latin typeface="Comic Sans MS" pitchFamily="66" charset="0"/>
              </a:rPr>
              <a:t>Но в начале  познакомься с легендой о шахматной доске. Чтобы понять ее, вовсе не нужно уметь играть в шахматы: достаточно знать, что игра происходит на доске, разграфленной на 64 клетки (попеременно черные и белые)</a:t>
            </a:r>
            <a:endParaRPr lang="ru-RU" dirty="0"/>
          </a:p>
        </p:txBody>
      </p:sp>
      <p:pic>
        <p:nvPicPr>
          <p:cNvPr id="47106" name="Picture 2" descr="C:\Documents and Settings\Nekrasova.SCHOOL629\Мои документы\Мои рисунки\A2ZPP1HCA6Z1FQUCA7Y5KWOCAVCT213CAIYKSO5CAOYSCW9CA0320P7CAR7AWHZCADP2JSBCAKU47SPCAC47RH6CA9ZVZ6GCA7PGZ7RCAT7WXP0CAPCIY3YCAYFL5UUCA2FDFY6CAZORPF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928934"/>
            <a:ext cx="2428892" cy="3657553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A9655-0A7C-4F60-8B9B-93FD9FFD42B0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403350" y="549275"/>
            <a:ext cx="70564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Легенда о геометрической прогрессии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3075" name="Picture 5" descr="шах"/>
          <p:cNvPicPr>
            <a:picLocks noChangeAspect="1" noChangeArrowheads="1"/>
          </p:cNvPicPr>
          <p:nvPr/>
        </p:nvPicPr>
        <p:blipFill>
          <a:blip r:embed="rId2" cstate="print">
            <a:lum bright="-12000"/>
          </a:blip>
          <a:srcRect/>
          <a:stretch>
            <a:fillRect/>
          </a:stretch>
        </p:blipFill>
        <p:spPr bwMode="auto">
          <a:xfrm>
            <a:off x="2987675" y="1700213"/>
            <a:ext cx="3706813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A9655-0A7C-4F60-8B9B-93FD9FFD42B0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4067175" y="508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116013" y="404813"/>
            <a:ext cx="76327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   </a:t>
            </a:r>
            <a:r>
              <a:rPr lang="ru-RU">
                <a:solidFill>
                  <a:srgbClr val="993300"/>
                </a:solidFill>
                <a:latin typeface="Comic Sans MS" pitchFamily="66" charset="0"/>
              </a:rPr>
              <a:t>Шахматная игра была придумана в Индии, и когда индусский царь Шерам познакомился с нею, он был восхищен ее остроумием и разнообразием возможных в ней положений.  Узнав, что она изобретена одним из его подданных, царь приказал его позвать, чтобы лично наградить за удачную выдумку. Изобретатель, его звали Сета, явился к трону повелителя. Это был скромно одетый ученый, получавший средства к жизни от своих учеников.</a:t>
            </a:r>
          </a:p>
        </p:txBody>
      </p:sp>
      <p:pic>
        <p:nvPicPr>
          <p:cNvPr id="7172" name="Picture 6" descr="безымянный2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lum bright="-6000" contrast="6000"/>
          </a:blip>
          <a:srcRect r="594" b="1848"/>
          <a:stretch>
            <a:fillRect/>
          </a:stretch>
        </p:blipFill>
        <p:spPr>
          <a:xfrm>
            <a:off x="2843213" y="4221163"/>
            <a:ext cx="4176712" cy="2309812"/>
          </a:xfr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97243-BC6F-4A9B-93CB-DE65DDA24F9D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Designs\Тетрадь.pot</Template>
  <TotalTime>2724</TotalTime>
  <Words>1830</Words>
  <Application>Microsoft Office PowerPoint</Application>
  <PresentationFormat>Экран (4:3)</PresentationFormat>
  <Paragraphs>206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Тетрадь</vt:lpstr>
      <vt:lpstr>Слайд 1</vt:lpstr>
      <vt:lpstr>Слайд 2</vt:lpstr>
      <vt:lpstr>Слайд 3</vt:lpstr>
      <vt:lpstr>Progessia (лат) -</vt:lpstr>
      <vt:lpstr>Слайд 5</vt:lpstr>
      <vt:lpstr>Цели урока: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Домашняя работа</vt:lpstr>
      <vt:lpstr>Слайд 29</vt:lpstr>
      <vt:lpstr>Слайд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Nekrasova</cp:lastModifiedBy>
  <cp:revision>161</cp:revision>
  <dcterms:created xsi:type="dcterms:W3CDTF">2004-02-29T07:51:14Z</dcterms:created>
  <dcterms:modified xsi:type="dcterms:W3CDTF">2013-04-11T14:27:19Z</dcterms:modified>
</cp:coreProperties>
</file>