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2" r:id="rId6"/>
    <p:sldId id="266" r:id="rId7"/>
    <p:sldId id="265" r:id="rId8"/>
    <p:sldId id="267" r:id="rId9"/>
    <p:sldId id="269" r:id="rId10"/>
    <p:sldId id="271" r:id="rId11"/>
    <p:sldId id="272" r:id="rId12"/>
    <p:sldId id="273" r:id="rId13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Урок - соревнование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7776864" cy="40324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«Готовимся к ГИА» </a:t>
            </a:r>
          </a:p>
          <a:p>
            <a:pPr algn="l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в 9 классе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</a:t>
            </a:r>
          </a:p>
          <a:p>
            <a:pPr algn="l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«Лицей №4 г.Азнакаево»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РТ</a:t>
            </a:r>
          </a:p>
          <a:p>
            <a:pPr algn="l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Бадертдинова В.Г.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Минимальный критерий для получения удовлетворительной оценки.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3248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b="1" dirty="0" smtClean="0"/>
              <a:t>8 баллов, набранные по всей работе, из них – </a:t>
            </a:r>
          </a:p>
          <a:p>
            <a:pPr>
              <a:buFontTx/>
              <a:buNone/>
            </a:pPr>
            <a:r>
              <a:rPr lang="ru-RU" b="1" u="sng" dirty="0" smtClean="0"/>
              <a:t>не менее</a:t>
            </a:r>
            <a:r>
              <a:rPr lang="ru-RU" b="1" dirty="0" smtClean="0"/>
              <a:t> 3-х баллов по модулю «Алгебра», </a:t>
            </a:r>
          </a:p>
          <a:p>
            <a:pPr>
              <a:buFontTx/>
              <a:buNone/>
            </a:pPr>
            <a:r>
              <a:rPr lang="ru-RU" b="1" u="sng" dirty="0" smtClean="0"/>
              <a:t>не менее</a:t>
            </a:r>
            <a:r>
              <a:rPr lang="ru-RU" b="1" dirty="0" smtClean="0"/>
              <a:t> 2-х баллов по модулю «Геометрия» </a:t>
            </a:r>
          </a:p>
          <a:p>
            <a:pPr>
              <a:buFontTx/>
              <a:buNone/>
            </a:pPr>
            <a:r>
              <a:rPr lang="ru-RU" b="1" u="sng" dirty="0" smtClean="0"/>
              <a:t>не менее</a:t>
            </a:r>
            <a:r>
              <a:rPr lang="ru-RU" b="1" dirty="0" smtClean="0"/>
              <a:t> 2-х баллов по модулю</a:t>
            </a:r>
          </a:p>
          <a:p>
            <a:pPr>
              <a:buFontTx/>
              <a:buNone/>
            </a:pPr>
            <a:r>
              <a:rPr lang="ru-RU" b="1" dirty="0" smtClean="0"/>
              <a:t>    «Реальная математика». </a:t>
            </a:r>
          </a:p>
          <a:p>
            <a:pPr>
              <a:buFontTx/>
              <a:buNone/>
            </a:pPr>
            <a:r>
              <a:rPr lang="ru-RU" b="1" dirty="0" smtClean="0"/>
              <a:t>           Только выполнение всех условий минимального критерия, дает выпускнику право на получение положительной экзаменационной отметки по пятибалльной шкале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перевода в 5- бальную шкалу оценок.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815" t="13469" r="20370" b="22554"/>
          <a:stretch>
            <a:fillRect/>
          </a:stretch>
        </p:blipFill>
        <p:spPr>
          <a:xfrm>
            <a:off x="457200" y="1670928"/>
            <a:ext cx="8229600" cy="4567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ликвидация пробелов оформления работ ГИА;</a:t>
            </a:r>
          </a:p>
          <a:p>
            <a:pPr>
              <a:buFont typeface="Wingdings" pitchFamily="2" charset="2"/>
              <a:buChar char="Ø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устранение часто встречающихся ошибок при оформлении ответов в заданиях первой части;</a:t>
            </a:r>
          </a:p>
          <a:p>
            <a:pPr>
              <a:buFont typeface="Wingdings" pitchFamily="2" charset="2"/>
              <a:buChar char="Ø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ознакомление с критериями оценивания и оформление  задания №21;</a:t>
            </a:r>
          </a:p>
          <a:p>
            <a:pPr>
              <a:buFont typeface="Wingdings" pitchFamily="2" charset="2"/>
              <a:buChar char="Ø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заинтересованности, настойчивости и самоконтроля.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Тест:  « Соотношения между сторонами и углами треугольника»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1. Как называются стороны прямоугольного треугольника?</a:t>
            </a:r>
          </a:p>
          <a:p>
            <a:pPr>
              <a:buNone/>
            </a:pPr>
            <a:r>
              <a:rPr lang="ru-RU" sz="2400" dirty="0" smtClean="0"/>
              <a:t>а) ребро, ребро, гипотенуза  б) катет, катет, гипотенуза  в) ребро, катет, гипотенуза   г) катет, гипотенуза, гипотенуза</a:t>
            </a:r>
          </a:p>
          <a:p>
            <a:pPr>
              <a:buNone/>
            </a:pPr>
            <a:r>
              <a:rPr lang="ru-RU" sz="2400" dirty="0" smtClean="0"/>
              <a:t>2. Чему равен катет прямоугольного треугольника, лежащий против угла 30º?    а) гипотенузе      б)    ¼ гипотенузы  </a:t>
            </a:r>
          </a:p>
          <a:p>
            <a:pPr>
              <a:buNone/>
            </a:pPr>
            <a:r>
              <a:rPr lang="ru-RU" sz="2400" dirty="0" smtClean="0"/>
              <a:t>в)    1/2гипотенузы   г)  1/3  гипотенузы  </a:t>
            </a:r>
          </a:p>
          <a:p>
            <a:pPr>
              <a:buNone/>
            </a:pPr>
            <a:r>
              <a:rPr lang="ru-RU" sz="2400" dirty="0" smtClean="0"/>
              <a:t>3. Сумма углов треугольника равна  а) 120º  б) 180º  в) 270º г) 360º</a:t>
            </a:r>
          </a:p>
          <a:p>
            <a:pPr>
              <a:buNone/>
            </a:pPr>
            <a:r>
              <a:rPr lang="ru-RU" sz="2400" dirty="0" smtClean="0"/>
              <a:t>4. Какое из утверждений описывает неравенство треугольника?</a:t>
            </a:r>
          </a:p>
          <a:p>
            <a:pPr>
              <a:buNone/>
            </a:pPr>
            <a:r>
              <a:rPr lang="ru-RU" sz="2400" dirty="0" smtClean="0"/>
              <a:t>а) В треугольнике против большего угла лежит большая сторона.</a:t>
            </a:r>
          </a:p>
          <a:p>
            <a:pPr>
              <a:buNone/>
            </a:pPr>
            <a:r>
              <a:rPr lang="ru-RU" sz="2400" dirty="0" smtClean="0"/>
              <a:t>б) В треугольнике против большей стороны лежит больший угол.</a:t>
            </a:r>
          </a:p>
          <a:p>
            <a:pPr>
              <a:buNone/>
            </a:pPr>
            <a:r>
              <a:rPr lang="ru-RU" sz="2400" dirty="0" smtClean="0"/>
              <a:t>в) В прямоугольном треугольнике гипотенуза больше катета.</a:t>
            </a:r>
          </a:p>
          <a:p>
            <a:pPr>
              <a:buNone/>
            </a:pPr>
            <a:r>
              <a:rPr lang="ru-RU" sz="2400" dirty="0" smtClean="0"/>
              <a:t>г) Каждая сторона треугольника меньше суммы двух других сторон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5"/>
            <a:ext cx="84969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</a:t>
            </a:r>
            <a:r>
              <a:rPr lang="ru-RU" sz="2000" dirty="0" smtClean="0"/>
              <a:t>. Какое из утверждений не является признаком равенства прямоугольных треугольников?</a:t>
            </a:r>
          </a:p>
          <a:p>
            <a:r>
              <a:rPr lang="ru-RU" sz="2000" dirty="0" smtClean="0"/>
              <a:t>а) Если катеты одного прямоугольного треугольника соответственно равны катетам другого, то такие треугольники равны.</a:t>
            </a:r>
          </a:p>
          <a:p>
            <a:r>
              <a:rPr lang="ru-RU" sz="2000" dirty="0" smtClean="0"/>
              <a:t>б) Если катет и прилежащий к нему острый угол одного прямоугольного треугольника соответственно равны  катету и прилежащему к нему острому углу другого, то такие треугольники равны.</a:t>
            </a:r>
          </a:p>
          <a:p>
            <a:r>
              <a:rPr lang="ru-RU" sz="2000" dirty="0" smtClean="0"/>
              <a:t>в) Если два острых угла одного прямоугольного треугольника соответственно равны двум острым углам другого прямоугольного треугольника, то такие треугольники равны.</a:t>
            </a:r>
          </a:p>
          <a:p>
            <a:r>
              <a:rPr lang="ru-RU" sz="2000" dirty="0" smtClean="0"/>
              <a:t>г) Если гипотенуза и острый угол одного прямоугольного треугольника соответственно равны гипотенузе и острому углу другого, то такие треугольники раны.</a:t>
            </a:r>
          </a:p>
          <a:p>
            <a:r>
              <a:rPr lang="ru-RU" sz="2000" dirty="0" smtClean="0"/>
              <a:t> 6. Найдите углы треугольника АВС, если </a:t>
            </a:r>
            <a:r>
              <a:rPr lang="ru-RU" sz="2000" dirty="0" smtClean="0">
                <a:sym typeface="Symbol"/>
              </a:rPr>
              <a:t> А:В:С=6:4:2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7. В равнобедренном треугольнике АВС с основанием АС проведена высота АМ. Найдите </a:t>
            </a:r>
            <a:r>
              <a:rPr lang="ru-RU" sz="2000" dirty="0" smtClean="0">
                <a:sym typeface="Symbol"/>
              </a:rPr>
              <a:t>М А С</a:t>
            </a:r>
            <a:r>
              <a:rPr lang="ru-RU" sz="2000" dirty="0" smtClean="0"/>
              <a:t> , если</a:t>
            </a:r>
            <a:r>
              <a:rPr lang="ru-RU" sz="2000" dirty="0" smtClean="0">
                <a:sym typeface="Symbol"/>
              </a:rPr>
              <a:t>В=68</a:t>
            </a:r>
            <a:r>
              <a:rPr lang="ru-RU" sz="2000" dirty="0" smtClean="0"/>
              <a:t>º 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Критерии проверки и оценки выполнения заданий с развернутым ответом</a:t>
            </a:r>
            <a:endParaRPr lang="ru-RU" sz="32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569" t="13542" r="16252" b="27083"/>
          <a:stretch>
            <a:fillRect/>
          </a:stretch>
        </p:blipFill>
        <p:spPr bwMode="auto">
          <a:xfrm>
            <a:off x="457200" y="1878867"/>
            <a:ext cx="8229600" cy="415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Примеры выполнения задания № 21 учащимися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987" b="-5263"/>
          <a:stretch>
            <a:fillRect/>
          </a:stretch>
        </p:blipFill>
        <p:spPr>
          <a:xfrm>
            <a:off x="467544" y="1916832"/>
            <a:ext cx="7992888" cy="1080120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323528" y="3244334"/>
            <a:ext cx="8280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 решение выставляется 1 балл, </a:t>
            </a:r>
          </a:p>
          <a:p>
            <a:pPr algn="ctr"/>
            <a:r>
              <a:rPr lang="ru-RU" sz="2400" dirty="0" smtClean="0"/>
              <a:t>так как оно не содержит ошибок, но разложение на множители не доведено до конца.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16464"/>
          </a:xfrm>
        </p:spPr>
        <p:txBody>
          <a:bodyPr/>
          <a:lstStyle/>
          <a:p>
            <a:pPr algn="ctr"/>
            <a:r>
              <a:rPr lang="ru-RU" dirty="0" smtClean="0"/>
              <a:t>За решение выставляется 0 баллов; </a:t>
            </a:r>
          </a:p>
          <a:p>
            <a:pPr algn="ctr"/>
            <a:r>
              <a:rPr lang="ru-RU" dirty="0" smtClean="0"/>
              <a:t>допущена ошибка в знаках при группировке слагаемых (см. комментарий к критериям).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13333"/>
          <a:stretch>
            <a:fillRect/>
          </a:stretch>
        </p:blipFill>
        <p:spPr bwMode="auto">
          <a:xfrm>
            <a:off x="683568" y="620688"/>
            <a:ext cx="78488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Конкурсное задание.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Задание №21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Сократить дробь:</a:t>
            </a:r>
          </a:p>
          <a:p>
            <a:pPr algn="ctr">
              <a:buNone/>
            </a:pPr>
            <a:r>
              <a:rPr lang="ru-RU" b="1" dirty="0" smtClean="0"/>
              <a:t>(5Х</a:t>
            </a:r>
            <a:r>
              <a:rPr lang="ru-RU" b="1" baseline="30000" dirty="0" smtClean="0"/>
              <a:t>2</a:t>
            </a:r>
            <a:r>
              <a:rPr lang="ru-RU" b="1" dirty="0" smtClean="0"/>
              <a:t> -3Х-2)/(5Х</a:t>
            </a:r>
            <a:r>
              <a:rPr lang="ru-RU" b="1" baseline="30000" dirty="0" smtClean="0"/>
              <a:t>2</a:t>
            </a:r>
            <a:r>
              <a:rPr lang="ru-RU" b="1" dirty="0" smtClean="0"/>
              <a:t>+2Х).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Формирование общего балла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815" t="13469" r="21297" b="17503"/>
          <a:stretch>
            <a:fillRect/>
          </a:stretch>
        </p:blipFill>
        <p:spPr>
          <a:xfrm>
            <a:off x="696405" y="1600200"/>
            <a:ext cx="775119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</TotalTime>
  <Words>500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Урок - соревнование </vt:lpstr>
      <vt:lpstr>Цели урока:</vt:lpstr>
      <vt:lpstr>Тест:  « Соотношения между сторонами и углами треугольника»</vt:lpstr>
      <vt:lpstr>Слайд 4</vt:lpstr>
      <vt:lpstr>Критерии проверки и оценки выполнения заданий с развернутым ответом</vt:lpstr>
      <vt:lpstr>Примеры выполнения задания № 21 учащимися</vt:lpstr>
      <vt:lpstr>Слайд 7</vt:lpstr>
      <vt:lpstr>Конкурсное задание.</vt:lpstr>
      <vt:lpstr>Формирование общего балла</vt:lpstr>
      <vt:lpstr>Минимальный критерий для получения удовлетворительной оценки.</vt:lpstr>
      <vt:lpstr>Схема перевода в 5- бальную шкалу оценок.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 соревнование </dc:title>
  <dc:creator>Василя Габдулловна</dc:creator>
  <cp:lastModifiedBy>Василя Габдулловна</cp:lastModifiedBy>
  <cp:revision>15</cp:revision>
  <dcterms:created xsi:type="dcterms:W3CDTF">2013-04-26T08:25:12Z</dcterms:created>
  <dcterms:modified xsi:type="dcterms:W3CDTF">2013-04-26T10:29:46Z</dcterms:modified>
</cp:coreProperties>
</file>