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B0C69-5187-4E75-8BAC-BB3F49C81C21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9A703-FBD9-419E-9956-CC472830B1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015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E0B96313-4706-43C6-ABDA-4E80D6AC32DD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D918646D-5B1C-4C1C-AF6E-9F62A70D18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620688"/>
            <a:ext cx="5328592" cy="4896544"/>
          </a:xfrm>
        </p:spPr>
        <p:txBody>
          <a:bodyPr>
            <a:noAutofit/>
          </a:bodyPr>
          <a:lstStyle/>
          <a:p>
            <a:pPr algn="ctr"/>
            <a:r>
              <a:rPr lang="ru-RU" sz="4400" i="1" dirty="0" smtClean="0">
                <a:latin typeface="Monotype Corsiva" pitchFamily="66" charset="0"/>
              </a:rPr>
              <a:t>Решение систем линейных уравнений </a:t>
            </a:r>
            <a:br>
              <a:rPr lang="ru-RU" sz="4400" i="1" dirty="0" smtClean="0">
                <a:latin typeface="Monotype Corsiva" pitchFamily="66" charset="0"/>
              </a:rPr>
            </a:br>
            <a:r>
              <a:rPr lang="ru-RU" sz="4400" i="1" dirty="0" smtClean="0">
                <a:latin typeface="Monotype Corsiva" pitchFamily="66" charset="0"/>
              </a:rPr>
              <a:t>с    двумя переменными. </a:t>
            </a:r>
            <a:r>
              <a:rPr lang="ru-RU" sz="4400" b="1" i="1" u="sng" dirty="0" smtClean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</a:rPr>
              <a:t>Способ подстановки.</a:t>
            </a:r>
            <a:endParaRPr lang="ru-RU" sz="4400" b="1" i="1" u="sng" dirty="0">
              <a:solidFill>
                <a:schemeClr val="bg2">
                  <a:lumMod val="10000"/>
                </a:schemeClr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3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4799831" cy="824136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Решение упражнений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1626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№1132 (а); 1133 (а, б); 1135 (а, б); 1137; 1140 (а, б); 1141 (б); 1142 (в); 1143 (а).</a:t>
            </a:r>
          </a:p>
          <a:p>
            <a:pPr marL="0" indent="0">
              <a:buNone/>
            </a:pP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3356992"/>
            <a:ext cx="77768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Контрольные вопросы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Какие системы уравнений называются равносильными?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Как решить систему уравнений методом подстановки?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8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4295775" cy="75212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</a:rPr>
              <a:t>Домашнее задание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2706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№ 1132 (б); 1133 (г, д); 1135 (в, г); </a:t>
            </a:r>
          </a:p>
          <a:p>
            <a:pPr marL="0" indent="0">
              <a:buNone/>
            </a:pPr>
            <a:r>
              <a:rPr lang="ru-RU" sz="3200" dirty="0" smtClean="0"/>
              <a:t>1140 (в, г); 1141 (а); 1142 (а); 1143 (б).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Итоги урока.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45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8012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Задачи урока: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Повторить графический способ решения систем линейных уравнений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Повторить правила раскрытия скобок и приведения подобных слагаемых </a:t>
            </a:r>
            <a:endParaRPr lang="ru-RU" dirty="0"/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Познакомить с методом решения систем линейных уравнений с двумя переменными методом подстановки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Познакомить с алгоритмом решения системы линейных уравнений методом подстановки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smtClean="0"/>
              <a:t> Закрепить полученные данные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84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75212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Решите системы уравнений: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74320" y="1298448"/>
                <a:ext cx="8595360" cy="12664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4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0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2х+3у=7</m:t>
                            </m:r>
                          </m:e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4х+5у=13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4000" dirty="0" smtClean="0"/>
                  <a:t>	и	</a:t>
                </a:r>
                <a:r>
                  <a:rPr lang="ru-RU" sz="4000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0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0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3х −2у=4</m:t>
                            </m:r>
                          </m:e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7х −9у=5</m:t>
                            </m:r>
                          </m:e>
                        </m:eqArr>
                      </m:e>
                    </m:d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74320" y="1298448"/>
                <a:ext cx="8595360" cy="126645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475656" y="2760966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(2; 1)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168" y="2780928"/>
            <a:ext cx="12961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(2; 1)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923928" y="3429000"/>
            <a:ext cx="504056" cy="936104"/>
          </a:xfrm>
          <a:prstGeom prst="down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869160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u="sng" dirty="0" smtClean="0">
                <a:solidFill>
                  <a:srgbClr val="002060"/>
                </a:solidFill>
              </a:rPr>
              <a:t>Равносильные системы</a:t>
            </a:r>
            <a:endParaRPr lang="ru-RU" sz="44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36704" cy="752127"/>
          </a:xfrm>
        </p:spPr>
        <p:txBody>
          <a:bodyPr>
            <a:no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Решите системы уравнений:</a:t>
            </a:r>
            <a:endParaRPr lang="ru-RU" b="1" i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74320" y="1298448"/>
                <a:ext cx="8474144" cy="141047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0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000" b="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3х −2у=5</m:t>
                            </m:r>
                          </m:e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−6х+4у=7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4000" dirty="0" smtClean="0"/>
                  <a:t>	и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40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40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2х+5у=6</m:t>
                            </m:r>
                          </m:e>
                          <m:e>
                            <m:r>
                              <a:rPr lang="ru-RU" sz="4000" b="0" i="1" smtClean="0">
                                <a:latin typeface="Cambria Math"/>
                              </a:rPr>
                              <m:t>−4х −10у=8</m:t>
                            </m:r>
                          </m:e>
                        </m:eqArr>
                      </m:e>
                    </m:d>
                  </m:oMath>
                </a14:m>
                <a:endParaRPr lang="ru-RU" sz="40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74320" y="1298448"/>
                <a:ext cx="8474144" cy="141047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77434" y="278092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р</a:t>
            </a:r>
            <a:r>
              <a:rPr lang="ru-RU" sz="3600" b="1" dirty="0" smtClean="0"/>
              <a:t>ешений нет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2780928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р</a:t>
            </a:r>
            <a:r>
              <a:rPr lang="ru-RU" sz="3600" b="1" dirty="0" smtClean="0"/>
              <a:t>ешений нет</a:t>
            </a:r>
            <a:endParaRPr lang="ru-RU" sz="36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923928" y="3429000"/>
            <a:ext cx="504056" cy="936104"/>
          </a:xfrm>
          <a:prstGeom prst="downArrow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941168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u="sng" dirty="0" smtClean="0">
                <a:solidFill>
                  <a:srgbClr val="002060"/>
                </a:solidFill>
              </a:rPr>
              <a:t>Равносильные системы</a:t>
            </a:r>
            <a:endParaRPr lang="ru-RU" sz="4400" b="1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93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484784"/>
            <a:ext cx="8591550" cy="33123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 smtClean="0">
                <a:latin typeface="Monotype Corsiva" pitchFamily="66" charset="0"/>
              </a:rPr>
              <a:t>Системы уравнений с двумя переменными, которые имеют одни и те же решения или не имеют решений, называются   </a:t>
            </a:r>
            <a:r>
              <a:rPr lang="ru-RU" sz="4800" b="1" i="1" dirty="0" smtClean="0">
                <a:solidFill>
                  <a:schemeClr val="tx1"/>
                </a:solidFill>
                <a:latin typeface="Monotype Corsiva" pitchFamily="66" charset="0"/>
              </a:rPr>
              <a:t>РАВНОСИЛЬНЫМИ.</a:t>
            </a:r>
            <a:r>
              <a:rPr lang="ru-RU" dirty="0" smtClean="0"/>
              <a:t>	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0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260648"/>
            <a:ext cx="2315555" cy="75212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Пример 1.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274320" y="1298448"/>
                <a:ext cx="3361576" cy="12664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i="1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i="1" smtClean="0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2х+у=4</m:t>
                            </m:r>
                          </m:e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3х −2у=−1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dirty="0" smtClean="0"/>
                  <a:t>   (1)</a:t>
                </a:r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274320" y="1298448"/>
                <a:ext cx="3361576" cy="1266456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355976" y="1268760"/>
                <a:ext cx="4392488" cy="9108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i="1" smtClean="0">
                            <a:solidFill>
                              <a:schemeClr val="accent2">
                                <a:lumMod val="5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8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у=4 −2х</m:t>
                            </m:r>
                          </m:e>
                          <m:e>
                            <m:r>
                              <a:rPr lang="ru-RU" sz="28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3х −2</m:t>
                            </m:r>
                            <m:d>
                              <m:dPr>
                                <m:ctrlPr>
                                  <a:rPr lang="ru-RU" sz="2800" b="0" i="1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ru-RU" sz="2800" b="0" i="1" smtClean="0">
                                    <a:solidFill>
                                      <a:schemeClr val="accent2">
                                        <a:lumMod val="50000"/>
                                      </a:schemeClr>
                                    </a:solidFill>
                                    <a:latin typeface="Cambria Math"/>
                                  </a:rPr>
                                  <m:t>4 −2х</m:t>
                                </m:r>
                              </m:e>
                            </m:d>
                            <m:r>
                              <a:rPr lang="ru-RU" sz="2800" b="0" i="1" smtClean="0"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dirty="0" smtClean="0">
                    <a:solidFill>
                      <a:schemeClr val="accent2">
                        <a:lumMod val="50000"/>
                      </a:schemeClr>
                    </a:solidFill>
                  </a:rPr>
                  <a:t>  (2)</a:t>
                </a:r>
                <a:endParaRPr lang="ru-RU" sz="2800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1268760"/>
                <a:ext cx="4392488" cy="91089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47764" y="249289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3х – 8 + 4х = -1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1780" y="318433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7х = 7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99792" y="390877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= 1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1780" y="4556847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у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= 4 - 2∙1 = 2</a:t>
            </a:r>
            <a:endParaRPr lang="ru-RU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5301208"/>
            <a:ext cx="79568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/>
              <a:t>(1; 2) – решение системы (2), а значит, и данной системы (1).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val="9512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Группа 48"/>
          <p:cNvGrpSpPr/>
          <p:nvPr/>
        </p:nvGrpSpPr>
        <p:grpSpPr>
          <a:xfrm>
            <a:off x="1301714" y="459796"/>
            <a:ext cx="7036660" cy="4942420"/>
            <a:chOff x="1301714" y="459796"/>
            <a:chExt cx="7036660" cy="4942420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>
              <a:off x="2843808" y="4372744"/>
              <a:ext cx="0" cy="43204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48" name="Группа 47"/>
            <p:cNvGrpSpPr/>
            <p:nvPr/>
          </p:nvGrpSpPr>
          <p:grpSpPr>
            <a:xfrm>
              <a:off x="1301714" y="459796"/>
              <a:ext cx="7036660" cy="4942420"/>
              <a:chOff x="1301714" y="459796"/>
              <a:chExt cx="7036660" cy="4942420"/>
            </a:xfrm>
          </p:grpSpPr>
          <p:sp>
            <p:nvSpPr>
              <p:cNvPr id="31" name="TextBox 30"/>
              <p:cNvSpPr txBox="1"/>
              <p:nvPr/>
            </p:nvSpPr>
            <p:spPr>
              <a:xfrm>
                <a:off x="2500282" y="459796"/>
                <a:ext cx="3960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/>
                  <a:t>у</a:t>
                </a:r>
                <a:endParaRPr lang="ru-RU" sz="3200" b="1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942330" y="3892313"/>
                <a:ext cx="39604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/>
                  <a:t>х</a:t>
                </a:r>
                <a:endParaRPr lang="ru-RU" sz="3200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976681" y="444936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0</a:t>
                </a:r>
                <a:endParaRPr lang="ru-RU" sz="2800" b="1" dirty="0"/>
              </a:p>
            </p:txBody>
          </p:sp>
          <p:cxnSp>
            <p:nvCxnSpPr>
              <p:cNvPr id="5" name="Прямая со стрелкой 4"/>
              <p:cNvCxnSpPr/>
              <p:nvPr/>
            </p:nvCxnSpPr>
            <p:spPr>
              <a:xfrm flipV="1">
                <a:off x="2339752" y="836712"/>
                <a:ext cx="0" cy="453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 стрелкой 6"/>
              <p:cNvCxnSpPr/>
              <p:nvPr/>
            </p:nvCxnSpPr>
            <p:spPr>
              <a:xfrm>
                <a:off x="1475656" y="4581128"/>
                <a:ext cx="648072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137175" y="3132730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2123728" y="3613357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2123728" y="4077072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2123728" y="5013176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2123728" y="2132856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>
                <a:off x="2123728" y="2650359"/>
                <a:ext cx="432048" cy="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>
                <a:off x="1835696" y="4365104"/>
                <a:ext cx="0" cy="43204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>
                <a:off x="3351313" y="4345849"/>
                <a:ext cx="0" cy="43204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1778659" y="3779240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1</a:t>
                </a:r>
                <a:endParaRPr lang="ru-RU" sz="2800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2955269" y="4428401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2</a:t>
                </a:r>
                <a:endParaRPr lang="ru-RU" sz="2800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2480484" y="4431722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1</a:t>
                </a:r>
                <a:endParaRPr lang="ru-RU" sz="2800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1727684" y="4878996"/>
                <a:ext cx="5851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-1</a:t>
                </a:r>
                <a:endParaRPr lang="ru-RU" sz="2800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301714" y="4588768"/>
                <a:ext cx="53398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/>
                  <a:t>-1</a:t>
                </a:r>
                <a:endParaRPr lang="ru-RU" sz="2800" b="1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1778659" y="2344524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4</a:t>
                </a:r>
                <a:endParaRPr lang="ru-RU" sz="2800" b="1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1778659" y="2867236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3</a:t>
                </a:r>
                <a:endParaRPr lang="ru-RU" sz="2800" b="1" dirty="0"/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754977" y="3290189"/>
                <a:ext cx="39604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/>
                  <a:t>2</a:t>
                </a:r>
                <a:endParaRPr lang="ru-RU" sz="2800" b="1" dirty="0"/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2843808" y="4372744"/>
                <a:ext cx="0" cy="432048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2" name="Группа 41"/>
          <p:cNvGrpSpPr/>
          <p:nvPr/>
        </p:nvGrpSpPr>
        <p:grpSpPr>
          <a:xfrm>
            <a:off x="1343148" y="1072118"/>
            <a:ext cx="2485794" cy="4510082"/>
            <a:chOff x="1352679" y="1052264"/>
            <a:chExt cx="2485794" cy="4510082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 flipH="1" flipV="1">
              <a:off x="1678233" y="1313874"/>
              <a:ext cx="2160240" cy="4248472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352679" y="1052264"/>
              <a:ext cx="3255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7030A0"/>
                  </a:solidFill>
                </a:rPr>
                <a:t>I</a:t>
              </a:r>
              <a:endParaRPr lang="ru-RU" sz="2800" b="1" dirty="0">
                <a:solidFill>
                  <a:srgbClr val="7030A0"/>
                </a:solidFill>
              </a:endParaRPr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1907704" y="1801053"/>
            <a:ext cx="2453045" cy="3221105"/>
            <a:chOff x="2003575" y="1635733"/>
            <a:chExt cx="2453045" cy="3221105"/>
          </a:xfrm>
        </p:grpSpPr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2003575" y="1635733"/>
              <a:ext cx="2088232" cy="3221105"/>
            </a:xfrm>
            <a:prstGeom prst="line">
              <a:avLst/>
            </a:prstGeom>
            <a:ln>
              <a:solidFill>
                <a:srgbClr val="00B05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4024572" y="1871246"/>
              <a:ext cx="4320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50"/>
                  </a:solidFill>
                </a:rPr>
                <a:t>II</a:t>
              </a:r>
              <a:endParaRPr lang="ru-RU" sz="2800" b="1" dirty="0">
                <a:solidFill>
                  <a:srgbClr val="00B050"/>
                </a:solidFill>
              </a:endParaRPr>
            </a:p>
          </p:txBody>
        </p:sp>
      </p:grpSp>
      <p:grpSp>
        <p:nvGrpSpPr>
          <p:cNvPr id="44" name="Группа 43"/>
          <p:cNvGrpSpPr/>
          <p:nvPr/>
        </p:nvGrpSpPr>
        <p:grpSpPr>
          <a:xfrm>
            <a:off x="2819146" y="984976"/>
            <a:ext cx="674949" cy="4288721"/>
            <a:chOff x="2843808" y="1156503"/>
            <a:chExt cx="674949" cy="4288721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2843808" y="1484784"/>
              <a:ext cx="0" cy="3960440"/>
            </a:xfrm>
            <a:prstGeom prst="line">
              <a:avLst/>
            </a:prstGeom>
            <a:ln>
              <a:solidFill>
                <a:srgbClr val="00B0F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2942693" y="1156503"/>
              <a:ext cx="576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B0F0"/>
                  </a:solidFill>
                </a:rPr>
                <a:t>III</a:t>
              </a:r>
              <a:endParaRPr lang="ru-RU" sz="2800" b="1" dirty="0">
                <a:solidFill>
                  <a:srgbClr val="00B0F0"/>
                </a:solidFill>
              </a:endParaRPr>
            </a:p>
          </p:txBody>
        </p:sp>
      </p:grpSp>
      <p:sp>
        <p:nvSpPr>
          <p:cNvPr id="46" name="Овал 45"/>
          <p:cNvSpPr/>
          <p:nvPr/>
        </p:nvSpPr>
        <p:spPr>
          <a:xfrm>
            <a:off x="2721346" y="3520208"/>
            <a:ext cx="216024" cy="25903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3828942" y="306580"/>
            <a:ext cx="48245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</a:rPr>
              <a:t>Графический способ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256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</a:rPr>
              <a:t>Алгоритм решения системы двух линейных уравнений способом подстановки: 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844824"/>
            <a:ext cx="8595360" cy="4218784"/>
          </a:xfrm>
        </p:spPr>
        <p:txBody>
          <a:bodyPr>
            <a:normAutofit/>
          </a:bodyPr>
          <a:lstStyle/>
          <a:p>
            <a:pPr marL="454914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cs typeface="Aharoni" pitchFamily="2" charset="-79"/>
              </a:rPr>
              <a:t>Выразить из какого-нибудь уравнения системы одну переменную через другую;</a:t>
            </a:r>
          </a:p>
          <a:p>
            <a:pPr marL="454914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cs typeface="Aharoni" pitchFamily="2" charset="-79"/>
              </a:rPr>
              <a:t>Подставить в другое уравнение системы вместо этой переменной полученное выражение;</a:t>
            </a:r>
          </a:p>
          <a:p>
            <a:pPr marL="454914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cs typeface="Aharoni" pitchFamily="2" charset="-79"/>
              </a:rPr>
              <a:t>Решить получившееся уравнение с одной переменной:</a:t>
            </a:r>
          </a:p>
          <a:p>
            <a:pPr marL="454914" indent="-457200">
              <a:lnSpc>
                <a:spcPct val="150000"/>
              </a:lnSpc>
              <a:buFont typeface="+mj-lt"/>
              <a:buAutoNum type="arabicParenR"/>
            </a:pPr>
            <a:r>
              <a:rPr lang="ru-RU" sz="2400" dirty="0" smtClean="0">
                <a:cs typeface="Aharoni" pitchFamily="2" charset="-79"/>
              </a:rPr>
              <a:t>Найти соответствующее значение второй переменной.</a:t>
            </a:r>
            <a:endParaRPr lang="ru-RU" sz="2400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2412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107503" y="1315415"/>
                <a:ext cx="2884675" cy="978424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х+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𝟒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у=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𝟓</m:t>
                            </m:r>
                          </m:e>
                          <m:e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𝟐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х −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𝟓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у=</m:t>
                            </m:r>
                            <m:r>
                              <a:rPr lang="ru-RU" sz="28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𝟑</m:t>
                            </m:r>
                          </m:e>
                        </m:eqArr>
                      </m:e>
                    </m:d>
                  </m:oMath>
                </a14:m>
                <a:r>
                  <a:rPr lang="ru-RU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 (1)</a:t>
                </a:r>
                <a:endParaRPr lang="ru-RU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107503" y="1315415"/>
                <a:ext cx="2884675" cy="978424"/>
              </a:xfrm>
              <a:blipFill rotWithShape="1">
                <a:blip r:embed="rId2"/>
                <a:stretch>
                  <a:fillRect r="-29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59832" y="332656"/>
            <a:ext cx="2351559" cy="746721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Пример 2.</a:t>
            </a:r>
            <a:endParaRPr lang="ru-RU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15816" y="1315415"/>
                <a:ext cx="2373919" cy="9148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8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𝟒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у  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 −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𝟑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х</m:t>
                              </m:r>
                            </m:e>
                            <m:e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х −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у=</m:t>
                              </m:r>
                              <m:r>
                                <a:rPr lang="ru-RU" sz="28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1315415"/>
                <a:ext cx="2373919" cy="91480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Стрелка вправо 5"/>
          <p:cNvSpPr/>
          <p:nvPr/>
        </p:nvSpPr>
        <p:spPr>
          <a:xfrm>
            <a:off x="5148064" y="1608765"/>
            <a:ext cx="576064" cy="288032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724128" y="981127"/>
                <a:ext cx="3301032" cy="14223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ru-RU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у= </m:t>
                              </m:r>
                              <m:f>
                                <m:fPr>
                                  <m:ctrlP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𝟓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х</m:t>
                                  </m:r>
                                </m:num>
                                <m:den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</m:e>
                            <m:e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𝟐</m:t>
                              </m:r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х −</m:t>
                              </m:r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𝟓</m:t>
                              </m:r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∙</m:t>
                              </m:r>
                              <m:f>
                                <m:fPr>
                                  <m:ctrlP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𝟓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 −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𝟑</m:t>
                                  </m:r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х</m:t>
                                  </m:r>
                                </m:num>
                                <m:den>
                                  <m:r>
                                    <a:rPr lang="ru-RU" sz="2200" b="1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/>
                                    </a:rPr>
                                    <m:t>𝟒</m:t>
                                  </m:r>
                                </m:den>
                              </m:f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a:rPr lang="ru-RU" sz="2200" b="1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eqArr>
                          <m:r>
                            <a:rPr lang="ru-RU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ru-RU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ru-RU" sz="2200" b="1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ru-RU" sz="22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981127"/>
                <a:ext cx="3301032" cy="142231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23528" y="2564904"/>
                <a:ext cx="4248472" cy="718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2х∙4 - 5∙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х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 ∙</m:t>
                    </m:r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𝟑</m:t>
                    </m:r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∙</m:t>
                    </m:r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</m:oMath>
                </a14:m>
                <a:endParaRPr lang="ru-RU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564904"/>
                <a:ext cx="4248472" cy="718979"/>
              </a:xfrm>
              <a:prstGeom prst="rect">
                <a:avLst/>
              </a:prstGeom>
              <a:blipFill rotWithShape="1">
                <a:blip r:embed="rId5"/>
                <a:stretch>
                  <a:fillRect l="-2869" b="-110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467545" y="3272662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8х – 5(5 – 3х) = 12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6" y="379588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23х = 37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67546" y="4437112"/>
                <a:ext cx="1152126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х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𝟑𝟕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</m:oMath>
                </a14:m>
                <a:r>
                  <a:rPr lang="ru-RU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endParaRPr lang="ru-RU" sz="28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6" y="4437112"/>
                <a:ext cx="1152126" cy="714683"/>
              </a:xfrm>
              <a:prstGeom prst="rect">
                <a:avLst/>
              </a:prstGeom>
              <a:blipFill rotWithShape="1">
                <a:blip r:embed="rId6"/>
                <a:stretch>
                  <a:fillRect l="-11111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2411760" y="4290485"/>
                <a:ext cx="6536456" cy="1330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у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𝟑𝟕</m:t>
                            </m:r>
                          </m:num>
                          <m:den>
                            <m: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𝟐𝟑</m:t>
                            </m:r>
                          </m:den>
                        </m:f>
                      </m:num>
                      <m:den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𝟑𝟕</m:t>
                            </m:r>
                          </m:num>
                          <m:den>
                            <m:r>
                              <a:rPr lang="ru-RU" sz="2400" b="1" i="1" smtClean="0">
                                <a:solidFill>
                                  <a:schemeClr val="accent2">
                                    <a:lumMod val="75000"/>
                                  </a:schemeClr>
                                </a:solidFill>
                                <a:latin typeface="Cambria Math"/>
                              </a:rPr>
                              <m:t>𝟐𝟑</m:t>
                            </m:r>
                          </m:den>
                        </m:f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:</m:t>
                    </m:r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𝟑𝟕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 :</m:t>
                    </m:r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𝟏𝟏𝟓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𝟏𝟏𝟏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 :</m:t>
                    </m:r>
                    <m:r>
                      <a:rPr lang="ru-RU" sz="24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𝟒</m:t>
                    </m:r>
                  </m:oMath>
                </a14:m>
                <a:r>
                  <a:rPr lang="ru-RU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4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</m:oMath>
                </a14:m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290485"/>
                <a:ext cx="6536456" cy="1330557"/>
              </a:xfrm>
              <a:prstGeom prst="rect">
                <a:avLst/>
              </a:prstGeom>
              <a:blipFill rotWithShape="1">
                <a:blip r:embed="rId7"/>
                <a:stretch>
                  <a:fillRect l="-1493" b="-4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23528" y="5805264"/>
                <a:ext cx="2668651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8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Ответ: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𝟑𝟕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; </m:t>
                    </m:r>
                    <m:f>
                      <m:fPr>
                        <m:ctrlP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ru-RU" sz="2800" b="1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𝟐𝟑</m:t>
                        </m:r>
                      </m:den>
                    </m:f>
                    <m:r>
                      <a:rPr lang="ru-RU" sz="2800" b="1" i="1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ru-RU" sz="2800" b="1" dirty="0" smtClean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805264"/>
                <a:ext cx="2668651" cy="714683"/>
              </a:xfrm>
              <a:prstGeom prst="rect">
                <a:avLst/>
              </a:prstGeom>
              <a:blipFill rotWithShape="1">
                <a:blip r:embed="rId8"/>
                <a:stretch>
                  <a:fillRect l="-4566" b="-101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646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376</TotalTime>
  <Words>517</Words>
  <Application>Microsoft Office PowerPoint</Application>
  <PresentationFormat>Экран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Soho</vt:lpstr>
      <vt:lpstr>Решение систем линейных уравнений  с    двумя переменными. Способ подстановки.</vt:lpstr>
      <vt:lpstr>Задачи урока:</vt:lpstr>
      <vt:lpstr>Решите системы уравнений:</vt:lpstr>
      <vt:lpstr>Решите системы уравнений:</vt:lpstr>
      <vt:lpstr>Системы уравнений с двумя переменными, которые имеют одни и те же решения или не имеют решений, называются   РАВНОСИЛЬНЫМИ.  </vt:lpstr>
      <vt:lpstr>Пример 1.</vt:lpstr>
      <vt:lpstr>Презентация PowerPoint</vt:lpstr>
      <vt:lpstr>Алгоритм решения системы двух линейных уравнений способом подстановки: </vt:lpstr>
      <vt:lpstr>Пример 2.</vt:lpstr>
      <vt:lpstr>Решение упражнений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линейных уравнений  с    двумя переменными. Способ подстановки.</dc:title>
  <dc:creator>slon</dc:creator>
  <cp:lastModifiedBy>slon</cp:lastModifiedBy>
  <cp:revision>29</cp:revision>
  <dcterms:created xsi:type="dcterms:W3CDTF">2013-04-08T13:25:26Z</dcterms:created>
  <dcterms:modified xsi:type="dcterms:W3CDTF">2013-04-08T19:41:56Z</dcterms:modified>
</cp:coreProperties>
</file>