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0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07" autoAdjust="0"/>
    <p:restoredTop sz="94660"/>
  </p:normalViewPr>
  <p:slideViewPr>
    <p:cSldViewPr>
      <p:cViewPr varScale="1">
        <p:scale>
          <a:sx n="41" d="100"/>
          <a:sy n="41" d="100"/>
        </p:scale>
        <p:origin x="-108" y="-5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5.png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Степень с целым показателем.</a:t>
            </a:r>
            <a:br>
              <a:rPr lang="ru-RU" dirty="0" smtClean="0"/>
            </a:br>
            <a:r>
              <a:rPr lang="ru-RU" smtClean="0"/>
              <a:t>8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1.04.13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514350">
              <a:buAutoNum type="arabicPeriod"/>
            </a:pPr>
            <a:r>
              <a:rPr lang="ru-RU" dirty="0" smtClean="0"/>
              <a:t>Решить неравенство</a:t>
            </a:r>
          </a:p>
          <a:p>
            <a:pPr marL="514350" indent="-514350">
              <a:buNone/>
            </a:pPr>
            <a:r>
              <a:rPr lang="ru-RU" dirty="0" smtClean="0"/>
              <a:t>а) 5х≤ -18;      б)-0,5≤0,1;  в) 4х-7≥ 9</a:t>
            </a:r>
          </a:p>
          <a:p>
            <a:pPr marL="514350" indent="-514350">
              <a:buNone/>
            </a:pPr>
            <a:r>
              <a:rPr lang="ru-RU" dirty="0" smtClean="0"/>
              <a:t>2. Докажите неравенство:</a:t>
            </a:r>
          </a:p>
          <a:p>
            <a:pPr marL="514350" indent="-514350">
              <a:buNone/>
            </a:pPr>
            <a:r>
              <a:rPr lang="ru-RU" dirty="0" smtClean="0"/>
              <a:t>а) 7х</a:t>
            </a:r>
            <a:r>
              <a:rPr lang="ru-RU" dirty="0" smtClean="0">
                <a:cs typeface="Andalus"/>
              </a:rPr>
              <a:t>²- 6х ≤ 2(3,5х²+0,7-3х)</a:t>
            </a:r>
          </a:p>
          <a:p>
            <a:pPr marL="514350" indent="-514350">
              <a:buNone/>
            </a:pPr>
            <a:r>
              <a:rPr lang="ru-RU" dirty="0" smtClean="0">
                <a:cs typeface="Andalus"/>
              </a:rPr>
              <a:t>3) Оцените </a:t>
            </a:r>
            <a:r>
              <a:rPr lang="ru-RU" dirty="0" err="1" smtClean="0">
                <a:cs typeface="Andalus"/>
              </a:rPr>
              <a:t>х+у</a:t>
            </a:r>
            <a:endParaRPr lang="ru-RU" dirty="0" smtClean="0">
              <a:cs typeface="Andalus"/>
            </a:endParaRPr>
          </a:p>
          <a:p>
            <a:pPr marL="514350" indent="-514350">
              <a:buNone/>
            </a:pPr>
            <a:r>
              <a:rPr lang="ru-RU" dirty="0" smtClean="0">
                <a:cs typeface="Andalus"/>
              </a:rPr>
              <a:t>3≤х≤7;  -7≤у≤7</a:t>
            </a:r>
          </a:p>
          <a:p>
            <a:pPr marL="514350" indent="-51435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09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38" y="642938"/>
            <a:ext cx="541972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1095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63" y="1714500"/>
            <a:ext cx="32766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4" name="Picture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5" y="1714500"/>
            <a:ext cx="439102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1785938"/>
            <a:ext cx="35242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2571750"/>
            <a:ext cx="3457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9125" y="2571750"/>
            <a:ext cx="367665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2143125"/>
            <a:ext cx="34575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33875" y="2143125"/>
            <a:ext cx="45243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2357438"/>
            <a:ext cx="34861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8" y="2357438"/>
            <a:ext cx="4572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4111" name="Rectangle 17"/>
          <p:cNvSpPr>
            <a:spLocks noChangeArrowheads="1"/>
          </p:cNvSpPr>
          <p:nvPr/>
        </p:nvSpPr>
        <p:spPr bwMode="auto">
          <a:xfrm>
            <a:off x="0" y="1438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2" name="Rectangle 18"/>
          <p:cNvSpPr>
            <a:spLocks noChangeArrowheads="1"/>
          </p:cNvSpPr>
          <p:nvPr/>
        </p:nvSpPr>
        <p:spPr bwMode="auto">
          <a:xfrm>
            <a:off x="357188" y="2714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3" name="Rectangle 19"/>
          <p:cNvSpPr>
            <a:spLocks noChangeArrowheads="1"/>
          </p:cNvSpPr>
          <p:nvPr/>
        </p:nvSpPr>
        <p:spPr bwMode="auto">
          <a:xfrm>
            <a:off x="0" y="507206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4" name="Rectangle 20"/>
          <p:cNvSpPr>
            <a:spLocks noChangeArrowheads="1"/>
          </p:cNvSpPr>
          <p:nvPr/>
        </p:nvSpPr>
        <p:spPr bwMode="auto">
          <a:xfrm>
            <a:off x="0" y="5753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5" name="Rectangle 21"/>
          <p:cNvSpPr>
            <a:spLocks noChangeArrowheads="1"/>
          </p:cNvSpPr>
          <p:nvPr/>
        </p:nvSpPr>
        <p:spPr bwMode="auto">
          <a:xfrm>
            <a:off x="0" y="7191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6" name="Rectangle 22"/>
          <p:cNvSpPr>
            <a:spLocks noChangeArrowheads="1"/>
          </p:cNvSpPr>
          <p:nvPr/>
        </p:nvSpPr>
        <p:spPr bwMode="auto">
          <a:xfrm>
            <a:off x="0" y="8629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7" name="Rectangle 23"/>
          <p:cNvSpPr>
            <a:spLocks noChangeArrowheads="1"/>
          </p:cNvSpPr>
          <p:nvPr/>
        </p:nvSpPr>
        <p:spPr bwMode="auto">
          <a:xfrm>
            <a:off x="0" y="10067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8" name="Rectangle 24"/>
          <p:cNvSpPr>
            <a:spLocks noChangeArrowheads="1"/>
          </p:cNvSpPr>
          <p:nvPr/>
        </p:nvSpPr>
        <p:spPr bwMode="auto">
          <a:xfrm>
            <a:off x="0" y="1150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9" name="Rectangle 25"/>
          <p:cNvSpPr>
            <a:spLocks noChangeArrowheads="1"/>
          </p:cNvSpPr>
          <p:nvPr/>
        </p:nvSpPr>
        <p:spPr bwMode="auto">
          <a:xfrm>
            <a:off x="0" y="12944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20" name="Rectangle 26"/>
          <p:cNvSpPr>
            <a:spLocks noChangeArrowheads="1"/>
          </p:cNvSpPr>
          <p:nvPr/>
        </p:nvSpPr>
        <p:spPr bwMode="auto">
          <a:xfrm>
            <a:off x="0" y="14382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21" name="Rectangle 27"/>
          <p:cNvSpPr>
            <a:spLocks noChangeArrowheads="1"/>
          </p:cNvSpPr>
          <p:nvPr/>
        </p:nvSpPr>
        <p:spPr bwMode="auto">
          <a:xfrm>
            <a:off x="0" y="15821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22" name="Rectangle 28"/>
          <p:cNvSpPr>
            <a:spLocks noChangeArrowheads="1"/>
          </p:cNvSpPr>
          <p:nvPr/>
        </p:nvSpPr>
        <p:spPr bwMode="auto">
          <a:xfrm>
            <a:off x="0" y="172593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23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15389" name="Picture 29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5" y="1714500"/>
            <a:ext cx="38576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Заголовок 14"/>
          <p:cNvSpPr txBox="1">
            <a:spLocks/>
          </p:cNvSpPr>
          <p:nvPr/>
        </p:nvSpPr>
        <p:spPr>
          <a:xfrm>
            <a:off x="1500188" y="0"/>
            <a:ext cx="7000875" cy="64293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400" b="1" i="1" dirty="0">
                <a:latin typeface="Garamond" pitchFamily="18" charset="0"/>
                <a:ea typeface="+mj-ea"/>
                <a:cs typeface="+mj-cs"/>
              </a:rPr>
              <a:t>Раскройте скобки:</a:t>
            </a:r>
          </a:p>
        </p:txBody>
      </p:sp>
      <p:sp>
        <p:nvSpPr>
          <p:cNvPr id="5151" name="WordArt 31"/>
          <p:cNvSpPr>
            <a:spLocks noChangeArrowheads="1" noChangeShapeType="1" noTextEdit="1"/>
          </p:cNvSpPr>
          <p:nvPr/>
        </p:nvSpPr>
        <p:spPr bwMode="auto">
          <a:xfrm>
            <a:off x="1643063" y="1714500"/>
            <a:ext cx="6929437" cy="35718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50000">
                      <a:srgbClr val="FF0000"/>
                    </a:gs>
                    <a:gs pos="100000">
                      <a:srgbClr val="0066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/>
              </a:rPr>
              <a:t>Молодцы!</a:t>
            </a:r>
          </a:p>
          <a:p>
            <a:pPr algn="ctr"/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00"/>
                    </a:gs>
                    <a:gs pos="50000">
                      <a:srgbClr val="FF0000"/>
                    </a:gs>
                    <a:gs pos="100000">
                      <a:srgbClr val="0066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Georgia"/>
              </a:rPr>
              <a:t>Продолжим.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92" dur="20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1571625"/>
            <a:ext cx="55721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1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91300" y="1482725"/>
            <a:ext cx="255270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2143125"/>
            <a:ext cx="5643563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2055813"/>
            <a:ext cx="264318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2000250"/>
            <a:ext cx="55721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43675" y="1911350"/>
            <a:ext cx="2600325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2500313"/>
            <a:ext cx="557212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91300" y="2482850"/>
            <a:ext cx="2552700" cy="142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2571750"/>
            <a:ext cx="542925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75" y="2547938"/>
            <a:ext cx="2500313" cy="157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0" name="Rectangle 13"/>
          <p:cNvSpPr>
            <a:spLocks noChangeArrowheads="1"/>
          </p:cNvSpPr>
          <p:nvPr/>
        </p:nvSpPr>
        <p:spPr bwMode="auto">
          <a:xfrm>
            <a:off x="0" y="2838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1" name="Rectangle 14"/>
          <p:cNvSpPr>
            <a:spLocks noChangeArrowheads="1"/>
          </p:cNvSpPr>
          <p:nvPr/>
        </p:nvSpPr>
        <p:spPr bwMode="auto">
          <a:xfrm>
            <a:off x="0" y="4238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2" name="Rectangle 15"/>
          <p:cNvSpPr>
            <a:spLocks noChangeArrowheads="1"/>
          </p:cNvSpPr>
          <p:nvPr/>
        </p:nvSpPr>
        <p:spPr bwMode="auto">
          <a:xfrm>
            <a:off x="0" y="5676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3" name="Rectangle 16"/>
          <p:cNvSpPr>
            <a:spLocks noChangeArrowheads="1"/>
          </p:cNvSpPr>
          <p:nvPr/>
        </p:nvSpPr>
        <p:spPr bwMode="auto">
          <a:xfrm>
            <a:off x="0" y="7077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4" name="Rectangle 17"/>
          <p:cNvSpPr>
            <a:spLocks noChangeArrowheads="1"/>
          </p:cNvSpPr>
          <p:nvPr/>
        </p:nvSpPr>
        <p:spPr bwMode="auto">
          <a:xfrm>
            <a:off x="0" y="851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5" name="Rectangle 18"/>
          <p:cNvSpPr>
            <a:spLocks noChangeArrowheads="1"/>
          </p:cNvSpPr>
          <p:nvPr/>
        </p:nvSpPr>
        <p:spPr bwMode="auto">
          <a:xfrm>
            <a:off x="0" y="99155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6" name="Rectangle 19"/>
          <p:cNvSpPr>
            <a:spLocks noChangeArrowheads="1"/>
          </p:cNvSpPr>
          <p:nvPr/>
        </p:nvSpPr>
        <p:spPr bwMode="auto">
          <a:xfrm>
            <a:off x="0" y="11353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7" name="Rectangle 20"/>
          <p:cNvSpPr>
            <a:spLocks noChangeArrowheads="1"/>
          </p:cNvSpPr>
          <p:nvPr/>
        </p:nvSpPr>
        <p:spPr bwMode="auto">
          <a:xfrm>
            <a:off x="0" y="127539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" name="Заголовок 14"/>
          <p:cNvSpPr txBox="1">
            <a:spLocks/>
          </p:cNvSpPr>
          <p:nvPr/>
        </p:nvSpPr>
        <p:spPr>
          <a:xfrm>
            <a:off x="1357313" y="285750"/>
            <a:ext cx="7000875" cy="64293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400" b="1" i="1" dirty="0">
                <a:latin typeface="Garamond" pitchFamily="18" charset="0"/>
                <a:ea typeface="+mj-ea"/>
                <a:cs typeface="+mj-cs"/>
              </a:rPr>
              <a:t>Раскройте скобки: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37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graphicFrame>
        <p:nvGraphicFramePr>
          <p:cNvPr id="54273" name="Object 1"/>
          <p:cNvGraphicFramePr>
            <a:graphicFrameLocks noChangeAspect="1"/>
          </p:cNvGraphicFramePr>
          <p:nvPr/>
        </p:nvGraphicFramePr>
        <p:xfrm>
          <a:off x="1071563" y="2500313"/>
          <a:ext cx="4824412" cy="1055687"/>
        </p:xfrm>
        <a:graphic>
          <a:graphicData uri="http://schemas.openxmlformats.org/presentationml/2006/ole">
            <p:oleObj spid="_x0000_s1026" name="Equation" r:id="rId3" imgW="914400" imgH="203200" progId="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2857500" y="5072063"/>
          <a:ext cx="2092325" cy="1079500"/>
        </p:xfrm>
        <a:graphic>
          <a:graphicData uri="http://schemas.openxmlformats.org/presentationml/2006/ole">
            <p:oleObj spid="_x0000_s1027" name="Equation" r:id="rId4" imgW="393480" imgH="203040" progId="">
              <p:embed/>
            </p:oleObj>
          </a:graphicData>
        </a:graphic>
      </p:graphicFrame>
      <p:sp>
        <p:nvSpPr>
          <p:cNvPr id="19" name="Левая фигурная скобка 18"/>
          <p:cNvSpPr/>
          <p:nvPr/>
        </p:nvSpPr>
        <p:spPr>
          <a:xfrm rot="16200000">
            <a:off x="4071937" y="1928813"/>
            <a:ext cx="428625" cy="3143250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1030" name="TextBox 19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7563" y="3643313"/>
            <a:ext cx="1931987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71500" y="0"/>
            <a:ext cx="8001028" cy="15700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</a:rPr>
              <a:t>Определение степени с натуральным показателем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sp>
        <p:nvSpPr>
          <p:cNvPr id="308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2357422" y="928670"/>
          <a:ext cx="3384550" cy="823913"/>
        </p:xfrm>
        <a:graphic>
          <a:graphicData uri="http://schemas.openxmlformats.org/presentationml/2006/ole">
            <p:oleObj spid="_x0000_s2050" name="Equation" r:id="rId3" imgW="939600" imgH="228600" progId="">
              <p:embed/>
            </p:oleObj>
          </a:graphicData>
        </a:graphic>
      </p:graphicFrame>
      <p:graphicFrame>
        <p:nvGraphicFramePr>
          <p:cNvPr id="55305" name="Object 9"/>
          <p:cNvGraphicFramePr>
            <a:graphicFrameLocks noChangeAspect="1"/>
          </p:cNvGraphicFramePr>
          <p:nvPr/>
        </p:nvGraphicFramePr>
        <p:xfrm>
          <a:off x="2411413" y="1628775"/>
          <a:ext cx="3316287" cy="792163"/>
        </p:xfrm>
        <a:graphic>
          <a:graphicData uri="http://schemas.openxmlformats.org/presentationml/2006/ole">
            <p:oleObj spid="_x0000_s2051" name="Equation" r:id="rId4" imgW="977760" imgH="228600" progId="">
              <p:embed/>
            </p:oleObj>
          </a:graphicData>
        </a:graphic>
      </p:graphicFrame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2411413" y="2133600"/>
          <a:ext cx="3744912" cy="1079500"/>
        </p:xfrm>
        <a:graphic>
          <a:graphicData uri="http://schemas.openxmlformats.org/presentationml/2006/ole">
            <p:oleObj spid="_x0000_s2052" name="Equation" r:id="rId5" imgW="901440" imgH="304560" progId="">
              <p:embed/>
            </p:oleObj>
          </a:graphicData>
        </a:graphic>
      </p:graphicFrame>
      <p:graphicFrame>
        <p:nvGraphicFramePr>
          <p:cNvPr id="55307" name="Object 11"/>
          <p:cNvGraphicFramePr>
            <a:graphicFrameLocks noChangeAspect="1"/>
          </p:cNvGraphicFramePr>
          <p:nvPr/>
        </p:nvGraphicFramePr>
        <p:xfrm>
          <a:off x="2411413" y="2852738"/>
          <a:ext cx="3990975" cy="1009650"/>
        </p:xfrm>
        <a:graphic>
          <a:graphicData uri="http://schemas.openxmlformats.org/presentationml/2006/ole">
            <p:oleObj spid="_x0000_s2053" name="Equation" r:id="rId6" imgW="1104840" imgH="279360" progId="">
              <p:embed/>
            </p:oleObj>
          </a:graphicData>
        </a:graphic>
      </p:graphicFrame>
      <p:graphicFrame>
        <p:nvGraphicFramePr>
          <p:cNvPr id="55308" name="Object 12"/>
          <p:cNvGraphicFramePr>
            <a:graphicFrameLocks noChangeAspect="1"/>
          </p:cNvGraphicFramePr>
          <p:nvPr/>
        </p:nvGraphicFramePr>
        <p:xfrm>
          <a:off x="2484438" y="3644900"/>
          <a:ext cx="2908300" cy="1728788"/>
        </p:xfrm>
        <a:graphic>
          <a:graphicData uri="http://schemas.openxmlformats.org/presentationml/2006/ole">
            <p:oleObj spid="_x0000_s2054" name="Equation" r:id="rId7" imgW="825480" imgH="469800" progId="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0"/>
            <a:ext cx="7948613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chemeClr val="accent6">
                    <a:lumMod val="50000"/>
                  </a:schemeClr>
                </a:solidFill>
              </a:rPr>
              <a:t>Свойства  степени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onstantia" pitchFamily="18" charset="0"/>
            </a:endParaRPr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2643188" y="1214438"/>
          <a:ext cx="3444875" cy="3921125"/>
        </p:xfrm>
        <a:graphic>
          <a:graphicData uri="http://schemas.openxmlformats.org/presentationml/2006/ole">
            <p:oleObj spid="_x0000_s3074" name="Equation" r:id="rId3" imgW="571320" imgH="583920" progId="">
              <p:embed/>
            </p:oleObj>
          </a:graphicData>
        </a:graphic>
      </p:graphicFrame>
      <p:sp>
        <p:nvSpPr>
          <p:cNvPr id="10" name="Минус 9"/>
          <p:cNvSpPr/>
          <p:nvPr/>
        </p:nvSpPr>
        <p:spPr>
          <a:xfrm rot="17807552">
            <a:off x="3251201" y="4700587"/>
            <a:ext cx="889000" cy="73025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57188"/>
            <a:ext cx="85725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bg2">
                    <a:lumMod val="50000"/>
                  </a:schemeClr>
                </a:solidFill>
              </a:rPr>
              <a:t>  Степень с целым показателем</a:t>
            </a: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1927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z="3100"/>
          </a:p>
        </p:txBody>
      </p:sp>
      <p:sp>
        <p:nvSpPr>
          <p:cNvPr id="11" name="Прямоугольник 10"/>
          <p:cNvSpPr/>
          <p:nvPr/>
        </p:nvSpPr>
        <p:spPr>
          <a:xfrm>
            <a:off x="1928813" y="5143500"/>
            <a:ext cx="1071562" cy="135731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не</a:t>
            </a: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5429250"/>
            <a:ext cx="792163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9" name="TextBox 13"/>
          <p:cNvSpPr txBox="1">
            <a:spLocks noChangeArrowheads="1"/>
          </p:cNvSpPr>
          <p:nvPr/>
        </p:nvSpPr>
        <p:spPr bwMode="auto">
          <a:xfrm>
            <a:off x="3071813" y="5857875"/>
            <a:ext cx="2571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FF0000"/>
                </a:solidFill>
              </a:rPr>
              <a:t>не  существует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Работа по учебнику</a:t>
            </a: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№964-968,972-979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самоподготовку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П.37, №969, 970,978,980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94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Equation</vt:lpstr>
      <vt:lpstr>Степень с целым показателем. 8 класс</vt:lpstr>
      <vt:lpstr>Повторение</vt:lpstr>
      <vt:lpstr>Слайд 3</vt:lpstr>
      <vt:lpstr>Слайд 4</vt:lpstr>
      <vt:lpstr>Слайд 5</vt:lpstr>
      <vt:lpstr>Слайд 6</vt:lpstr>
      <vt:lpstr>      </vt:lpstr>
      <vt:lpstr>Работа по учебнику</vt:lpstr>
      <vt:lpstr>Задание на самоподготовку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неравенств и систем с одной переменной.</dc:title>
  <dc:creator>Кондратьев</dc:creator>
  <cp:lastModifiedBy>Ф</cp:lastModifiedBy>
  <cp:revision>9</cp:revision>
  <dcterms:created xsi:type="dcterms:W3CDTF">2013-03-31T09:37:20Z</dcterms:created>
  <dcterms:modified xsi:type="dcterms:W3CDTF">2013-04-08T19:56:18Z</dcterms:modified>
</cp:coreProperties>
</file>