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6" r:id="rId4"/>
    <p:sldId id="269" r:id="rId5"/>
    <p:sldId id="265" r:id="rId6"/>
    <p:sldId id="266" r:id="rId7"/>
    <p:sldId id="267" r:id="rId8"/>
    <p:sldId id="270" r:id="rId9"/>
    <p:sldId id="268" r:id="rId10"/>
    <p:sldId id="260" r:id="rId11"/>
    <p:sldId id="259" r:id="rId12"/>
    <p:sldId id="261" r:id="rId13"/>
    <p:sldId id="262" r:id="rId14"/>
    <p:sldId id="264" r:id="rId15"/>
    <p:sldId id="273" r:id="rId16"/>
    <p:sldId id="271" r:id="rId17"/>
    <p:sldId id="274" r:id="rId18"/>
    <p:sldId id="272" r:id="rId19"/>
    <p:sldId id="26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CC"/>
    <a:srgbClr val="003300"/>
    <a:srgbClr val="750B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24" autoAdjust="0"/>
  </p:normalViewPr>
  <p:slideViewPr>
    <p:cSldViewPr>
      <p:cViewPr varScale="1">
        <p:scale>
          <a:sx n="69" d="100"/>
          <a:sy n="69" d="100"/>
        </p:scale>
        <p:origin x="-6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8;&#1086;&#1084;&#1072;\Desktop\&#1044;&#1080;&#1040;&#1075;&#1056;&#1072;&#1052;&#1084;&#104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8;&#1086;&#1084;&#1072;\Desktop\&#1044;&#1080;&#1040;&#1075;&#1056;&#1072;&#1052;&#1084;&#10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2.5000000000000005E-2"/>
          <c:y val="5.092592592592593E-2"/>
          <c:w val="0.5834875328083986"/>
          <c:h val="0.89814814814814825"/>
        </c:manualLayout>
      </c:layout>
      <c:pie3DChart>
        <c:varyColors val="1"/>
      </c:pie3DChart>
    </c:plotArea>
    <c:legend>
      <c:legendPos val="r"/>
      <c:layout>
        <c:manualLayout>
          <c:xMode val="edge"/>
          <c:yMode val="edge"/>
          <c:x val="0.58613336602786825"/>
          <c:y val="0.27049512142524751"/>
          <c:w val="0.37267913385826773"/>
          <c:h val="0.41896981627296587"/>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manualLayout>
          <c:layoutTarget val="inner"/>
          <c:xMode val="edge"/>
          <c:yMode val="edge"/>
          <c:x val="2.5000000000000001E-2"/>
          <c:y val="5.0925925925925923E-2"/>
          <c:w val="0.58348753280839849"/>
          <c:h val="0.89814814814814814"/>
        </c:manualLayout>
      </c:layout>
      <c:pie3DChart>
        <c:varyColors val="1"/>
        <c:ser>
          <c:idx val="0"/>
          <c:order val="0"/>
          <c:explosion val="24"/>
          <c:dPt>
            <c:idx val="0"/>
            <c:spPr>
              <a:solidFill>
                <a:srgbClr val="FFFF00"/>
              </a:solidFill>
              <a:ln w="50800">
                <a:solidFill>
                  <a:srgbClr val="FF0000"/>
                </a:solidFill>
              </a:ln>
            </c:spPr>
          </c:dPt>
          <c:dPt>
            <c:idx val="1"/>
            <c:spPr>
              <a:solidFill>
                <a:schemeClr val="accent4">
                  <a:lumMod val="40000"/>
                  <a:lumOff val="60000"/>
                </a:schemeClr>
              </a:solidFill>
            </c:spPr>
          </c:dPt>
          <c:dPt>
            <c:idx val="2"/>
            <c:spPr>
              <a:solidFill>
                <a:srgbClr val="FF33CC"/>
              </a:solidFill>
            </c:spPr>
          </c:dPt>
          <c:cat>
            <c:strRef>
              <c:f>Лист1!$A$1:$C$1</c:f>
              <c:strCache>
                <c:ptCount val="3"/>
                <c:pt idx="0">
                  <c:v>назвали Белку и Стрелку</c:v>
                </c:pt>
                <c:pt idx="1">
                  <c:v>назвали других собак</c:v>
                </c:pt>
                <c:pt idx="2">
                  <c:v>не смогли ответить на вопрос</c:v>
                </c:pt>
              </c:strCache>
            </c:strRef>
          </c:cat>
          <c:val>
            <c:numRef>
              <c:f>Лист1!$A$2:$C$2</c:f>
              <c:numCache>
                <c:formatCode>0%</c:formatCode>
                <c:ptCount val="3"/>
                <c:pt idx="0">
                  <c:v>0.96</c:v>
                </c:pt>
                <c:pt idx="1">
                  <c:v>0.03</c:v>
                </c:pt>
                <c:pt idx="2">
                  <c:v>0.01</c:v>
                </c:pt>
              </c:numCache>
            </c:numRef>
          </c:val>
        </c:ser>
      </c:pie3DChart>
    </c:plotArea>
    <c:legend>
      <c:legendPos val="r"/>
      <c:layout/>
      <c:txPr>
        <a:bodyPr/>
        <a:lstStyle/>
        <a:p>
          <a:pPr>
            <a:defRPr sz="2400" b="1">
              <a:latin typeface="Times New Roman" pitchFamily="18" charset="0"/>
              <a:cs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1F6E7-4013-4763-AEB0-08F9DB1029D1}" type="datetimeFigureOut">
              <a:rPr lang="ru-RU" smtClean="0"/>
              <a:pPr/>
              <a:t>25.04.2011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0234A-4CE3-43E3-9EAC-14FF81725B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F0234A-4CE3-43E3-9EAC-14FF81725BB0}"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F0234A-4CE3-43E3-9EAC-14FF81725BB0}"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Click="0" advTm="10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Click="0" advTm="10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Click="0" advTm="10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25.04.2011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25.04.2011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transition advClick="0" advTm="10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25.04.2011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dissolv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1058;&#1086;&#1084;&#1072;\Desktop\&#1088;&#1099;&#1073;&#1072;&#1082;\330_zemlyane_zemlya_v_elyuminatore(1).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oanimals.ru/engine/dude/index/leech_out.php?a:aHR0cDovL3d3dy5kb2d3ZWIucnUvdXBsb2Fkcy9wb3N0cy8yMDA5LTA4LzEyNTEwMzI1NTRfbGFpa2EuanBn"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ru.wikipedia.org/wiki/%D0%A4%D0%B0%D0%B9%D0%BB:Belka_and_Strelka.Space_Dogs.Real-i.jpg" TargetMode="External"/><Relationship Id="rId7" Type="http://schemas.openxmlformats.org/officeDocument/2006/relationships/hyperlink" Target="http://ru.wikipedia.org/wiki/%D0%A4%D0%B0%D0%B9%D0%BB:Belka.Space_dog.jpg" TargetMode="External"/><Relationship Id="rId12"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29.jpeg"/><Relationship Id="rId5" Type="http://schemas.openxmlformats.org/officeDocument/2006/relationships/hyperlink" Target="http://ru.wikipedia.org/wiki/%D0%A4%D0%B0%D0%B9%D0%BB:Convert_ru_kosmos185.jpg"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ru.wikipedia.org/wiki/%D0%A4%D0%B0%D0%B9%D0%BB:Strelka.Space_dog.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ru.wikipedia.org/wiki/%D0%A4%D0%B0%D0%B9%D0%BB:Belka_and_Strelka.Space_Dogs.In_space.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A4%D0%B0%D0%B9%D0%BB:Space_capsule_of_Sputnik-5.JPG"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ru.wikipedia.org/wiki/%D0%A4%D0%B0%D0%B9%D0%BB:Soyuz_TMA-3_launch.jpg"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ома\Desktop\рыбак\fcb4e93e8313473b87314129329fe736.jpg"/>
          <p:cNvPicPr>
            <a:picLocks noChangeAspect="1" noChangeArrowheads="1"/>
          </p:cNvPicPr>
          <p:nvPr/>
        </p:nvPicPr>
        <p:blipFill>
          <a:blip r:embed="rId3"/>
          <a:srcRect/>
          <a:stretch>
            <a:fillRect/>
          </a:stretch>
        </p:blipFill>
        <p:spPr bwMode="auto">
          <a:xfrm>
            <a:off x="-9812" y="0"/>
            <a:ext cx="9153812" cy="6858000"/>
          </a:xfrm>
          <a:prstGeom prst="rect">
            <a:avLst/>
          </a:prstGeom>
          <a:noFill/>
        </p:spPr>
      </p:pic>
      <p:sp>
        <p:nvSpPr>
          <p:cNvPr id="5" name="Прямоугольник 4"/>
          <p:cNvSpPr/>
          <p:nvPr/>
        </p:nvSpPr>
        <p:spPr>
          <a:xfrm rot="20442442">
            <a:off x="358721" y="2548061"/>
            <a:ext cx="8772287" cy="1569660"/>
          </a:xfrm>
          <a:prstGeom prst="rect">
            <a:avLst/>
          </a:prstGeom>
          <a:noFill/>
        </p:spPr>
        <p:txBody>
          <a:bodyPr wrap="square" lIns="91440" tIns="45720" rIns="91440" bIns="45720">
            <a:spAutoFit/>
          </a:bodyPr>
          <a:lstStyle/>
          <a:p>
            <a:pPr algn="ctr"/>
            <a:r>
              <a:rPr lang="ru-RU"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Первые в космосе</a:t>
            </a:r>
            <a:endParaRPr lang="ru-RU"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pic>
        <p:nvPicPr>
          <p:cNvPr id="8" name="330_zemlyane_zemlya_v_elyuminatore(1).mp3">
            <a:hlinkClick r:id="" action="ppaction://media"/>
          </p:cNvPr>
          <p:cNvPicPr>
            <a:picLocks noRot="1" noChangeAspect="1"/>
          </p:cNvPicPr>
          <p:nvPr>
            <a:audioFile r:link="rId1"/>
          </p:nvPr>
        </p:nvPicPr>
        <p:blipFill>
          <a:blip r:embed="rId4"/>
          <a:stretch>
            <a:fillRect/>
          </a:stretch>
        </p:blipFill>
        <p:spPr>
          <a:xfrm>
            <a:off x="285720" y="214290"/>
            <a:ext cx="304800" cy="304800"/>
          </a:xfrm>
          <a:prstGeom prst="rect">
            <a:avLst/>
          </a:prstGeom>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ома\Desktop\рыбак\Сатурн.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8" name="Рисунок 7" descr="Цыган"/>
          <p:cNvPicPr/>
          <p:nvPr/>
        </p:nvPicPr>
        <p:blipFill>
          <a:blip r:embed="rId3"/>
          <a:srcRect/>
          <a:stretch>
            <a:fillRect/>
          </a:stretch>
        </p:blipFill>
        <p:spPr bwMode="auto">
          <a:xfrm>
            <a:off x="571472" y="428604"/>
            <a:ext cx="3500462" cy="2857520"/>
          </a:xfrm>
          <a:prstGeom prst="roundRect">
            <a:avLst/>
          </a:prstGeom>
          <a:noFill/>
          <a:ln w="76200">
            <a:solidFill>
              <a:schemeClr val="accent4">
                <a:lumMod val="60000"/>
                <a:lumOff val="40000"/>
              </a:schemeClr>
            </a:solidFill>
            <a:miter lim="800000"/>
            <a:headEnd/>
            <a:tailEnd/>
          </a:ln>
          <a:effectLst>
            <a:glow rad="228600">
              <a:schemeClr val="accent6">
                <a:satMod val="175000"/>
                <a:alpha val="40000"/>
              </a:schemeClr>
            </a:glow>
          </a:effectLst>
        </p:spPr>
      </p:pic>
      <p:sp>
        <p:nvSpPr>
          <p:cNvPr id="9" name="TextBox 3"/>
          <p:cNvSpPr txBox="1"/>
          <p:nvPr/>
        </p:nvSpPr>
        <p:spPr>
          <a:xfrm>
            <a:off x="428596" y="3357562"/>
            <a:ext cx="3500462" cy="95410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latin typeface="Monotype Corsiva" pitchFamily="66" charset="0"/>
              </a:rPr>
              <a:t>Цыган сразу после успешного приземления </a:t>
            </a:r>
            <a:endParaRPr lang="ru-RU" sz="2800" b="1" dirty="0">
              <a:latin typeface="Monotype Corsiva" pitchFamily="66" charset="0"/>
            </a:endParaRPr>
          </a:p>
        </p:txBody>
      </p:sp>
      <p:pic>
        <p:nvPicPr>
          <p:cNvPr id="10" name="Рисунок 9" descr="Дезик"/>
          <p:cNvPicPr/>
          <p:nvPr/>
        </p:nvPicPr>
        <p:blipFill>
          <a:blip r:embed="rId4"/>
          <a:srcRect/>
          <a:stretch>
            <a:fillRect/>
          </a:stretch>
        </p:blipFill>
        <p:spPr bwMode="auto">
          <a:xfrm>
            <a:off x="4500562" y="3571876"/>
            <a:ext cx="4226065" cy="2979077"/>
          </a:xfrm>
          <a:prstGeom prst="roundRect">
            <a:avLst/>
          </a:prstGeom>
          <a:noFill/>
          <a:ln w="76200">
            <a:solidFill>
              <a:schemeClr val="tx2">
                <a:lumMod val="90000"/>
              </a:schemeClr>
            </a:solidFill>
            <a:miter lim="800000"/>
            <a:headEnd/>
            <a:tailEnd/>
          </a:ln>
          <a:effectLst>
            <a:glow rad="228600">
              <a:schemeClr val="accent4">
                <a:satMod val="175000"/>
                <a:alpha val="40000"/>
              </a:schemeClr>
            </a:glow>
          </a:effectLst>
        </p:spPr>
      </p:pic>
      <p:sp>
        <p:nvSpPr>
          <p:cNvPr id="11" name="TextBox 4"/>
          <p:cNvSpPr txBox="1"/>
          <p:nvPr/>
        </p:nvSpPr>
        <p:spPr>
          <a:xfrm>
            <a:off x="714348" y="5500702"/>
            <a:ext cx="3929090" cy="95410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err="1" smtClean="0">
                <a:latin typeface="Monotype Corsiva" pitchFamily="66" charset="0"/>
              </a:rPr>
              <a:t>Дезик</a:t>
            </a:r>
            <a:r>
              <a:rPr lang="ru-RU" sz="2800" b="1" dirty="0" smtClean="0">
                <a:latin typeface="Monotype Corsiva" pitchFamily="66" charset="0"/>
              </a:rPr>
              <a:t> в кабине (съёмка во время полёта) </a:t>
            </a:r>
            <a:endParaRPr lang="ru-RU" sz="2800" b="1" dirty="0">
              <a:latin typeface="Monotype Corsiva" pitchFamily="66" charset="0"/>
            </a:endParaRPr>
          </a:p>
        </p:txBody>
      </p:sp>
      <p:pic>
        <p:nvPicPr>
          <p:cNvPr id="12" name="Рисунок 11" descr="http://upload.wikimedia.org/wikipedia/ru/5/58/Dezik_and_Tsygan.jpg"/>
          <p:cNvPicPr/>
          <p:nvPr/>
        </p:nvPicPr>
        <p:blipFill>
          <a:blip r:embed="rId5"/>
          <a:srcRect/>
          <a:stretch>
            <a:fillRect/>
          </a:stretch>
        </p:blipFill>
        <p:spPr bwMode="auto">
          <a:xfrm>
            <a:off x="4357687" y="428604"/>
            <a:ext cx="4429156" cy="2928958"/>
          </a:xfrm>
          <a:prstGeom prst="roundRect">
            <a:avLst/>
          </a:prstGeom>
          <a:noFill/>
          <a:ln w="76200">
            <a:solidFill>
              <a:srgbClr val="00B0F0"/>
            </a:solidFill>
            <a:miter lim="800000"/>
            <a:headEnd/>
            <a:tailEnd/>
          </a:ln>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cBhvr>
                                        <p:cTn id="11" dur="1" fill="hold"/>
                                        <p:tgtEl>
                                          <p:spTgt spid="9"/>
                                        </p:tgtEl>
                                        <p:attrNameLst>
                                          <p:attrName/>
                                        </p:attrNameLst>
                                      </p:cBhvr>
                                    </p:anim>
                                  </p:childTnLst>
                                </p:cTn>
                              </p:par>
                            </p:childTnLst>
                          </p:cTn>
                        </p:par>
                        <p:par>
                          <p:cTn id="12" fill="hold">
                            <p:stCondLst>
                              <p:cond delay="2000"/>
                            </p:stCondLst>
                            <p:childTnLst>
                              <p:par>
                                <p:cTn id="13" presetID="3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3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800" decel="100000"/>
                                        <p:tgtEl>
                                          <p:spTgt spid="11"/>
                                        </p:tgtEl>
                                      </p:cBhvr>
                                    </p:animEffect>
                                    <p:anim calcmode="lin" valueType="num">
                                      <p:cBhvr>
                                        <p:cTn id="25" dur="800" decel="100000" fill="hold"/>
                                        <p:tgtEl>
                                          <p:spTgt spid="11"/>
                                        </p:tgtEl>
                                        <p:attrNameLst>
                                          <p:attrName>style.rotation</p:attrName>
                                        </p:attrNameLst>
                                      </p:cBhvr>
                                      <p:tavLst>
                                        <p:tav tm="0">
                                          <p:val>
                                            <p:fltVal val="-90"/>
                                          </p:val>
                                        </p:tav>
                                        <p:tav tm="100000">
                                          <p:val>
                                            <p:fltVal val="0"/>
                                          </p:val>
                                        </p:tav>
                                      </p:tavLst>
                                    </p:anim>
                                    <p:anim calcmode="lin" valueType="num">
                                      <p:cBhvr>
                                        <p:cTn id="26" dur="800" decel="100000" fill="hold"/>
                                        <p:tgtEl>
                                          <p:spTgt spid="11"/>
                                        </p:tgtEl>
                                        <p:attrNameLst>
                                          <p:attrName>ppt_x</p:attrName>
                                        </p:attrNameLst>
                                      </p:cBhvr>
                                      <p:tavLst>
                                        <p:tav tm="0">
                                          <p:val>
                                            <p:strVal val="#ppt_x+0.4"/>
                                          </p:val>
                                        </p:tav>
                                        <p:tav tm="100000">
                                          <p:val>
                                            <p:strVal val="#ppt_x-0.05"/>
                                          </p:val>
                                        </p:tav>
                                      </p:tavLst>
                                    </p:anim>
                                    <p:anim calcmode="lin" valueType="num">
                                      <p:cBhvr>
                                        <p:cTn id="27" dur="800" decel="100000" fill="hold"/>
                                        <p:tgtEl>
                                          <p:spTgt spid="1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30" fill="hold">
                            <p:stCondLst>
                              <p:cond delay="4000"/>
                            </p:stCondLst>
                            <p:childTnLst>
                              <p:par>
                                <p:cTn id="31" presetID="6"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Тома\Desktop\рыбак\Сатурн.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Прямоугольник 2"/>
          <p:cNvSpPr/>
          <p:nvPr/>
        </p:nvSpPr>
        <p:spPr>
          <a:xfrm>
            <a:off x="357158" y="214290"/>
            <a:ext cx="1636987"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Лайка</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5" name="Рисунок 4" descr="Первое живое существо в космосе">
            <a:hlinkClick r:id="rId3"/>
          </p:cNvPr>
          <p:cNvPicPr/>
          <p:nvPr/>
        </p:nvPicPr>
        <p:blipFill>
          <a:blip r:embed="rId4"/>
          <a:srcRect/>
          <a:stretch>
            <a:fillRect/>
          </a:stretch>
        </p:blipFill>
        <p:spPr bwMode="auto">
          <a:xfrm>
            <a:off x="500034" y="1500174"/>
            <a:ext cx="3571900" cy="2819416"/>
          </a:xfrm>
          <a:prstGeom prst="roundRect">
            <a:avLst/>
          </a:prstGeom>
          <a:noFill/>
          <a:ln w="76200">
            <a:solidFill>
              <a:schemeClr val="tx1"/>
            </a:solidFill>
            <a:miter lim="800000"/>
            <a:headEnd/>
            <a:tailEnd/>
          </a:ln>
        </p:spPr>
      </p:pic>
      <p:sp>
        <p:nvSpPr>
          <p:cNvPr id="6" name="TextBox 5"/>
          <p:cNvSpPr txBox="1"/>
          <p:nvPr/>
        </p:nvSpPr>
        <p:spPr>
          <a:xfrm>
            <a:off x="4429124" y="571480"/>
            <a:ext cx="4357718" cy="5324535"/>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советская собака-космонавт, первое животное, выведенное на орбиту Земли. Была запущена в космос 3 ноября 1957 года в половине шестого утра по московскому времени на советском корабле «Спутник-2». На тот момент Лайке было около двух лет, и вес — около 6 килограммов.</a:t>
            </a:r>
          </a:p>
          <a:p>
            <a:pPr algn="just"/>
            <a:r>
              <a:rPr lang="ru-RU" sz="2000" b="1" dirty="0" smtClean="0">
                <a:latin typeface="Times New Roman" pitchFamily="18" charset="0"/>
                <a:cs typeface="Times New Roman" pitchFamily="18" charset="0"/>
              </a:rPr>
              <a:t>Возвращение Лайки на Землю не планировалось. Как и многие другие животные в космосе, собака погибла во время полёта — через 5—7 часов после старта она умерла от стресса и перегрева, хотя предполагалось, что она проживёт около недели</a:t>
            </a:r>
            <a:endParaRPr lang="ru-RU" sz="2000" b="1" dirty="0">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2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Тома\Desktop\рыбак\1024_future tens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85720" y="214290"/>
            <a:ext cx="453361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onotype Corsiva" pitchFamily="66" charset="0"/>
              </a:rPr>
              <a:t>Белка и Стрелка</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onotype Corsiva" pitchFamily="66" charset="0"/>
            </a:endParaRPr>
          </a:p>
        </p:txBody>
      </p:sp>
      <p:pic>
        <p:nvPicPr>
          <p:cNvPr id="4" name="Рисунок 3" descr="http://upload.wikimedia.org/wikipedia/ru/a/a5/Belka_and_Strelka.Space_Dogs.Real-i.jpg">
            <a:hlinkClick r:id="rId3"/>
          </p:cNvPr>
          <p:cNvPicPr/>
          <p:nvPr/>
        </p:nvPicPr>
        <p:blipFill>
          <a:blip r:embed="rId4"/>
          <a:srcRect/>
          <a:stretch>
            <a:fillRect/>
          </a:stretch>
        </p:blipFill>
        <p:spPr bwMode="auto">
          <a:xfrm>
            <a:off x="5572132" y="642918"/>
            <a:ext cx="2861945" cy="2149475"/>
          </a:xfrm>
          <a:prstGeom prst="roundRect">
            <a:avLst/>
          </a:prstGeom>
          <a:noFill/>
          <a:ln w="76200">
            <a:solidFill>
              <a:schemeClr val="tx1"/>
            </a:solidFill>
            <a:miter lim="800000"/>
            <a:headEnd/>
            <a:tailEnd/>
          </a:ln>
        </p:spPr>
      </p:pic>
      <p:pic>
        <p:nvPicPr>
          <p:cNvPr id="5" name="Рисунок 4" descr="http://upload.wikimedia.org/wikipedia/commons/thumb/6/6b/Convert_ru_kosmos185.jpg/220px-Convert_ru_kosmos185.jpg">
            <a:hlinkClick r:id="rId5"/>
          </p:cNvPr>
          <p:cNvPicPr/>
          <p:nvPr/>
        </p:nvPicPr>
        <p:blipFill>
          <a:blip r:embed="rId6"/>
          <a:srcRect/>
          <a:stretch>
            <a:fillRect/>
          </a:stretch>
        </p:blipFill>
        <p:spPr bwMode="auto">
          <a:xfrm>
            <a:off x="6929454" y="3143248"/>
            <a:ext cx="1857388" cy="2564445"/>
          </a:xfrm>
          <a:prstGeom prst="roundRect">
            <a:avLst/>
          </a:prstGeom>
          <a:noFill/>
          <a:ln w="76200">
            <a:solidFill>
              <a:schemeClr val="tx1"/>
            </a:solidFill>
            <a:miter lim="800000"/>
            <a:headEnd/>
            <a:tailEnd/>
          </a:ln>
        </p:spPr>
      </p:pic>
      <p:pic>
        <p:nvPicPr>
          <p:cNvPr id="6" name="Рисунок 5" descr="http://upload.wikimedia.org/wikipedia/commons/thumb/d/dd/Belka.Space_dog.jpg/300px-Belka.Space_dog.jpg">
            <a:hlinkClick r:id="rId7"/>
          </p:cNvPr>
          <p:cNvPicPr/>
          <p:nvPr/>
        </p:nvPicPr>
        <p:blipFill>
          <a:blip r:embed="rId8"/>
          <a:srcRect/>
          <a:stretch>
            <a:fillRect/>
          </a:stretch>
        </p:blipFill>
        <p:spPr bwMode="auto">
          <a:xfrm>
            <a:off x="214282" y="1142984"/>
            <a:ext cx="2000264" cy="1923096"/>
          </a:xfrm>
          <a:prstGeom prst="ellipse">
            <a:avLst/>
          </a:prstGeom>
          <a:noFill/>
          <a:ln w="76200">
            <a:solidFill>
              <a:schemeClr val="tx1"/>
            </a:solidFill>
            <a:miter lim="800000"/>
            <a:headEnd/>
            <a:tailEnd/>
          </a:ln>
        </p:spPr>
      </p:pic>
      <p:pic>
        <p:nvPicPr>
          <p:cNvPr id="7" name="Рисунок 6" descr="http://upload.wikimedia.org/wikipedia/commons/thumb/d/d8/Strelka.Space_dog.jpg/300px-Strelka.Space_dog.jpg">
            <a:hlinkClick r:id="rId9"/>
          </p:cNvPr>
          <p:cNvPicPr/>
          <p:nvPr/>
        </p:nvPicPr>
        <p:blipFill>
          <a:blip r:embed="rId10"/>
          <a:srcRect/>
          <a:stretch>
            <a:fillRect/>
          </a:stretch>
        </p:blipFill>
        <p:spPr bwMode="auto">
          <a:xfrm>
            <a:off x="2714612" y="1285860"/>
            <a:ext cx="2071702" cy="1780220"/>
          </a:xfrm>
          <a:prstGeom prst="roundRect">
            <a:avLst/>
          </a:prstGeom>
          <a:noFill/>
          <a:ln w="76200">
            <a:solidFill>
              <a:schemeClr val="tx1"/>
            </a:solidFill>
            <a:miter lim="800000"/>
            <a:headEnd/>
            <a:tailEnd/>
          </a:ln>
        </p:spPr>
      </p:pic>
      <p:pic>
        <p:nvPicPr>
          <p:cNvPr id="8" name="Рисунок 7" descr="Собаки-космонавты"/>
          <p:cNvPicPr/>
          <p:nvPr/>
        </p:nvPicPr>
        <p:blipFill>
          <a:blip r:embed="rId11"/>
          <a:srcRect/>
          <a:stretch>
            <a:fillRect/>
          </a:stretch>
        </p:blipFill>
        <p:spPr bwMode="auto">
          <a:xfrm>
            <a:off x="3643306" y="3357562"/>
            <a:ext cx="3000396" cy="2692072"/>
          </a:xfrm>
          <a:prstGeom prst="ellipse">
            <a:avLst/>
          </a:prstGeom>
          <a:noFill/>
          <a:ln w="76200">
            <a:solidFill>
              <a:schemeClr val="tx1"/>
            </a:solidFill>
            <a:miter lim="800000"/>
            <a:headEnd/>
            <a:tailEnd/>
          </a:ln>
        </p:spPr>
      </p:pic>
      <p:pic>
        <p:nvPicPr>
          <p:cNvPr id="9" name="Рисунок 8" descr="Собаки-космонавты"/>
          <p:cNvPicPr/>
          <p:nvPr/>
        </p:nvPicPr>
        <p:blipFill>
          <a:blip r:embed="rId12"/>
          <a:srcRect/>
          <a:stretch>
            <a:fillRect/>
          </a:stretch>
        </p:blipFill>
        <p:spPr bwMode="auto">
          <a:xfrm>
            <a:off x="500034" y="3500438"/>
            <a:ext cx="2861945" cy="2802890"/>
          </a:xfrm>
          <a:prstGeom prst="roundRect">
            <a:avLst/>
          </a:prstGeom>
          <a:noFill/>
          <a:ln w="76200">
            <a:solidFill>
              <a:schemeClr val="tx1"/>
            </a:solidFill>
            <a:miter lim="800000"/>
            <a:headEnd/>
            <a:tailEnd/>
          </a:ln>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par>
                          <p:cTn id="11" fill="hold">
                            <p:stCondLst>
                              <p:cond delay="1000"/>
                            </p:stCondLst>
                            <p:childTnLst>
                              <p:par>
                                <p:cTn id="12" presetID="24"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par>
                          <p:cTn id="28" fill="hold">
                            <p:stCondLst>
                              <p:cond delay="3000"/>
                            </p:stCondLst>
                            <p:childTnLst>
                              <p:par>
                                <p:cTn id="29" presetID="15"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800" decel="100000"/>
                                        <p:tgtEl>
                                          <p:spTgt spid="6"/>
                                        </p:tgtEl>
                                      </p:cBhvr>
                                    </p:animEffect>
                                    <p:anim calcmode="lin" valueType="num">
                                      <p:cBhvr>
                                        <p:cTn id="39" dur="800" decel="100000" fill="hold"/>
                                        <p:tgtEl>
                                          <p:spTgt spid="6"/>
                                        </p:tgtEl>
                                        <p:attrNameLst>
                                          <p:attrName>style.rotation</p:attrName>
                                        </p:attrNameLst>
                                      </p:cBhvr>
                                      <p:tavLst>
                                        <p:tav tm="0">
                                          <p:val>
                                            <p:fltVal val="-90"/>
                                          </p:val>
                                        </p:tav>
                                        <p:tav tm="100000">
                                          <p:val>
                                            <p:fltVal val="0"/>
                                          </p:val>
                                        </p:tav>
                                      </p:tavLst>
                                    </p:anim>
                                    <p:anim calcmode="lin" valueType="num">
                                      <p:cBhvr>
                                        <p:cTn id="40" dur="800" decel="100000" fill="hold"/>
                                        <p:tgtEl>
                                          <p:spTgt spid="6"/>
                                        </p:tgtEl>
                                        <p:attrNameLst>
                                          <p:attrName>ppt_x</p:attrName>
                                        </p:attrNameLst>
                                      </p:cBhvr>
                                      <p:tavLst>
                                        <p:tav tm="0">
                                          <p:val>
                                            <p:strVal val="#ppt_x+0.4"/>
                                          </p:val>
                                        </p:tav>
                                        <p:tav tm="100000">
                                          <p:val>
                                            <p:strVal val="#ppt_x-0.05"/>
                                          </p:val>
                                        </p:tav>
                                      </p:tavLst>
                                    </p:anim>
                                    <p:anim calcmode="lin" valueType="num">
                                      <p:cBhvr>
                                        <p:cTn id="41" dur="800" decel="100000" fill="hold"/>
                                        <p:tgtEl>
                                          <p:spTgt spid="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
                                        </p:tgtEl>
                                        <p:attrNameLst>
                                          <p:attrName>ppt_x</p:attrName>
                                          <p:attrName>ppt_y</p:attrName>
                                        </p:attrNameLst>
                                      </p:cBhvr>
                                    </p:animMotion>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ru/7/78/Belka_and_Strelka.Space_Dogs.In_space.jpg">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28564" y="3357562"/>
            <a:ext cx="8715436" cy="2677656"/>
          </a:xfrm>
          <a:prstGeom prst="rect">
            <a:avLst/>
          </a:prstGeom>
          <a:noFill/>
        </p:spPr>
        <p:txBody>
          <a:bodyPr wrap="square" rtlCol="0">
            <a:spAutoFit/>
          </a:bodyPr>
          <a:lstStyle/>
          <a:p>
            <a:pPr algn="just"/>
            <a:r>
              <a:rPr lang="ru-RU" sz="2800" b="1" dirty="0" smtClean="0">
                <a:ln>
                  <a:solidFill>
                    <a:srgbClr val="000000"/>
                  </a:solidFill>
                </a:ln>
                <a:solidFill>
                  <a:srgbClr val="FF0000"/>
                </a:solidFill>
                <a:latin typeface="Times New Roman" pitchFamily="18" charset="0"/>
                <a:cs typeface="Times New Roman" pitchFamily="18" charset="0"/>
              </a:rPr>
              <a:t>Собаки Белка и Стрелка всё время после полёта в космос были знаменитыми. О них снимали фильмы, изготавливались памятные почтовые марки с их изображениями. Имена этих собак стали ассоциироваться с космосом и великими достижениями человека</a:t>
            </a:r>
            <a:r>
              <a:rPr lang="ru-RU" sz="2800" b="1" dirty="0" smtClean="0">
                <a:solidFill>
                  <a:srgbClr val="FF0000"/>
                </a:solidFill>
                <a:latin typeface="Times New Roman" pitchFamily="18" charset="0"/>
                <a:cs typeface="Times New Roman" pitchFamily="18" charset="0"/>
              </a:rPr>
              <a:t>.</a:t>
            </a:r>
            <a:endParaRPr lang="ru-RU" sz="2800" dirty="0">
              <a:solidFill>
                <a:srgbClr val="FF0000"/>
              </a:solidFill>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бака Козявка после благополучного приземления с высоты 210 км"/>
          <p:cNvPicPr/>
          <p:nvPr/>
        </p:nvPicPr>
        <p:blipFill>
          <a:blip r:embed="rId2"/>
          <a:srcRect/>
          <a:stretch>
            <a:fillRect/>
          </a:stretch>
        </p:blipFill>
        <p:spPr bwMode="auto">
          <a:xfrm>
            <a:off x="357158" y="1643050"/>
            <a:ext cx="4357718" cy="3143272"/>
          </a:xfrm>
          <a:prstGeom prst="roundRect">
            <a:avLst/>
          </a:prstGeom>
          <a:noFill/>
          <a:ln w="76200">
            <a:solidFill>
              <a:schemeClr val="tx1"/>
            </a:solidFill>
            <a:miter lim="800000"/>
            <a:headEnd/>
            <a:tailEnd/>
          </a:ln>
        </p:spPr>
      </p:pic>
      <p:sp>
        <p:nvSpPr>
          <p:cNvPr id="3" name="TextBox 2"/>
          <p:cNvSpPr txBox="1"/>
          <p:nvPr/>
        </p:nvSpPr>
        <p:spPr>
          <a:xfrm>
            <a:off x="785786" y="5072074"/>
            <a:ext cx="4429156" cy="400110"/>
          </a:xfrm>
          <a:prstGeom prst="rect">
            <a:avLst/>
          </a:prstGeom>
          <a:noFill/>
        </p:spPr>
        <p:txBody>
          <a:bodyPr wrap="square" rtlCol="0">
            <a:spAutoFit/>
          </a:bodyPr>
          <a:lstStyle/>
          <a:p>
            <a:r>
              <a:rPr lang="ru-RU" sz="2000" b="1" dirty="0" smtClean="0">
                <a:latin typeface="Monotype Corsiva" pitchFamily="66" charset="0"/>
              </a:rPr>
              <a:t>Козявка</a:t>
            </a:r>
            <a:endParaRPr lang="ru-RU" sz="2000" b="1" dirty="0">
              <a:latin typeface="Monotype Corsiva" pitchFamily="66" charset="0"/>
            </a:endParaRPr>
          </a:p>
        </p:txBody>
      </p:sp>
      <p:pic>
        <p:nvPicPr>
          <p:cNvPr id="6" name="Рисунок 5" descr="Цыган"/>
          <p:cNvPicPr/>
          <p:nvPr/>
        </p:nvPicPr>
        <p:blipFill>
          <a:blip r:embed="rId3"/>
          <a:srcRect/>
          <a:stretch>
            <a:fillRect/>
          </a:stretch>
        </p:blipFill>
        <p:spPr bwMode="auto">
          <a:xfrm>
            <a:off x="5214942" y="4143380"/>
            <a:ext cx="3694752" cy="2423161"/>
          </a:xfrm>
          <a:prstGeom prst="roundRect">
            <a:avLst/>
          </a:prstGeom>
          <a:noFill/>
          <a:ln w="76200">
            <a:solidFill>
              <a:schemeClr val="tx1"/>
            </a:solidFill>
            <a:miter lim="800000"/>
            <a:headEnd/>
            <a:tailEnd/>
          </a:ln>
        </p:spPr>
      </p:pic>
      <p:sp>
        <p:nvSpPr>
          <p:cNvPr id="7" name="TextBox 6"/>
          <p:cNvSpPr txBox="1"/>
          <p:nvPr/>
        </p:nvSpPr>
        <p:spPr>
          <a:xfrm>
            <a:off x="6286480" y="3500438"/>
            <a:ext cx="2857520" cy="400110"/>
          </a:xfrm>
          <a:prstGeom prst="rect">
            <a:avLst/>
          </a:prstGeom>
          <a:noFill/>
        </p:spPr>
        <p:txBody>
          <a:bodyPr wrap="square" rtlCol="0">
            <a:spAutoFit/>
          </a:bodyPr>
          <a:lstStyle/>
          <a:p>
            <a:r>
              <a:rPr lang="ru-RU" sz="2000" b="1" dirty="0" smtClean="0">
                <a:latin typeface="Monotype Corsiva" pitchFamily="66" charset="0"/>
              </a:rPr>
              <a:t>Смелый</a:t>
            </a:r>
            <a:endParaRPr lang="ru-RU" sz="2000" b="1" dirty="0">
              <a:latin typeface="Monotype Corsiva" pitchFamily="66" charset="0"/>
            </a:endParaRPr>
          </a:p>
        </p:txBody>
      </p:sp>
      <p:sp>
        <p:nvSpPr>
          <p:cNvPr id="12" name="Прямоугольник 11"/>
          <p:cNvSpPr/>
          <p:nvPr/>
        </p:nvSpPr>
        <p:spPr>
          <a:xfrm>
            <a:off x="928662" y="357166"/>
            <a:ext cx="7353295" cy="923330"/>
          </a:xfrm>
          <a:prstGeom prst="rect">
            <a:avLst/>
          </a:prstGeom>
          <a:noFill/>
        </p:spPr>
        <p:txBody>
          <a:bodyPr wrap="none" lIns="91440" tIns="45720" rIns="91440" bIns="45720">
            <a:spAutoFit/>
          </a:bodyPr>
          <a:lstStyle/>
          <a:p>
            <a:pPr algn="ct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О них почти неизвестно…</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37"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9" fill="hold">
                            <p:stCondLst>
                              <p:cond delay="5000"/>
                            </p:stCondLst>
                            <p:childTnLst>
                              <p:par>
                                <p:cTn id="20" presetID="24"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par>
                                <p:cTn id="23" presetID="3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вёздочка"/>
          <p:cNvPicPr/>
          <p:nvPr/>
        </p:nvPicPr>
        <p:blipFill>
          <a:blip r:embed="rId2"/>
          <a:srcRect/>
          <a:stretch>
            <a:fillRect/>
          </a:stretch>
        </p:blipFill>
        <p:spPr bwMode="auto">
          <a:xfrm>
            <a:off x="3214678" y="3071810"/>
            <a:ext cx="3143272" cy="3208979"/>
          </a:xfrm>
          <a:prstGeom prst="ellipse">
            <a:avLst/>
          </a:prstGeom>
          <a:noFill/>
          <a:ln w="76200">
            <a:solidFill>
              <a:schemeClr val="tx1"/>
            </a:solidFill>
            <a:miter lim="800000"/>
            <a:headEnd/>
            <a:tailEnd/>
          </a:ln>
        </p:spPr>
      </p:pic>
      <p:sp>
        <p:nvSpPr>
          <p:cNvPr id="3" name="TextBox 2"/>
          <p:cNvSpPr txBox="1"/>
          <p:nvPr/>
        </p:nvSpPr>
        <p:spPr>
          <a:xfrm>
            <a:off x="5929322" y="6000768"/>
            <a:ext cx="1643074" cy="677108"/>
          </a:xfrm>
          <a:prstGeom prst="rect">
            <a:avLst/>
          </a:prstGeom>
          <a:noFill/>
        </p:spPr>
        <p:txBody>
          <a:bodyPr wrap="square" rtlCol="0">
            <a:spAutoFit/>
          </a:bodyPr>
          <a:lstStyle/>
          <a:p>
            <a:r>
              <a:rPr lang="ru-RU" sz="2000" b="1" dirty="0" smtClean="0">
                <a:latin typeface="Monotype Corsiva" pitchFamily="66" charset="0"/>
              </a:rPr>
              <a:t>Звездочка</a:t>
            </a:r>
          </a:p>
          <a:p>
            <a:endParaRPr lang="ru-RU" dirty="0"/>
          </a:p>
        </p:txBody>
      </p:sp>
      <p:pic>
        <p:nvPicPr>
          <p:cNvPr id="4" name="Рисунок 3" descr="Чайка и Лисичка"/>
          <p:cNvPicPr/>
          <p:nvPr/>
        </p:nvPicPr>
        <p:blipFill>
          <a:blip r:embed="rId3"/>
          <a:srcRect/>
          <a:stretch>
            <a:fillRect/>
          </a:stretch>
        </p:blipFill>
        <p:spPr bwMode="auto">
          <a:xfrm>
            <a:off x="428596" y="357166"/>
            <a:ext cx="3857652" cy="3000396"/>
          </a:xfrm>
          <a:prstGeom prst="ellipse">
            <a:avLst/>
          </a:prstGeom>
          <a:noFill/>
          <a:ln w="76200">
            <a:solidFill>
              <a:schemeClr val="tx1"/>
            </a:solidFill>
            <a:miter lim="800000"/>
            <a:headEnd/>
            <a:tailEnd/>
          </a:ln>
        </p:spPr>
      </p:pic>
      <p:sp>
        <p:nvSpPr>
          <p:cNvPr id="5" name="TextBox 4"/>
          <p:cNvSpPr txBox="1"/>
          <p:nvPr/>
        </p:nvSpPr>
        <p:spPr>
          <a:xfrm>
            <a:off x="1142976" y="3571876"/>
            <a:ext cx="2500330" cy="369332"/>
          </a:xfrm>
          <a:prstGeom prst="rect">
            <a:avLst/>
          </a:prstGeom>
          <a:noFill/>
        </p:spPr>
        <p:txBody>
          <a:bodyPr wrap="square" rtlCol="0">
            <a:spAutoFit/>
          </a:bodyPr>
          <a:lstStyle/>
          <a:p>
            <a:r>
              <a:rPr lang="ru-RU" b="1" dirty="0" smtClean="0">
                <a:latin typeface="Monotype Corsiva" pitchFamily="66" charset="0"/>
              </a:rPr>
              <a:t>Лисичка </a:t>
            </a:r>
            <a:r>
              <a:rPr lang="ru-RU" b="1" smtClean="0">
                <a:latin typeface="Monotype Corsiva" pitchFamily="66" charset="0"/>
              </a:rPr>
              <a:t>и </a:t>
            </a:r>
            <a:r>
              <a:rPr lang="ru-RU" b="1" smtClean="0">
                <a:latin typeface="Monotype Corsiva" pitchFamily="66" charset="0"/>
              </a:rPr>
              <a:t>Чайка</a:t>
            </a:r>
            <a:endParaRPr lang="ru-RU" b="1" dirty="0">
              <a:latin typeface="Monotype Corsiva" pitchFamily="66" charset="0"/>
            </a:endParaRPr>
          </a:p>
        </p:txBody>
      </p:sp>
      <p:pic>
        <p:nvPicPr>
          <p:cNvPr id="6" name="Рисунок 5" descr="Собака Малышка после благополучного приземления с высоты 110 км"/>
          <p:cNvPicPr/>
          <p:nvPr/>
        </p:nvPicPr>
        <p:blipFill>
          <a:blip r:embed="rId4"/>
          <a:srcRect/>
          <a:stretch>
            <a:fillRect/>
          </a:stretch>
        </p:blipFill>
        <p:spPr bwMode="auto">
          <a:xfrm>
            <a:off x="5072066" y="285728"/>
            <a:ext cx="3714776" cy="3000396"/>
          </a:xfrm>
          <a:prstGeom prst="ellipse">
            <a:avLst/>
          </a:prstGeom>
          <a:noFill/>
          <a:ln w="76200">
            <a:solidFill>
              <a:schemeClr val="tx1"/>
            </a:solidFill>
            <a:miter lim="800000"/>
            <a:headEnd/>
            <a:tailEnd/>
          </a:ln>
        </p:spPr>
      </p:pic>
      <p:sp>
        <p:nvSpPr>
          <p:cNvPr id="7" name="TextBox 6"/>
          <p:cNvSpPr txBox="1"/>
          <p:nvPr/>
        </p:nvSpPr>
        <p:spPr>
          <a:xfrm>
            <a:off x="6643670" y="3357562"/>
            <a:ext cx="2500330" cy="400110"/>
          </a:xfrm>
          <a:prstGeom prst="rect">
            <a:avLst/>
          </a:prstGeom>
          <a:noFill/>
        </p:spPr>
        <p:txBody>
          <a:bodyPr wrap="square" rtlCol="0">
            <a:spAutoFit/>
          </a:bodyPr>
          <a:lstStyle/>
          <a:p>
            <a:r>
              <a:rPr lang="ru-RU" sz="2000" b="1" dirty="0" smtClean="0">
                <a:latin typeface="Monotype Corsiva" pitchFamily="66" charset="0"/>
              </a:rPr>
              <a:t>Малышка</a:t>
            </a:r>
            <a:endParaRPr lang="ru-RU" sz="2000" b="1" dirty="0">
              <a:latin typeface="Monotype Corsiva" pitchFamily="66"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6"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par>
                          <p:cTn id="31" fill="hold">
                            <p:stCondLst>
                              <p:cond delay="5000"/>
                            </p:stCondLst>
                            <p:childTnLst>
                              <p:par>
                                <p:cTn id="32" presetID="2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childTnLst>
                          </p:cTn>
                        </p:par>
                        <p:par>
                          <p:cTn id="35" fill="hold">
                            <p:stCondLst>
                              <p:cond delay="7000"/>
                            </p:stCondLst>
                            <p:childTnLst>
                              <p:par>
                                <p:cTn id="36" presetID="49" presetClass="entr" presetSubtype="0" decel="10000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360"/>
                                          </p:val>
                                        </p:tav>
                                        <p:tav tm="100000">
                                          <p:val>
                                            <p:fltVal val="0"/>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0"/>
            <a:ext cx="750099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Космически е курьезы</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4" name="TextBox 3"/>
          <p:cNvSpPr txBox="1"/>
          <p:nvPr/>
        </p:nvSpPr>
        <p:spPr>
          <a:xfrm>
            <a:off x="214282" y="928670"/>
            <a:ext cx="5357850" cy="5539978"/>
          </a:xfrm>
          <a:prstGeom prst="rect">
            <a:avLst/>
          </a:prstGeom>
          <a:noFill/>
        </p:spPr>
        <p:txBody>
          <a:bodyPr wrap="square" rtlCol="0">
            <a:spAutoFit/>
          </a:bodyPr>
          <a:lstStyle/>
          <a:p>
            <a:pPr algn="just"/>
            <a:r>
              <a:rPr lang="ru-RU" b="1" dirty="0" smtClean="0">
                <a:solidFill>
                  <a:schemeClr val="tx1">
                    <a:lumMod val="95000"/>
                  </a:schemeClr>
                </a:solidFill>
                <a:latin typeface="Times New Roman" pitchFamily="18" charset="0"/>
                <a:cs typeface="Times New Roman" pitchFamily="18" charset="0"/>
              </a:rPr>
              <a:t> </a:t>
            </a:r>
            <a:r>
              <a:rPr lang="ru-RU" sz="1600" b="1" dirty="0" smtClean="0">
                <a:solidFill>
                  <a:schemeClr val="tx2">
                    <a:lumMod val="90000"/>
                  </a:schemeClr>
                </a:solidFill>
                <a:latin typeface="Times New Roman" pitchFamily="18" charset="0"/>
                <a:cs typeface="Times New Roman" pitchFamily="18" charset="0"/>
              </a:rPr>
              <a:t>Помимо трагедий с «первым отрядом» случались и откровенно курьезные   случаи. Во время одного из запусков 1951 г. на полигоне находились только   собаки из испытуемого экипажа: остальные в Москве готовились к следующему   этапу испытаний. Когда накануне полета лаборант вывел собак на прогулку,   пес по кличке Смелый сорвался с поводка и удрал в степь. Собаку как ветром сдуло. Кому-то в   голову пришла идея: возле солдатской столовки все время вертится куча   дворняг! Подобрать бы там похожую по масти и размеру - и в ракету.   Подходящую собаку нашли, повесили на нее датчики, наградив кличкой ЗИБ - Замена   Исчезнувшего Бобика. Пес,   по сути, еще щенок. Манипуляции с наложением датчиков он перенес на   удивление спокойно, эксперимент   перенес хорошо. Собаки приземлились благополучно, и Королев очень   удивился, увидев в капсуле незнакомого пса. Про подмену ему рассказали, и   в официальных отчетах ЗИБ стал заранее отобранным, но неподготовленным   участником программы, которого специально отправили в полет, чтобы   проверить реакцию нетренированной собаки.</a:t>
            </a:r>
            <a:endParaRPr lang="ru-RU" sz="1600" b="1" dirty="0">
              <a:solidFill>
                <a:schemeClr val="tx2">
                  <a:lumMod val="90000"/>
                </a:schemeClr>
              </a:solidFill>
              <a:latin typeface="Times New Roman" pitchFamily="18" charset="0"/>
              <a:cs typeface="Times New Roman" pitchFamily="18" charset="0"/>
            </a:endParaRPr>
          </a:p>
        </p:txBody>
      </p:sp>
      <p:pic>
        <p:nvPicPr>
          <p:cNvPr id="6" name="Рисунок 5" descr="Зиб"/>
          <p:cNvPicPr/>
          <p:nvPr/>
        </p:nvPicPr>
        <p:blipFill>
          <a:blip r:embed="rId2"/>
          <a:srcRect/>
          <a:stretch>
            <a:fillRect/>
          </a:stretch>
        </p:blipFill>
        <p:spPr bwMode="auto">
          <a:xfrm>
            <a:off x="5643570" y="1071546"/>
            <a:ext cx="3051810" cy="2280285"/>
          </a:xfrm>
          <a:prstGeom prst="roundRect">
            <a:avLst/>
          </a:prstGeom>
          <a:noFill/>
          <a:ln w="76200">
            <a:solidFill>
              <a:srgbClr val="002060"/>
            </a:solidFill>
            <a:miter lim="800000"/>
            <a:headEnd/>
            <a:tailEnd/>
          </a:ln>
        </p:spPr>
      </p:pic>
      <p:sp>
        <p:nvSpPr>
          <p:cNvPr id="7" name="TextBox 6"/>
          <p:cNvSpPr txBox="1"/>
          <p:nvPr/>
        </p:nvSpPr>
        <p:spPr>
          <a:xfrm>
            <a:off x="5715008" y="3643314"/>
            <a:ext cx="3428992" cy="830997"/>
          </a:xfrm>
          <a:prstGeom prst="rect">
            <a:avLst/>
          </a:prstGeom>
          <a:noFill/>
        </p:spPr>
        <p:txBody>
          <a:bodyPr wrap="square" rtlCol="0">
            <a:spAutoFit/>
          </a:bodyPr>
          <a:lstStyle/>
          <a:p>
            <a:r>
              <a:rPr lang="ru-RU" sz="2400" b="1" dirty="0" err="1" smtClean="0">
                <a:latin typeface="Monotype Corsiva" pitchFamily="66" charset="0"/>
              </a:rPr>
              <a:t>Зиб</a:t>
            </a:r>
            <a:r>
              <a:rPr lang="ru-RU" sz="2400" b="1" dirty="0" smtClean="0">
                <a:latin typeface="Monotype Corsiva" pitchFamily="66" charset="0"/>
              </a:rPr>
              <a:t>, первый из «космических туристов» </a:t>
            </a:r>
            <a:endParaRPr lang="ru-RU" sz="2400" b="1" dirty="0">
              <a:latin typeface="Monotype Corsiva" pitchFamily="66"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par>
                          <p:cTn id="18" fill="hold">
                            <p:stCondLst>
                              <p:cond delay="3000"/>
                            </p:stCondLst>
                            <p:childTnLst>
                              <p:par>
                                <p:cTn id="19" presetID="6"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Тома\Desktop\рыбак\img_1922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928662" y="357166"/>
            <a:ext cx="6771405"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Счастливые возвращени</a:t>
            </a: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я</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Собака Малышка после полета в скафандре"/>
          <p:cNvPicPr/>
          <p:nvPr/>
        </p:nvPicPr>
        <p:blipFill>
          <a:blip r:embed="rId3"/>
          <a:srcRect/>
          <a:stretch>
            <a:fillRect/>
          </a:stretch>
        </p:blipFill>
        <p:spPr bwMode="auto">
          <a:xfrm>
            <a:off x="500034" y="1428736"/>
            <a:ext cx="3336925" cy="4322445"/>
          </a:xfrm>
          <a:prstGeom prst="ellipse">
            <a:avLst/>
          </a:prstGeom>
          <a:noFill/>
          <a:ln w="76200">
            <a:solidFill>
              <a:schemeClr val="tx1"/>
            </a:solidFill>
            <a:miter lim="800000"/>
            <a:headEnd/>
            <a:tailEnd/>
          </a:ln>
        </p:spPr>
      </p:pic>
      <p:sp>
        <p:nvSpPr>
          <p:cNvPr id="6" name="TextBox 5"/>
          <p:cNvSpPr txBox="1"/>
          <p:nvPr/>
        </p:nvSpPr>
        <p:spPr>
          <a:xfrm>
            <a:off x="0" y="5857892"/>
            <a:ext cx="4286280" cy="830997"/>
          </a:xfrm>
          <a:prstGeom prst="rect">
            <a:avLst/>
          </a:prstGeom>
          <a:noFill/>
        </p:spPr>
        <p:txBody>
          <a:bodyPr wrap="square" rtlCol="0">
            <a:spAutoFit/>
          </a:bodyPr>
          <a:lstStyle/>
          <a:p>
            <a:r>
              <a:rPr lang="ru-RU" sz="2400" b="1" dirty="0" smtClean="0">
                <a:latin typeface="Monotype Corsiva" pitchFamily="66" charset="0"/>
              </a:rPr>
              <a:t>Собака Малышка после полета в скафандре</a:t>
            </a:r>
            <a:endParaRPr lang="ru-RU" sz="2400" b="1" dirty="0">
              <a:latin typeface="Monotype Corsiva" pitchFamily="66" charset="0"/>
            </a:endParaRPr>
          </a:p>
        </p:txBody>
      </p:sp>
      <p:pic>
        <p:nvPicPr>
          <p:cNvPr id="7" name="Рисунок 6" descr="Собака Козявка после благополучного приземления с высоты 210 км"/>
          <p:cNvPicPr/>
          <p:nvPr/>
        </p:nvPicPr>
        <p:blipFill>
          <a:blip r:embed="rId4"/>
          <a:srcRect/>
          <a:stretch>
            <a:fillRect/>
          </a:stretch>
        </p:blipFill>
        <p:spPr bwMode="auto">
          <a:xfrm>
            <a:off x="4214810" y="2928934"/>
            <a:ext cx="4524073" cy="3357586"/>
          </a:xfrm>
          <a:prstGeom prst="ellipse">
            <a:avLst/>
          </a:prstGeom>
          <a:noFill/>
          <a:ln w="76200">
            <a:solidFill>
              <a:schemeClr val="tx1"/>
            </a:solidFill>
            <a:miter lim="800000"/>
            <a:headEnd/>
            <a:tailEnd/>
          </a:ln>
        </p:spPr>
      </p:pic>
      <p:sp>
        <p:nvSpPr>
          <p:cNvPr id="8" name="TextBox 7"/>
          <p:cNvSpPr txBox="1"/>
          <p:nvPr/>
        </p:nvSpPr>
        <p:spPr>
          <a:xfrm>
            <a:off x="4071934" y="1571612"/>
            <a:ext cx="4857784" cy="1661993"/>
          </a:xfrm>
          <a:prstGeom prst="rect">
            <a:avLst/>
          </a:prstGeom>
          <a:noFill/>
        </p:spPr>
        <p:txBody>
          <a:bodyPr wrap="square" rtlCol="0">
            <a:spAutoFit/>
          </a:bodyPr>
          <a:lstStyle/>
          <a:p>
            <a:r>
              <a:rPr lang="ru-RU" sz="2800" b="1" dirty="0" smtClean="0">
                <a:latin typeface="Monotype Corsiva" pitchFamily="66" charset="0"/>
              </a:rPr>
              <a:t>Собака Козявка после благополучного приземления с высоты 210 км</a:t>
            </a:r>
            <a:endParaRPr lang="ru-RU" sz="2800" dirty="0" smtClean="0">
              <a:latin typeface="Monotype Corsiva" pitchFamily="66" charset="0"/>
            </a:endParaRPr>
          </a:p>
          <a:p>
            <a:endParaRPr lang="ru-RU"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2500"/>
                            </p:stCondLst>
                            <p:childTnLst>
                              <p:par>
                                <p:cTn id="26" presetID="24"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обаки-космонавты"/>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
        <p:nvSpPr>
          <p:cNvPr id="6" name="Прямоугольник 5"/>
          <p:cNvSpPr/>
          <p:nvPr/>
        </p:nvSpPr>
        <p:spPr>
          <a:xfrm>
            <a:off x="357158" y="357166"/>
            <a:ext cx="8449749"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Последние собаки - космонавты</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
        <p:nvSpPr>
          <p:cNvPr id="7" name="Прямоугольник 6"/>
          <p:cNvSpPr/>
          <p:nvPr/>
        </p:nvSpPr>
        <p:spPr>
          <a:xfrm>
            <a:off x="142844" y="2928934"/>
            <a:ext cx="8786874" cy="3477875"/>
          </a:xfrm>
          <a:prstGeom prst="rect">
            <a:avLst/>
          </a:prstGeom>
        </p:spPr>
        <p:txBody>
          <a:bodyPr wrap="square">
            <a:spAutoFit/>
          </a:bodyPr>
          <a:lstStyle/>
          <a:p>
            <a:pPr algn="just"/>
            <a:r>
              <a:rPr lang="ru-RU" sz="2000" b="1" dirty="0" smtClean="0">
                <a:solidFill>
                  <a:schemeClr val="tx1">
                    <a:lumMod val="95000"/>
                  </a:schemeClr>
                </a:solidFill>
                <a:latin typeface="Monotype Corsiva" pitchFamily="66" charset="0"/>
              </a:rPr>
              <a:t> </a:t>
            </a:r>
            <a:r>
              <a:rPr lang="ru-RU" sz="2000" b="1" dirty="0" smtClean="0">
                <a:solidFill>
                  <a:schemeClr val="tx1">
                    <a:lumMod val="95000"/>
                  </a:schemeClr>
                </a:solidFill>
                <a:latin typeface="Times New Roman" pitchFamily="18" charset="0"/>
                <a:cs typeface="Times New Roman" pitchFamily="18" charset="0"/>
              </a:rPr>
              <a:t>В феврале-марте   1966 года собаки Ветерок и Уголек провели 22 дня на орбите искусственного   спутника Земли «Космос-110». Такой длительный полет собаки перенесли очень   плохо, но удачно восстановились и дали здоровое потомство. Их рекорд  космонавты станции «Салют» побьют только через пять лет. К слову, Уголька   изначально звали Снежком, а перед запуском имя ему поменяли ради большего  соответствия темной масти. Его партнер до полета вообще был известен как   </a:t>
            </a:r>
            <a:r>
              <a:rPr lang="ru-RU" sz="2000" b="1" dirty="0" err="1" smtClean="0">
                <a:solidFill>
                  <a:schemeClr val="tx1">
                    <a:lumMod val="95000"/>
                  </a:schemeClr>
                </a:solidFill>
                <a:latin typeface="Times New Roman" pitchFamily="18" charset="0"/>
                <a:cs typeface="Times New Roman" pitchFamily="18" charset="0"/>
              </a:rPr>
              <a:t>Бздунок</a:t>
            </a:r>
            <a:r>
              <a:rPr lang="ru-RU" sz="2000" b="1" dirty="0" smtClean="0">
                <a:solidFill>
                  <a:schemeClr val="tx1">
                    <a:lumMod val="95000"/>
                  </a:schemeClr>
                </a:solidFill>
                <a:latin typeface="Times New Roman" pitchFamily="18" charset="0"/>
                <a:cs typeface="Times New Roman" pitchFamily="18" charset="0"/>
              </a:rPr>
              <a:t> из-за соответствующих могучих способностей организма. Десять лет собаки заменяли собою людей и гибли ради того, чтобы потом не гибли люди. И теперь наступило время, когда в кабине космического корабля уже человек должен был сменить собаку. </a:t>
            </a:r>
            <a:endParaRPr lang="ru-RU" sz="2000" b="1" dirty="0">
              <a:solidFill>
                <a:schemeClr val="tx1">
                  <a:lumMod val="95000"/>
                </a:schemeClr>
              </a:solidFill>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амятник Лайке"/>
          <p:cNvPicPr/>
          <p:nvPr/>
        </p:nvPicPr>
        <p:blipFill>
          <a:blip r:embed="rId2"/>
          <a:srcRect/>
          <a:stretch>
            <a:fillRect/>
          </a:stretch>
        </p:blipFill>
        <p:spPr bwMode="auto">
          <a:xfrm>
            <a:off x="357158" y="214290"/>
            <a:ext cx="3000396" cy="4071966"/>
          </a:xfrm>
          <a:prstGeom prst="roundRect">
            <a:avLst/>
          </a:prstGeom>
          <a:noFill/>
          <a:ln w="76200">
            <a:solidFill>
              <a:schemeClr val="tx1"/>
            </a:solidFill>
            <a:miter lim="800000"/>
            <a:headEnd/>
            <a:tailEnd/>
          </a:ln>
        </p:spPr>
      </p:pic>
      <p:pic>
        <p:nvPicPr>
          <p:cNvPr id="5" name="Рисунок 4" descr="Памятник собаке Лайка в Москве"/>
          <p:cNvPicPr/>
          <p:nvPr/>
        </p:nvPicPr>
        <p:blipFill>
          <a:blip r:embed="rId3"/>
          <a:srcRect/>
          <a:stretch>
            <a:fillRect/>
          </a:stretch>
        </p:blipFill>
        <p:spPr bwMode="auto">
          <a:xfrm>
            <a:off x="3643306" y="785794"/>
            <a:ext cx="2286016" cy="3166750"/>
          </a:xfrm>
          <a:prstGeom prst="roundRect">
            <a:avLst/>
          </a:prstGeom>
          <a:noFill/>
          <a:ln w="76200">
            <a:solidFill>
              <a:srgbClr val="000000"/>
            </a:solidFill>
            <a:miter lim="800000"/>
            <a:headEnd/>
            <a:tailEnd/>
          </a:ln>
        </p:spPr>
      </p:pic>
      <p:pic>
        <p:nvPicPr>
          <p:cNvPr id="6" name="Рисунок 5" descr="Памятные доски на здании Института Авиационной и космической медицины, собакам, которые рискуя жизнями первыми испытали космос - Лайке, Белке и Стрелке"/>
          <p:cNvPicPr/>
          <p:nvPr/>
        </p:nvPicPr>
        <p:blipFill>
          <a:blip r:embed="rId4"/>
          <a:srcRect/>
          <a:stretch>
            <a:fillRect/>
          </a:stretch>
        </p:blipFill>
        <p:spPr bwMode="auto">
          <a:xfrm>
            <a:off x="6286512" y="285728"/>
            <a:ext cx="2500330" cy="4000528"/>
          </a:xfrm>
          <a:prstGeom prst="roundRect">
            <a:avLst/>
          </a:prstGeom>
          <a:noFill/>
          <a:ln w="76200">
            <a:solidFill>
              <a:schemeClr val="tx1"/>
            </a:solidFill>
            <a:miter lim="800000"/>
            <a:headEnd/>
            <a:tailEnd/>
          </a:ln>
        </p:spPr>
      </p:pic>
      <p:sp>
        <p:nvSpPr>
          <p:cNvPr id="7" name="Прямоугольник 6"/>
          <p:cNvSpPr/>
          <p:nvPr/>
        </p:nvSpPr>
        <p:spPr>
          <a:xfrm>
            <a:off x="571472" y="4857760"/>
            <a:ext cx="7712753"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Памятники собакам</a:t>
            </a:r>
          </a:p>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 покорителям космоса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ома\Desktop\рыбак\img_19227.jpg"/>
          <p:cNvPicPr>
            <a:picLocks noChangeAspect="1" noChangeArrowheads="1"/>
          </p:cNvPicPr>
          <p:nvPr/>
        </p:nvPicPr>
        <p:blipFill>
          <a:blip r:embed="rId3"/>
          <a:srcRect/>
          <a:stretch>
            <a:fillRect/>
          </a:stretch>
        </p:blipFill>
        <p:spPr bwMode="auto">
          <a:xfrm>
            <a:off x="0" y="0"/>
            <a:ext cx="9144000" cy="6858000"/>
          </a:xfrm>
          <a:prstGeom prst="rect">
            <a:avLst/>
          </a:prstGeom>
          <a:noFill/>
          <a:ln>
            <a:solidFill>
              <a:schemeClr val="bg1"/>
            </a:solidFill>
          </a:ln>
          <a:effectLst>
            <a:glow rad="228600">
              <a:schemeClr val="accent4">
                <a:satMod val="175000"/>
                <a:alpha val="40000"/>
              </a:schemeClr>
            </a:glow>
          </a:effectLst>
        </p:spPr>
      </p:pic>
      <p:sp>
        <p:nvSpPr>
          <p:cNvPr id="3" name="TextBox 2"/>
          <p:cNvSpPr txBox="1"/>
          <p:nvPr/>
        </p:nvSpPr>
        <p:spPr>
          <a:xfrm>
            <a:off x="857224" y="363915"/>
            <a:ext cx="6858048" cy="6494085"/>
          </a:xfrm>
          <a:prstGeom prst="rect">
            <a:avLst/>
          </a:prstGeom>
          <a:noFill/>
        </p:spPr>
        <p:txBody>
          <a:bodyPr wrap="square" rtlCol="0">
            <a:spAutoFit/>
          </a:bodyPr>
          <a:lstStyle/>
          <a:p>
            <a:r>
              <a:rPr lang="ru-RU" sz="3200" b="1" dirty="0" smtClean="0">
                <a:latin typeface="Monotype Corsiva" pitchFamily="66" charset="0"/>
              </a:rPr>
              <a:t>Простая русская дворняжка</a:t>
            </a:r>
          </a:p>
          <a:p>
            <a:r>
              <a:rPr lang="ru-RU" sz="3200" b="1" dirty="0" smtClean="0">
                <a:latin typeface="Monotype Corsiva" pitchFamily="66" charset="0"/>
              </a:rPr>
              <a:t>Ей великая выпала честь</a:t>
            </a:r>
          </a:p>
          <a:p>
            <a:r>
              <a:rPr lang="ru-RU" sz="3200" b="1" dirty="0" smtClean="0">
                <a:latin typeface="Monotype Corsiva" pitchFamily="66" charset="0"/>
              </a:rPr>
              <a:t>От жизни собачьей тяжкой</a:t>
            </a:r>
          </a:p>
          <a:p>
            <a:r>
              <a:rPr lang="ru-RU" sz="3200" b="1" dirty="0" smtClean="0">
                <a:latin typeface="Monotype Corsiva" pitchFamily="66" charset="0"/>
              </a:rPr>
              <a:t>В космос победно пролезть.</a:t>
            </a:r>
          </a:p>
          <a:p>
            <a:r>
              <a:rPr lang="ru-RU" sz="3200" b="1" dirty="0" smtClean="0">
                <a:latin typeface="Monotype Corsiva" pitchFamily="66" charset="0"/>
              </a:rPr>
              <a:t>Великая Лайка не знала,</a:t>
            </a:r>
          </a:p>
          <a:p>
            <a:r>
              <a:rPr lang="ru-RU" sz="3200" b="1" dirty="0" smtClean="0">
                <a:latin typeface="Monotype Corsiva" pitchFamily="66" charset="0"/>
              </a:rPr>
              <a:t>Ведь это сложно собаке понять,</a:t>
            </a:r>
          </a:p>
          <a:p>
            <a:r>
              <a:rPr lang="ru-RU" sz="3200" b="1" dirty="0" smtClean="0">
                <a:latin typeface="Monotype Corsiva" pitchFamily="66" charset="0"/>
              </a:rPr>
              <a:t>Что жизнь ее подвигом стала</a:t>
            </a:r>
          </a:p>
          <a:p>
            <a:r>
              <a:rPr lang="ru-RU" sz="3200" b="1" dirty="0" smtClean="0">
                <a:latin typeface="Monotype Corsiva" pitchFamily="66" charset="0"/>
              </a:rPr>
              <a:t>И Славу у нее не отнять.</a:t>
            </a:r>
          </a:p>
          <a:p>
            <a:r>
              <a:rPr lang="ru-RU" sz="3200" b="1" dirty="0" smtClean="0">
                <a:latin typeface="Monotype Corsiva" pitchFamily="66" charset="0"/>
              </a:rPr>
              <a:t>Она над планетой летела,</a:t>
            </a:r>
          </a:p>
          <a:p>
            <a:r>
              <a:rPr lang="ru-RU" sz="3200" b="1" dirty="0" smtClean="0">
                <a:latin typeface="Monotype Corsiva" pitchFamily="66" charset="0"/>
              </a:rPr>
              <a:t>Пожертвовав честно собой</a:t>
            </a:r>
          </a:p>
          <a:p>
            <a:r>
              <a:rPr lang="ru-RU" sz="3200" b="1" dirty="0" smtClean="0">
                <a:latin typeface="Monotype Corsiva" pitchFamily="66" charset="0"/>
              </a:rPr>
              <a:t>И ради науки сгорела,</a:t>
            </a:r>
          </a:p>
          <a:p>
            <a:r>
              <a:rPr lang="ru-RU" sz="3200" b="1" dirty="0" smtClean="0">
                <a:latin typeface="Monotype Corsiva" pitchFamily="66" charset="0"/>
              </a:rPr>
              <a:t>Оставшись навеки звездой.</a:t>
            </a:r>
          </a:p>
          <a:p>
            <a:endParaRPr lang="ru-RU" sz="3200" b="1" dirty="0">
              <a:solidFill>
                <a:schemeClr val="bg1"/>
              </a:solidFill>
              <a:latin typeface="Monotype Corsiva" pitchFamily="66" charset="0"/>
            </a:endParaRPr>
          </a:p>
        </p:txBody>
      </p:sp>
      <p:pic>
        <p:nvPicPr>
          <p:cNvPr id="5" name="Рисунок 4" descr="Лайка"/>
          <p:cNvPicPr/>
          <p:nvPr/>
        </p:nvPicPr>
        <p:blipFill>
          <a:blip r:embed="rId4"/>
          <a:srcRect/>
          <a:stretch>
            <a:fillRect/>
          </a:stretch>
        </p:blipFill>
        <p:spPr bwMode="auto">
          <a:xfrm>
            <a:off x="5357818" y="714356"/>
            <a:ext cx="3500430" cy="2600960"/>
          </a:xfrm>
          <a:prstGeom prst="ellipse">
            <a:avLst/>
          </a:prstGeom>
          <a:noFill/>
          <a:ln w="76200">
            <a:solidFill>
              <a:schemeClr val="tx1"/>
            </a:solidFill>
            <a:miter lim="800000"/>
            <a:headEnd/>
            <a:tailEnd/>
          </a:ln>
          <a:effectLst>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Тома\Desktop\рыбак\1489_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1428728" y="285728"/>
            <a:ext cx="612539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Значение полетов </a:t>
            </a:r>
            <a:endPar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4" name="TextBox 3"/>
          <p:cNvSpPr txBox="1"/>
          <p:nvPr/>
        </p:nvSpPr>
        <p:spPr>
          <a:xfrm>
            <a:off x="357158" y="1357298"/>
            <a:ext cx="8429684" cy="4985980"/>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Благодаря полученным в полетах с собаками данным, конструировались космические корабли, обеспечивающие безопасность последующих полетов человека в космос.</a:t>
            </a:r>
          </a:p>
          <a:p>
            <a:pPr algn="just"/>
            <a:r>
              <a:rPr lang="ru-RU" sz="2000" b="1" dirty="0" smtClean="0">
                <a:latin typeface="Times New Roman" pitchFamily="18" charset="0"/>
                <a:cs typeface="Times New Roman" pitchFamily="18" charset="0"/>
              </a:rPr>
              <a:t>Десять лет собаки заменяли собою людей тогда, когда риск неудач и неизвестности был непомерно велик, и гибли ради того, чтобы потом не гибли люди. Всего в </a:t>
            </a:r>
            <a:r>
              <a:rPr lang="ru-RU" sz="2000" b="1" dirty="0" err="1" smtClean="0">
                <a:latin typeface="Times New Roman" pitchFamily="18" charset="0"/>
                <a:cs typeface="Times New Roman" pitchFamily="18" charset="0"/>
              </a:rPr>
              <a:t>догагаринских</a:t>
            </a:r>
            <a:r>
              <a:rPr lang="ru-RU" sz="2000" b="1" dirty="0" smtClean="0">
                <a:latin typeface="Times New Roman" pitchFamily="18" charset="0"/>
                <a:cs typeface="Times New Roman" pitchFamily="18" charset="0"/>
              </a:rPr>
              <a:t> полетах принимало участие более 30 собак. За это время было совершено 29 запусков, 15 собак совершили по два и более полета, 18 собак погибли. </a:t>
            </a:r>
          </a:p>
          <a:p>
            <a:pPr algn="just"/>
            <a:r>
              <a:rPr lang="ru-RU" sz="2000" b="1" dirty="0" smtClean="0">
                <a:latin typeface="Times New Roman" pitchFamily="18" charset="0"/>
                <a:cs typeface="Times New Roman" pitchFamily="18" charset="0"/>
              </a:rPr>
              <a:t>И, наконец, наступило время, когда в кабине космического корабля человек должен был сменить собаку. 12 апреля 1961 года на орбиту был запущен космический корабль «Восток», на борту которого находился старший лейтенант авиации Юрий Гагарин. Говорят, что впоследствии Гагарин на одном из банкетов произнёс такую фразу: «До сих пор не пойму, кто я: «первый человек» или «последняя собака»</a:t>
            </a:r>
            <a:r>
              <a:rPr lang="ru-RU" sz="2000" b="1" i="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endParaRPr lang="ru-RU"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714348" y="2000240"/>
          <a:ext cx="6215106" cy="3171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714348" y="2571744"/>
          <a:ext cx="7572428" cy="38004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14348" y="428604"/>
            <a:ext cx="8143932" cy="1754326"/>
          </a:xfrm>
          <a:prstGeom prst="rect">
            <a:avLst/>
          </a:prstGeom>
          <a:noFill/>
        </p:spPr>
        <p:txBody>
          <a:bodyPr wrap="square" rtlCol="0">
            <a:spAutoFit/>
          </a:bodyPr>
          <a:lstStyle/>
          <a:p>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Мы провели  опрос, в результате которого вывили уровень владения информацией студентами о собаках - космонавтах</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600" decel="100000"/>
                                        <p:tgtEl>
                                          <p:spTgt spid="6"/>
                                        </p:tgtEl>
                                      </p:cBhvr>
                                    </p:animEffect>
                                    <p:anim calcmode="lin" valueType="num">
                                      <p:cBhvr>
                                        <p:cTn id="12" dur="1600" decel="100000" fill="hold"/>
                                        <p:tgtEl>
                                          <p:spTgt spid="6"/>
                                        </p:tgtEl>
                                        <p:attrNameLst>
                                          <p:attrName>style.rotation</p:attrName>
                                        </p:attrNameLst>
                                      </p:cBhvr>
                                      <p:tavLst>
                                        <p:tav tm="0">
                                          <p:val>
                                            <p:fltVal val="-90"/>
                                          </p:val>
                                        </p:tav>
                                        <p:tav tm="100000">
                                          <p:val>
                                            <p:fltVal val="0"/>
                                          </p:val>
                                        </p:tav>
                                      </p:tavLst>
                                    </p:anim>
                                    <p:anim calcmode="lin" valueType="num">
                                      <p:cBhvr>
                                        <p:cTn id="13" dur="1600" decel="100000" fill="hold"/>
                                        <p:tgtEl>
                                          <p:spTgt spid="6"/>
                                        </p:tgtEl>
                                        <p:attrNameLst>
                                          <p:attrName>ppt_x</p:attrName>
                                        </p:attrNameLst>
                                      </p:cBhvr>
                                      <p:tavLst>
                                        <p:tav tm="0">
                                          <p:val>
                                            <p:strVal val="#ppt_x+0.4"/>
                                          </p:val>
                                        </p:tav>
                                        <p:tav tm="100000">
                                          <p:val>
                                            <p:strVal val="#ppt_x-0.05"/>
                                          </p:val>
                                        </p:tav>
                                      </p:tavLst>
                                    </p:anim>
                                    <p:anim calcmode="lin" valueType="num">
                                      <p:cBhvr>
                                        <p:cTn id="14" dur="1600" decel="100000" fill="hold"/>
                                        <p:tgtEl>
                                          <p:spTgt spid="6"/>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Тома\Desktop\рыбак\1489_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85720" y="214290"/>
            <a:ext cx="8572560" cy="3231654"/>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В </a:t>
            </a:r>
            <a:r>
              <a:rPr lang="ru-RU" b="1" dirty="0" smtClean="0">
                <a:latin typeface="Times New Roman" pitchFamily="18" charset="0"/>
                <a:cs typeface="Times New Roman" pitchFamily="18" charset="0"/>
              </a:rPr>
              <a:t>конце 40-х годов XX века, согласно секретному постановлению Советского Правительства от 13 мая 1946 года, положившему начало развития ракетной отрасли страны, возникла необходимость начать исследования комплексного воздействия факторов будущих полётов в верхние слои атмосферы. Впоследствии эти полёты были названы космическими. Проводить такие исследования сразу на человеке в силу ряда причин, в том числе и этических, было невозможно. Поэтому, было решено использовать в экспериментах высших млекопитающих.</a:t>
            </a:r>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Сторонники использования собак и кинологи во главе с Алексеем Васильевичем Покровским и Владимиром Ивановичем </a:t>
            </a:r>
            <a:r>
              <a:rPr lang="ru-RU" b="1" dirty="0" err="1" smtClean="0">
                <a:latin typeface="Times New Roman" pitchFamily="18" charset="0"/>
                <a:cs typeface="Times New Roman" pitchFamily="18" charset="0"/>
              </a:rPr>
              <a:t>Яздовским</a:t>
            </a:r>
            <a:r>
              <a:rPr lang="ru-RU"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победили в этих спорах. </a:t>
            </a:r>
            <a:endParaRPr lang="ru-RU" sz="2000" b="1" dirty="0">
              <a:latin typeface="Times New Roman" pitchFamily="18" charset="0"/>
              <a:cs typeface="Times New Roman" pitchFamily="18" charset="0"/>
            </a:endParaRPr>
          </a:p>
        </p:txBody>
      </p:sp>
      <p:sp>
        <p:nvSpPr>
          <p:cNvPr id="7" name="TextBox 6"/>
          <p:cNvSpPr txBox="1"/>
          <p:nvPr/>
        </p:nvSpPr>
        <p:spPr>
          <a:xfrm>
            <a:off x="3857620" y="3214686"/>
            <a:ext cx="5286380" cy="2862322"/>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По всем направлениям интенсивно шла напряжённая работа и, к осени 1950 года, уже проводилось огневое стендовое испытание геофизической ракеты. В её головном отсеке находился первый экипаж — собаки </a:t>
            </a:r>
            <a:r>
              <a:rPr lang="ru-RU" b="1" dirty="0" err="1" smtClean="0">
                <a:solidFill>
                  <a:srgbClr val="FF0000"/>
                </a:solidFill>
                <a:latin typeface="Times New Roman" pitchFamily="18" charset="0"/>
                <a:cs typeface="Times New Roman" pitchFamily="18" charset="0"/>
              </a:rPr>
              <a:t>Дезик</a:t>
            </a:r>
            <a:r>
              <a:rPr lang="ru-RU" b="1" dirty="0" smtClean="0">
                <a:solidFill>
                  <a:srgbClr val="FF0000"/>
                </a:solidFill>
                <a:latin typeface="Times New Roman" pitchFamily="18" charset="0"/>
                <a:cs typeface="Times New Roman" pitchFamily="18" charset="0"/>
              </a:rPr>
              <a:t> и Цыган</a:t>
            </a:r>
            <a:r>
              <a:rPr lang="ru-RU" b="1" dirty="0" smtClean="0">
                <a:latin typeface="Times New Roman" pitchFamily="18" charset="0"/>
                <a:cs typeface="Times New Roman" pitchFamily="18" charset="0"/>
              </a:rPr>
              <a:t>. Данные испытания они выдержали успешно. По словам </a:t>
            </a:r>
            <a:r>
              <a:rPr lang="ru-RU" b="1" dirty="0" err="1" smtClean="0">
                <a:latin typeface="Times New Roman" pitchFamily="18" charset="0"/>
                <a:cs typeface="Times New Roman" pitchFamily="18" charset="0"/>
              </a:rPr>
              <a:t>Яздовского</a:t>
            </a:r>
            <a:r>
              <a:rPr lang="ru-RU" b="1" dirty="0" smtClean="0">
                <a:latin typeface="Times New Roman" pitchFamily="18" charset="0"/>
                <a:cs typeface="Times New Roman" pitchFamily="18" charset="0"/>
              </a:rPr>
              <a:t>, состояние собак было нормальное, сохранены все выработанные условно-рефлекторные связи. Собаки прекрасно вступали в контакт с экспериментаторами</a:t>
            </a:r>
            <a:endParaRPr lang="ru-RU" dirty="0">
              <a:latin typeface="Times New Roman" pitchFamily="18" charset="0"/>
              <a:cs typeface="Times New Roman" pitchFamily="18" charset="0"/>
            </a:endParaRPr>
          </a:p>
        </p:txBody>
      </p:sp>
      <p:pic>
        <p:nvPicPr>
          <p:cNvPr id="8" name="Рисунок 7" descr="Цыган и Дезик"/>
          <p:cNvPicPr/>
          <p:nvPr/>
        </p:nvPicPr>
        <p:blipFill>
          <a:blip r:embed="rId4"/>
          <a:srcRect/>
          <a:stretch>
            <a:fillRect/>
          </a:stretch>
        </p:blipFill>
        <p:spPr bwMode="auto">
          <a:xfrm>
            <a:off x="357158" y="3429000"/>
            <a:ext cx="3357586" cy="2621924"/>
          </a:xfrm>
          <a:prstGeom prst="roundRect">
            <a:avLst/>
          </a:prstGeom>
          <a:noFill/>
          <a:ln w="76200">
            <a:solidFill>
              <a:schemeClr val="tx1"/>
            </a:solidFill>
            <a:miter lim="800000"/>
            <a:headEnd/>
            <a:tailEnd/>
          </a:ln>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5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par>
                          <p:cTn id="14" fill="hold">
                            <p:stCondLst>
                              <p:cond delay="1000"/>
                            </p:stCondLst>
                            <p:childTnLst>
                              <p:par>
                                <p:cTn id="15" presetID="24"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ома\Desktop\рыбак\noon 4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1428728" y="142852"/>
            <a:ext cx="62985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Подготовка к полетам</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4" name="TextBox 3"/>
          <p:cNvSpPr txBox="1"/>
          <p:nvPr/>
        </p:nvSpPr>
        <p:spPr>
          <a:xfrm>
            <a:off x="214282" y="1142984"/>
            <a:ext cx="5000660" cy="5078313"/>
          </a:xfrm>
          <a:prstGeom prst="rect">
            <a:avLst/>
          </a:prstGeom>
          <a:noFill/>
        </p:spPr>
        <p:txBody>
          <a:bodyPr wrap="square" rtlCol="0">
            <a:spAutoFit/>
          </a:bodyPr>
          <a:lstStyle/>
          <a:p>
            <a:pPr algn="just"/>
            <a:r>
              <a:rPr lang="ru-RU" dirty="0" smtClean="0">
                <a:solidFill>
                  <a:srgbClr val="C00000"/>
                </a:solidFill>
              </a:rPr>
              <a:t> </a:t>
            </a:r>
            <a:r>
              <a:rPr lang="ru-RU" b="1" dirty="0" smtClean="0">
                <a:solidFill>
                  <a:srgbClr val="C00000"/>
                </a:solidFill>
                <a:latin typeface="Times New Roman" pitchFamily="18" charset="0"/>
                <a:cs typeface="Times New Roman" pitchFamily="18" charset="0"/>
              </a:rPr>
              <a:t>Собак учили выполнять команды, носить одежду, приучали к специальным лоткам, напоминающим жилой отсек ракеты, переносить перегрузки, вибрации и шум. Вживляли датчики, а сонную артерию выводили в отдельный кожный лоскут, чтобы было проще снимать показания. Уже на этом этапе стало ясно, что дворняги - лучший выбор: ко всем тренировкам и экспериментам они относились совершенно спокойно. Впервые в истории космонавтики велось постоянное наблюдение за состоянием и поведением собак с помощью телевизионной системы. Видеоинформация, передававшаяся с борта корабля во время прохождения корабля-спутника в зоне действия наземных приёмных пунктов, регистрировалась на </a:t>
            </a:r>
            <a:r>
              <a:rPr lang="ru-RU" b="1" u="sng" dirty="0" smtClean="0">
                <a:solidFill>
                  <a:srgbClr val="C00000"/>
                </a:solidFill>
                <a:latin typeface="Times New Roman" pitchFamily="18" charset="0"/>
                <a:cs typeface="Times New Roman" pitchFamily="18" charset="0"/>
              </a:rPr>
              <a:t>к</a:t>
            </a:r>
            <a:r>
              <a:rPr lang="ru-RU" b="1" dirty="0" smtClean="0">
                <a:solidFill>
                  <a:srgbClr val="C00000"/>
                </a:solidFill>
                <a:latin typeface="Times New Roman" pitchFamily="18" charset="0"/>
                <a:cs typeface="Times New Roman" pitchFamily="18" charset="0"/>
              </a:rPr>
              <a:t>иноплёнку.</a:t>
            </a:r>
          </a:p>
        </p:txBody>
      </p:sp>
      <p:pic>
        <p:nvPicPr>
          <p:cNvPr id="5" name="Рисунок 4" descr="Собака Козявка на предполетной подготовке"/>
          <p:cNvPicPr/>
          <p:nvPr/>
        </p:nvPicPr>
        <p:blipFill>
          <a:blip r:embed="rId3"/>
          <a:srcRect/>
          <a:stretch>
            <a:fillRect/>
          </a:stretch>
        </p:blipFill>
        <p:spPr bwMode="auto">
          <a:xfrm>
            <a:off x="5357818" y="1285860"/>
            <a:ext cx="3384550" cy="4761865"/>
          </a:xfrm>
          <a:prstGeom prst="roundRect">
            <a:avLst/>
          </a:prstGeom>
          <a:noFill/>
          <a:ln w="76200">
            <a:solidFill>
              <a:schemeClr val="tx2">
                <a:lumMod val="10000"/>
              </a:schemeClr>
            </a:solidFill>
            <a:miter lim="800000"/>
            <a:headEnd/>
            <a:tailEnd/>
          </a:ln>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5"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кАрТиНкИ)))\Images\300105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В такой капсуле собаки находились во время полетов первых советских космических кораблей"/>
          <p:cNvPicPr/>
          <p:nvPr/>
        </p:nvPicPr>
        <p:blipFill>
          <a:blip r:embed="rId3"/>
          <a:srcRect/>
          <a:stretch>
            <a:fillRect/>
          </a:stretch>
        </p:blipFill>
        <p:spPr bwMode="auto">
          <a:xfrm>
            <a:off x="428596" y="357166"/>
            <a:ext cx="3811905" cy="2921635"/>
          </a:xfrm>
          <a:prstGeom prst="roundRect">
            <a:avLst/>
          </a:prstGeom>
          <a:noFill/>
          <a:ln w="76200">
            <a:solidFill>
              <a:srgbClr val="002060"/>
            </a:solidFill>
            <a:miter lim="800000"/>
            <a:headEnd/>
            <a:tailEnd/>
          </a:ln>
        </p:spPr>
      </p:pic>
      <p:pic>
        <p:nvPicPr>
          <p:cNvPr id="4" name="Рисунок 3" descr="Скафандры для катапультирования собак из стратосферы"/>
          <p:cNvPicPr/>
          <p:nvPr/>
        </p:nvPicPr>
        <p:blipFill>
          <a:blip r:embed="rId4"/>
          <a:srcRect/>
          <a:stretch>
            <a:fillRect/>
          </a:stretch>
        </p:blipFill>
        <p:spPr bwMode="auto">
          <a:xfrm>
            <a:off x="3929058" y="3500438"/>
            <a:ext cx="4761865" cy="2980690"/>
          </a:xfrm>
          <a:prstGeom prst="roundRect">
            <a:avLst/>
          </a:prstGeom>
          <a:noFill/>
          <a:ln w="76200">
            <a:solidFill>
              <a:srgbClr val="002060"/>
            </a:solidFill>
            <a:miter lim="800000"/>
            <a:headEnd/>
            <a:tailEnd/>
          </a:ln>
        </p:spPr>
      </p:pic>
      <p:sp>
        <p:nvSpPr>
          <p:cNvPr id="5" name="TextBox 4"/>
          <p:cNvSpPr txBox="1"/>
          <p:nvPr/>
        </p:nvSpPr>
        <p:spPr>
          <a:xfrm>
            <a:off x="4500562" y="500042"/>
            <a:ext cx="4429156" cy="2092881"/>
          </a:xfrm>
          <a:prstGeom prst="rect">
            <a:avLst/>
          </a:prstGeom>
          <a:noFill/>
        </p:spPr>
        <p:txBody>
          <a:bodyPr wrap="square" rtlCol="0">
            <a:spAutoFit/>
          </a:bodyPr>
          <a:lstStyle/>
          <a:p>
            <a:r>
              <a:rPr lang="ru-RU" sz="2800" b="1" dirty="0" smtClean="0">
                <a:latin typeface="Monotype Corsiva" pitchFamily="66" charset="0"/>
              </a:rPr>
              <a:t>В такую капсулу собак помещали на время полетов первых советских космических кораблей</a:t>
            </a:r>
          </a:p>
          <a:p>
            <a:endParaRPr lang="ru-RU" dirty="0"/>
          </a:p>
        </p:txBody>
      </p:sp>
      <p:sp>
        <p:nvSpPr>
          <p:cNvPr id="6" name="TextBox 5"/>
          <p:cNvSpPr txBox="1"/>
          <p:nvPr/>
        </p:nvSpPr>
        <p:spPr>
          <a:xfrm>
            <a:off x="500034" y="3929066"/>
            <a:ext cx="3286148" cy="2523768"/>
          </a:xfrm>
          <a:prstGeom prst="rect">
            <a:avLst/>
          </a:prstGeom>
          <a:noFill/>
        </p:spPr>
        <p:txBody>
          <a:bodyPr wrap="square" rtlCol="0">
            <a:spAutoFit/>
          </a:bodyPr>
          <a:lstStyle/>
          <a:p>
            <a:r>
              <a:rPr lang="ru-RU" sz="2800" b="1" dirty="0" smtClean="0">
                <a:latin typeface="Monotype Corsiva" pitchFamily="66" charset="0"/>
              </a:rPr>
              <a:t>В таких скафандрах собаки приземлялись на землю после катапультирования из стратосферы</a:t>
            </a:r>
          </a:p>
          <a:p>
            <a:endParaRPr lang="ru-RU" b="1"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5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Тома\Desktop\рыбак\1024_future tens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Пес Уголек в капсуле, в которой полетит на орбиту"/>
          <p:cNvPicPr/>
          <p:nvPr/>
        </p:nvPicPr>
        <p:blipFill>
          <a:blip r:embed="rId3"/>
          <a:srcRect/>
          <a:stretch>
            <a:fillRect/>
          </a:stretch>
        </p:blipFill>
        <p:spPr bwMode="auto">
          <a:xfrm>
            <a:off x="5214942" y="214290"/>
            <a:ext cx="3703633" cy="4286279"/>
          </a:xfrm>
          <a:prstGeom prst="ellipse">
            <a:avLst/>
          </a:prstGeom>
          <a:noFill/>
          <a:ln w="76200">
            <a:solidFill>
              <a:srgbClr val="002060"/>
            </a:solidFill>
            <a:miter lim="800000"/>
            <a:headEnd/>
            <a:tailEnd/>
          </a:ln>
        </p:spPr>
      </p:pic>
      <p:pic>
        <p:nvPicPr>
          <p:cNvPr id="5" name="Рисунок 4" descr="Герметическая кабина с собаками"/>
          <p:cNvPicPr/>
          <p:nvPr/>
        </p:nvPicPr>
        <p:blipFill>
          <a:blip r:embed="rId4"/>
          <a:srcRect/>
          <a:stretch>
            <a:fillRect/>
          </a:stretch>
        </p:blipFill>
        <p:spPr bwMode="auto">
          <a:xfrm>
            <a:off x="285720" y="1928802"/>
            <a:ext cx="4000528" cy="4643470"/>
          </a:xfrm>
          <a:prstGeom prst="ellipse">
            <a:avLst/>
          </a:prstGeom>
          <a:noFill/>
          <a:ln w="76200">
            <a:solidFill>
              <a:srgbClr val="002060"/>
            </a:solidFill>
            <a:miter lim="800000"/>
            <a:headEnd/>
            <a:tailEnd/>
          </a:ln>
        </p:spPr>
      </p:pic>
      <p:sp>
        <p:nvSpPr>
          <p:cNvPr id="6" name="TextBox 5"/>
          <p:cNvSpPr txBox="1"/>
          <p:nvPr/>
        </p:nvSpPr>
        <p:spPr>
          <a:xfrm>
            <a:off x="4857752" y="5000636"/>
            <a:ext cx="3857652" cy="1846659"/>
          </a:xfrm>
          <a:prstGeom prst="rect">
            <a:avLst/>
          </a:prstGeom>
          <a:noFill/>
        </p:spPr>
        <p:txBody>
          <a:bodyPr wrap="square" rtlCol="0">
            <a:spAutoFit/>
          </a:bodyPr>
          <a:lstStyle/>
          <a:p>
            <a:r>
              <a:rPr lang="ru-RU" sz="3200" b="1" dirty="0" smtClean="0">
                <a:latin typeface="Monotype Corsiva" pitchFamily="66" charset="0"/>
              </a:rPr>
              <a:t>Пёс Уголек, в такой же капсуле он летал на орбиту Земли</a:t>
            </a:r>
          </a:p>
          <a:p>
            <a:endParaRPr lang="ru-RU" dirty="0"/>
          </a:p>
        </p:txBody>
      </p:sp>
      <p:sp>
        <p:nvSpPr>
          <p:cNvPr id="7" name="TextBox 6"/>
          <p:cNvSpPr txBox="1"/>
          <p:nvPr/>
        </p:nvSpPr>
        <p:spPr>
          <a:xfrm>
            <a:off x="428596" y="642918"/>
            <a:ext cx="4500594" cy="1231106"/>
          </a:xfrm>
          <a:prstGeom prst="rect">
            <a:avLst/>
          </a:prstGeom>
          <a:noFill/>
        </p:spPr>
        <p:txBody>
          <a:bodyPr wrap="square" rtlCol="0">
            <a:spAutoFit/>
          </a:bodyPr>
          <a:lstStyle/>
          <a:p>
            <a:r>
              <a:rPr lang="ru-RU" sz="2800" b="1" dirty="0" smtClean="0">
                <a:latin typeface="Monotype Corsiva" pitchFamily="66" charset="0"/>
              </a:rPr>
              <a:t>Герметическая орбитальная кабина для собак</a:t>
            </a:r>
            <a:endParaRPr lang="ru-RU" sz="2800" dirty="0" smtClean="0">
              <a:latin typeface="Monotype Corsiva" pitchFamily="66" charset="0"/>
            </a:endParaRPr>
          </a:p>
          <a:p>
            <a:endParaRPr lang="ru-RU"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3000"/>
                            </p:stCondLst>
                            <p:childTnLst>
                              <p:par>
                                <p:cTn id="15" presetID="2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par>
                          <p:cTn id="18" fill="hold">
                            <p:stCondLst>
                              <p:cond delay="5000"/>
                            </p:stCondLst>
                            <p:childTnLst>
                              <p:par>
                                <p:cTn id="19" presetID="5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Тома\Desktop\рыбак\1024_future tens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http://upload.wikimedia.org/wikipedia/commons/thumb/8/86/Space_capsule_of_Sputnik-5.JPG/300px-Space_capsule_of_Sputnik-5.JPG">
            <a:hlinkClick r:id="rId3"/>
          </p:cNvPr>
          <p:cNvPicPr/>
          <p:nvPr/>
        </p:nvPicPr>
        <p:blipFill>
          <a:blip r:embed="rId4"/>
          <a:srcRect/>
          <a:stretch>
            <a:fillRect/>
          </a:stretch>
        </p:blipFill>
        <p:spPr bwMode="auto">
          <a:xfrm>
            <a:off x="285720" y="3143248"/>
            <a:ext cx="4071966" cy="3429024"/>
          </a:xfrm>
          <a:prstGeom prst="roundRect">
            <a:avLst/>
          </a:prstGeom>
          <a:noFill/>
          <a:ln w="76200">
            <a:solidFill>
              <a:srgbClr val="000000"/>
            </a:solidFill>
            <a:miter lim="800000"/>
            <a:headEnd/>
            <a:tailEnd/>
          </a:ln>
        </p:spPr>
      </p:pic>
      <p:pic>
        <p:nvPicPr>
          <p:cNvPr id="4" name="Рисунок 3" descr="http://upload.wikimedia.org/wikipedia/commons/thumb/9/94/Soyuz_TMA-3_launch.jpg/300px-Soyuz_TMA-3_launch.jpg">
            <a:hlinkClick r:id="rId5"/>
          </p:cNvPr>
          <p:cNvPicPr/>
          <p:nvPr/>
        </p:nvPicPr>
        <p:blipFill>
          <a:blip r:embed="rId6"/>
          <a:srcRect/>
          <a:stretch>
            <a:fillRect/>
          </a:stretch>
        </p:blipFill>
        <p:spPr bwMode="auto">
          <a:xfrm>
            <a:off x="5143504" y="642918"/>
            <a:ext cx="3647763" cy="5143536"/>
          </a:xfrm>
          <a:prstGeom prst="roundRect">
            <a:avLst/>
          </a:prstGeom>
          <a:noFill/>
          <a:ln w="76200">
            <a:solidFill>
              <a:srgbClr val="000000"/>
            </a:solidFill>
            <a:miter lim="800000"/>
            <a:headEnd/>
            <a:tailEnd/>
          </a:ln>
        </p:spPr>
      </p:pic>
      <p:sp>
        <p:nvSpPr>
          <p:cNvPr id="5" name="TextBox 4"/>
          <p:cNvSpPr txBox="1"/>
          <p:nvPr/>
        </p:nvSpPr>
        <p:spPr>
          <a:xfrm>
            <a:off x="214282" y="1571612"/>
            <a:ext cx="4143404" cy="1661993"/>
          </a:xfrm>
          <a:prstGeom prst="rect">
            <a:avLst/>
          </a:prstGeom>
          <a:noFill/>
        </p:spPr>
        <p:txBody>
          <a:bodyPr wrap="square" rtlCol="0">
            <a:spAutoFit/>
          </a:bodyPr>
          <a:lstStyle/>
          <a:p>
            <a:r>
              <a:rPr lang="ru-RU" sz="2800" b="1" dirty="0" smtClean="0">
                <a:latin typeface="Monotype Corsiva" pitchFamily="66" charset="0"/>
              </a:rPr>
              <a:t>Катапультируемый контейнер Белки и Стрелки в Музее Космонавтики</a:t>
            </a:r>
            <a:endParaRPr lang="ru-RU" sz="2800" dirty="0" smtClean="0">
              <a:latin typeface="Monotype Corsiva" pitchFamily="66" charset="0"/>
            </a:endParaRPr>
          </a:p>
          <a:p>
            <a:endParaRPr lang="ru-RU" dirty="0"/>
          </a:p>
        </p:txBody>
      </p:sp>
      <p:sp>
        <p:nvSpPr>
          <p:cNvPr id="6" name="TextBox 5"/>
          <p:cNvSpPr txBox="1"/>
          <p:nvPr/>
        </p:nvSpPr>
        <p:spPr>
          <a:xfrm>
            <a:off x="4500562" y="5903893"/>
            <a:ext cx="4500594" cy="954107"/>
          </a:xfrm>
          <a:prstGeom prst="rect">
            <a:avLst/>
          </a:prstGeom>
          <a:noFill/>
        </p:spPr>
        <p:txBody>
          <a:bodyPr wrap="square" rtlCol="0">
            <a:spAutoFit/>
          </a:bodyPr>
          <a:lstStyle/>
          <a:p>
            <a:r>
              <a:rPr lang="ru-RU" sz="2800" b="1" dirty="0" smtClean="0">
                <a:latin typeface="Monotype Corsiva" pitchFamily="66" charset="0"/>
              </a:rPr>
              <a:t>Запуск корабля Союз ТМА-3 со стартового комплекса № 1. </a:t>
            </a:r>
            <a:endParaRPr lang="ru-RU" sz="2800" b="1" dirty="0">
              <a:latin typeface="Monotype Corsiva" pitchFamily="66" charset="0"/>
            </a:endParaRPr>
          </a:p>
        </p:txBody>
      </p:sp>
      <p:sp>
        <p:nvSpPr>
          <p:cNvPr id="7" name="Прямоугольник 6"/>
          <p:cNvSpPr/>
          <p:nvPr/>
        </p:nvSpPr>
        <p:spPr>
          <a:xfrm>
            <a:off x="0" y="0"/>
            <a:ext cx="5937843" cy="1754326"/>
          </a:xfrm>
          <a:prstGeom prst="rect">
            <a:avLst/>
          </a:prstGeom>
          <a:noFill/>
        </p:spPr>
        <p:txBody>
          <a:bodyPr wrap="none" lIns="91440" tIns="45720" rIns="91440" bIns="45720">
            <a:spAutoFit/>
          </a:bodyPr>
          <a:lstStyle/>
          <a:p>
            <a:pPr algn="ctr"/>
            <a:r>
              <a:rPr lang="ru-RU" sz="5400" b="1" dirty="0" smtClean="0">
                <a:ln w="18000">
                  <a:solidFill>
                    <a:srgbClr val="FF0000"/>
                  </a:solidFill>
                  <a:prstDash val="solid"/>
                  <a:miter lim="800000"/>
                </a:ln>
                <a:solidFill>
                  <a:srgbClr val="7030A0"/>
                </a:solidFill>
                <a:effectLst>
                  <a:outerShdw blurRad="25500" dist="23000" dir="7020000" algn="tl">
                    <a:srgbClr val="000000">
                      <a:alpha val="50000"/>
                    </a:srgbClr>
                  </a:outerShdw>
                </a:effectLst>
                <a:latin typeface="Monotype Corsiva" pitchFamily="66" charset="0"/>
              </a:rPr>
              <a:t>Корабли, на которых </a:t>
            </a:r>
          </a:p>
          <a:p>
            <a:pPr algn="ctr"/>
            <a:r>
              <a:rPr lang="ru-RU" sz="5400" b="1" dirty="0" smtClean="0">
                <a:ln w="18000">
                  <a:solidFill>
                    <a:srgbClr val="FF0000"/>
                  </a:solidFill>
                  <a:prstDash val="solid"/>
                  <a:miter lim="800000"/>
                </a:ln>
                <a:solidFill>
                  <a:srgbClr val="7030A0"/>
                </a:solidFill>
                <a:effectLst>
                  <a:outerShdw blurRad="25500" dist="23000" dir="7020000" algn="tl">
                    <a:srgbClr val="000000">
                      <a:alpha val="50000"/>
                    </a:srgbClr>
                  </a:outerShdw>
                </a:effectLst>
                <a:latin typeface="Monotype Corsiva" pitchFamily="66" charset="0"/>
              </a:rPr>
              <a:t>летали собаки</a:t>
            </a:r>
            <a:endParaRPr lang="ru-RU" sz="5400" b="1" dirty="0">
              <a:ln w="18000">
                <a:solidFill>
                  <a:srgbClr val="FF0000"/>
                </a:solidFill>
                <a:prstDash val="solid"/>
                <a:miter lim="800000"/>
              </a:ln>
              <a:solidFill>
                <a:srgbClr val="7030A0"/>
              </a:solidFill>
              <a:effectLst>
                <a:outerShdw blurRad="25500" dist="23000" dir="7020000" algn="tl">
                  <a:srgbClr val="000000">
                    <a:alpha val="50000"/>
                  </a:srgbClr>
                </a:outerShdw>
              </a:effectLst>
              <a:latin typeface="Monotype Corsiva" pitchFamily="66" charset="0"/>
            </a:endParaRP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24"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to="" calcmode="lin" valueType="num">
                                      <p:cBhvr>
                                        <p:cTn id="27" dur="1" fill="hold"/>
                                        <p:tgtEl>
                                          <p:spTgt spid="3"/>
                                        </p:tgtEl>
                                        <p:attrNameLst>
                                          <p:attrName/>
                                        </p:attrNameLst>
                                      </p:cBhvr>
                                    </p:anim>
                                  </p:childTnLst>
                                </p:cTn>
                              </p:par>
                            </p:childTnLst>
                          </p:cTn>
                        </p:par>
                        <p:par>
                          <p:cTn id="28" fill="hold">
                            <p:stCondLst>
                              <p:cond delay="3000"/>
                            </p:stCondLst>
                            <p:childTnLst>
                              <p:par>
                                <p:cTn id="29" presetID="49" presetClass="entr" presetSubtype="0" decel="10000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Тома\Desktop\рыбак\1024_future tens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Козявка перед полетом"/>
          <p:cNvPicPr/>
          <p:nvPr/>
        </p:nvPicPr>
        <p:blipFill>
          <a:blip r:embed="rId3"/>
          <a:srcRect/>
          <a:stretch>
            <a:fillRect/>
          </a:stretch>
        </p:blipFill>
        <p:spPr bwMode="auto">
          <a:xfrm>
            <a:off x="714348" y="1857364"/>
            <a:ext cx="3408045" cy="4761865"/>
          </a:xfrm>
          <a:prstGeom prst="roundRect">
            <a:avLst/>
          </a:prstGeom>
          <a:noFill/>
          <a:ln w="76200">
            <a:solidFill>
              <a:srgbClr val="002060"/>
            </a:solidFill>
            <a:miter lim="800000"/>
            <a:headEnd/>
            <a:tailEnd/>
          </a:ln>
        </p:spPr>
      </p:pic>
      <p:pic>
        <p:nvPicPr>
          <p:cNvPr id="4" name="Рисунок 3" descr="Уголек и Ветерок готовятся к 22-х дневному полету на спутнике КОСМОС 110"/>
          <p:cNvPicPr/>
          <p:nvPr/>
        </p:nvPicPr>
        <p:blipFill>
          <a:blip r:embed="rId4"/>
          <a:srcRect/>
          <a:stretch>
            <a:fillRect/>
          </a:stretch>
        </p:blipFill>
        <p:spPr bwMode="auto">
          <a:xfrm>
            <a:off x="4286248" y="357166"/>
            <a:ext cx="4618989" cy="3289300"/>
          </a:xfrm>
          <a:prstGeom prst="roundRect">
            <a:avLst/>
          </a:prstGeom>
          <a:noFill/>
          <a:ln w="76200">
            <a:solidFill>
              <a:srgbClr val="002060"/>
            </a:solidFill>
            <a:miter lim="800000"/>
            <a:headEnd/>
            <a:tailEnd/>
          </a:ln>
        </p:spPr>
      </p:pic>
      <p:sp>
        <p:nvSpPr>
          <p:cNvPr id="5" name="TextBox 4"/>
          <p:cNvSpPr txBox="1"/>
          <p:nvPr/>
        </p:nvSpPr>
        <p:spPr>
          <a:xfrm>
            <a:off x="500034" y="500042"/>
            <a:ext cx="3286148" cy="1661993"/>
          </a:xfrm>
          <a:prstGeom prst="rect">
            <a:avLst/>
          </a:prstGeom>
          <a:noFill/>
        </p:spPr>
        <p:txBody>
          <a:bodyPr wrap="square" rtlCol="0">
            <a:spAutoFit/>
          </a:bodyPr>
          <a:lstStyle/>
          <a:p>
            <a:r>
              <a:rPr lang="ru-RU" sz="2800" b="1" dirty="0" smtClean="0">
                <a:latin typeface="Monotype Corsiva" pitchFamily="66" charset="0"/>
              </a:rPr>
              <a:t>Собака Козявка непосредственно перед полетом</a:t>
            </a:r>
            <a:endParaRPr lang="ru-RU" sz="2800" dirty="0" smtClean="0">
              <a:latin typeface="Monotype Corsiva" pitchFamily="66" charset="0"/>
            </a:endParaRPr>
          </a:p>
          <a:p>
            <a:endParaRPr lang="ru-RU" dirty="0"/>
          </a:p>
        </p:txBody>
      </p:sp>
      <p:sp>
        <p:nvSpPr>
          <p:cNvPr id="6" name="TextBox 5"/>
          <p:cNvSpPr txBox="1"/>
          <p:nvPr/>
        </p:nvSpPr>
        <p:spPr>
          <a:xfrm>
            <a:off x="4572000" y="4000504"/>
            <a:ext cx="4572000" cy="2092881"/>
          </a:xfrm>
          <a:prstGeom prst="rect">
            <a:avLst/>
          </a:prstGeom>
          <a:noFill/>
        </p:spPr>
        <p:txBody>
          <a:bodyPr wrap="square" rtlCol="0">
            <a:spAutoFit/>
          </a:bodyPr>
          <a:lstStyle/>
          <a:p>
            <a:r>
              <a:rPr lang="ru-RU" sz="2800" b="1" dirty="0" smtClean="0">
                <a:latin typeface="Monotype Corsiva" pitchFamily="66" charset="0"/>
              </a:rPr>
              <a:t>Последние этапы подготовки Уголька и Ветерка к 22-х дневному полету на спутнике "Космос-110"</a:t>
            </a:r>
          </a:p>
          <a:p>
            <a:endParaRPr lang="ru-RU"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TotalTime>
  <Words>992</Words>
  <PresentationFormat>Экран (4:3)</PresentationFormat>
  <Paragraphs>58</Paragraphs>
  <Slides>20</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Тома</dc:creator>
  <cp:lastModifiedBy>Тома</cp:lastModifiedBy>
  <cp:revision>37</cp:revision>
  <dcterms:created xsi:type="dcterms:W3CDTF">2011-04-24T20:17:57Z</dcterms:created>
  <dcterms:modified xsi:type="dcterms:W3CDTF">2011-04-25T05:06:15Z</dcterms:modified>
</cp:coreProperties>
</file>