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4"/>
  </p:notesMasterIdLst>
  <p:sldIdLst>
    <p:sldId id="286" r:id="rId2"/>
    <p:sldId id="275" r:id="rId3"/>
    <p:sldId id="276" r:id="rId4"/>
    <p:sldId id="282" r:id="rId5"/>
    <p:sldId id="283" r:id="rId6"/>
    <p:sldId id="284" r:id="rId7"/>
    <p:sldId id="285" r:id="rId8"/>
    <p:sldId id="259" r:id="rId9"/>
    <p:sldId id="270" r:id="rId10"/>
    <p:sldId id="258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99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99B9E63-1B0A-41EA-B3B6-F5FE0349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AFA0B-DF4A-48D4-B2F5-8FA86C30258C}" type="slidenum">
              <a:rPr lang="ru-RU"/>
              <a:pPr/>
              <a:t>10</a:t>
            </a:fld>
            <a:endParaRPr lang="ru-RU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На рамки с вопросом настроен ТРИГГЕР,  чтобы растворилась рамка, а слово появилось, нужно щёлкать левой кнопкой мыши на рамку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A1A50-DA1E-4DB3-B988-1F63403BF14A}" type="slidenum">
              <a:rPr lang="ru-RU"/>
              <a:pPr/>
              <a:t>11</a:t>
            </a:fld>
            <a:endParaRPr lang="ru-RU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На черном ящике на переднем плане настроен ТРИГГЕР,  чтобы растворилась рамка, а появился нужный предмет, нужно щёлкать левой кнопкой мыши на  ящик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3A2E38-705E-4E92-BE52-15771DC34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8E2E-1C95-4043-8163-7224C81B7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D96C-F106-4BEC-8438-D41BC1F14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450B-3779-479F-9C84-C22C16D74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B9C1BD-FABE-400C-BB37-DE7D7355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2B0B-42D2-445B-AE43-3487DBDD0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8081-68EB-46B0-ADA7-CCBBC3B90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EF19-89CA-44E2-8DAF-FF704C273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CEA85D-890C-44EB-8C70-8B433BD16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1BC61-D90B-4C34-BB9B-24C26A979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@Bukatina M.A. 2009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6EEB03-1CD8-442C-B574-409A98288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@Bukatina M.A. 2009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4460A00-30CB-4E33-A977-F28BE91F2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1" r:id="rId2"/>
    <p:sldLayoutId id="2147483689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91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183563" cy="2743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8000"/>
                </a:solidFill>
              </a:rPr>
              <a:t>Классный час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на тему 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«Мы такие разные, 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но мы одна семья»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sz="2000" b="0" dirty="0" smtClean="0">
                <a:solidFill>
                  <a:srgbClr val="008000"/>
                </a:solidFill>
                <a:effectLst/>
              </a:rPr>
              <a:t>Подготовила:</a:t>
            </a:r>
            <a:br>
              <a:rPr lang="ru-RU" sz="2000" b="0" dirty="0" smtClean="0">
                <a:solidFill>
                  <a:srgbClr val="008000"/>
                </a:solidFill>
                <a:effectLst/>
              </a:rPr>
            </a:br>
            <a:r>
              <a:rPr lang="ru-RU" sz="2000" b="0" dirty="0" smtClean="0">
                <a:solidFill>
                  <a:srgbClr val="008000"/>
                </a:solidFill>
                <a:effectLst/>
              </a:rPr>
              <a:t> учитель начальных классов</a:t>
            </a:r>
            <a:br>
              <a:rPr lang="ru-RU" sz="2000" b="0" dirty="0" smtClean="0">
                <a:solidFill>
                  <a:srgbClr val="008000"/>
                </a:solidFill>
                <a:effectLst/>
              </a:rPr>
            </a:br>
            <a:r>
              <a:rPr lang="ru-RU" sz="2000" b="0" dirty="0" smtClean="0">
                <a:solidFill>
                  <a:srgbClr val="008000"/>
                </a:solidFill>
                <a:effectLst/>
              </a:rPr>
              <a:t> Соловьева Ирина Юрьевна</a:t>
            </a:r>
            <a:br>
              <a:rPr lang="ru-RU" sz="2000" b="0" dirty="0" smtClean="0">
                <a:solidFill>
                  <a:srgbClr val="008000"/>
                </a:solidFill>
                <a:effectLst/>
              </a:rPr>
            </a:br>
            <a:r>
              <a:rPr lang="ru-RU" sz="2000" b="0" dirty="0" smtClean="0">
                <a:solidFill>
                  <a:srgbClr val="00800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8000"/>
                </a:solidFill>
                <a:effectLst/>
              </a:rPr>
            </a:br>
            <a:r>
              <a:rPr lang="ru-RU" sz="2000" b="0" dirty="0" smtClean="0">
                <a:solidFill>
                  <a:srgbClr val="008000"/>
                </a:solidFill>
                <a:effectLst/>
              </a:rPr>
              <a:t>Нижний Новгород</a:t>
            </a:r>
            <a:br>
              <a:rPr lang="ru-RU" sz="2000" b="0" dirty="0" smtClean="0">
                <a:solidFill>
                  <a:srgbClr val="008000"/>
                </a:solidFill>
                <a:effectLst/>
              </a:rPr>
            </a:br>
            <a:r>
              <a:rPr lang="ru-RU" sz="2000" b="0" dirty="0" smtClean="0">
                <a:solidFill>
                  <a:srgbClr val="00800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8000"/>
                </a:solidFill>
                <a:effectLst/>
              </a:rPr>
            </a:br>
            <a:r>
              <a:rPr lang="ru-RU" sz="2000" b="0" dirty="0" smtClean="0">
                <a:solidFill>
                  <a:srgbClr val="008000"/>
                </a:solidFill>
                <a:effectLst/>
              </a:rPr>
              <a:t>2014 год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53440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5861050" algn="l"/>
                <a:tab pos="5951220" algn="l"/>
              </a:tabLs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Муниципальное казенное специальное (коррекционное) образовательное учреждение</a:t>
            </a:r>
          </a:p>
          <a:p>
            <a:pPr algn="ctr">
              <a:spcAft>
                <a:spcPts val="0"/>
              </a:spcAft>
              <a:tabLst>
                <a:tab pos="5861050" algn="l"/>
                <a:tab pos="5951220" algn="l"/>
              </a:tabLs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для обучающихся, воспитанников с ограниченными возможностями здоровья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>
              <a:spcAft>
                <a:spcPts val="0"/>
              </a:spcAft>
              <a:tabLst>
                <a:tab pos="5861050" algn="l"/>
                <a:tab pos="5951220" algn="l"/>
              </a:tabLs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«Специальная (коррекционная) общеобразовательная школа - интернат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>
              <a:spcAft>
                <a:spcPts val="0"/>
              </a:spcAft>
              <a:tabLst>
                <a:tab pos="5861050" algn="l"/>
                <a:tab pos="5951220" algn="l"/>
              </a:tabLst>
              <a:defRPr/>
            </a:pPr>
            <a:r>
              <a:rPr lang="en-US" sz="1600" b="1" cap="all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VIII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вида </a:t>
            </a:r>
            <a:r>
              <a:rPr lang="ru-RU" sz="1600" b="1" cap="all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№ 95»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Вредно или полезно?</a:t>
            </a:r>
          </a:p>
        </p:txBody>
      </p:sp>
      <p:sp>
        <p:nvSpPr>
          <p:cNvPr id="15363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533400" y="1219200"/>
            <a:ext cx="8077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Читать лежа …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Смотреть на яркий свет …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Промывать глаза по утрам …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Смотреть близко телевизор…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Оберегать глаза от ударов …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Употреблять в пищу морковь, петрушку …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Тереть грязными руками глаза…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Заниматься физкультурой …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810000" y="1219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вредно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64008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вредно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0960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вредно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7010400" y="4114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вредно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810000" y="1295400"/>
            <a:ext cx="12192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6172200" y="1676400"/>
            <a:ext cx="11430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6400800" y="2590800"/>
            <a:ext cx="12954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7010400" y="4191000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5943600" y="2133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CC33"/>
                </a:solidFill>
              </a:rPr>
              <a:t>полезно</a:t>
            </a:r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6553200" y="2895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CC33"/>
                </a:solidFill>
              </a:rPr>
              <a:t>полезно</a:t>
            </a:r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1295400" y="3657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CC33"/>
                </a:solidFill>
              </a:rPr>
              <a:t>полезно</a:t>
            </a: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6172200" y="4648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CC33"/>
                </a:solidFill>
              </a:rPr>
              <a:t>полезно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6019800" y="2133600"/>
            <a:ext cx="16002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6629400" y="3048000"/>
            <a:ext cx="16002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1295400" y="3810000"/>
            <a:ext cx="16002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6248400" y="4724400"/>
            <a:ext cx="16002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</p:childTnLst>
        </p:cTn>
      </p:par>
    </p:tnLst>
    <p:bldLst>
      <p:bldP spid="14340" grpId="0"/>
      <p:bldP spid="14347" grpId="0" animBg="1"/>
      <p:bldP spid="14348" grpId="0" animBg="1"/>
      <p:bldP spid="14349" grpId="0" animBg="1"/>
      <p:bldP spid="14350" grpId="0" animBg="1"/>
      <p:bldP spid="14356" grpId="0" animBg="1"/>
      <p:bldP spid="14358" grpId="0" animBg="1"/>
      <p:bldP spid="14359" grpId="0" animBg="1"/>
      <p:bldP spid="143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Черный ящик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828800" y="1676400"/>
            <a:ext cx="5638800" cy="4876800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6389" name="Picture 5" descr="мы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17240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зубная ще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1354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зубная пас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95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носовой плат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800600"/>
            <a:ext cx="13557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расчес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86200" y="2895600"/>
            <a:ext cx="1981200" cy="1447800"/>
            <a:chOff x="84" y="1917"/>
            <a:chExt cx="2362" cy="487"/>
          </a:xfrm>
        </p:grpSpPr>
        <p:sp>
          <p:nvSpPr>
            <p:cNvPr id="16408" name="Freeform 11"/>
            <p:cNvSpPr>
              <a:spLocks/>
            </p:cNvSpPr>
            <p:nvPr/>
          </p:nvSpPr>
          <p:spPr bwMode="auto">
            <a:xfrm>
              <a:off x="84" y="1917"/>
              <a:ext cx="2251" cy="487"/>
            </a:xfrm>
            <a:custGeom>
              <a:avLst/>
              <a:gdLst>
                <a:gd name="T0" fmla="*/ 0 w 2251"/>
                <a:gd name="T1" fmla="*/ 0 h 487"/>
                <a:gd name="T2" fmla="*/ 2250 w 2251"/>
                <a:gd name="T3" fmla="*/ 0 h 487"/>
                <a:gd name="T4" fmla="*/ 2250 w 2251"/>
                <a:gd name="T5" fmla="*/ 486 h 487"/>
                <a:gd name="T6" fmla="*/ 0 w 2251"/>
                <a:gd name="T7" fmla="*/ 486 h 487"/>
                <a:gd name="T8" fmla="*/ 0 w 2251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1"/>
                <a:gd name="T16" fmla="*/ 0 h 487"/>
                <a:gd name="T17" fmla="*/ 2251 w 2251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1" h="487">
                  <a:moveTo>
                    <a:pt x="0" y="0"/>
                  </a:moveTo>
                  <a:lnTo>
                    <a:pt x="2250" y="0"/>
                  </a:lnTo>
                  <a:lnTo>
                    <a:pt x="2250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Text Box 12"/>
            <p:cNvSpPr txBox="1">
              <a:spLocks noChangeArrowheads="1"/>
            </p:cNvSpPr>
            <p:nvPr/>
          </p:nvSpPr>
          <p:spPr bwMode="auto">
            <a:xfrm>
              <a:off x="196" y="1998"/>
              <a:ext cx="2250" cy="1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>
                <a:latin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28800" y="2895600"/>
            <a:ext cx="1981200" cy="1447800"/>
            <a:chOff x="84" y="1917"/>
            <a:chExt cx="2362" cy="487"/>
          </a:xfrm>
        </p:grpSpPr>
        <p:sp>
          <p:nvSpPr>
            <p:cNvPr id="16406" name="Freeform 14"/>
            <p:cNvSpPr>
              <a:spLocks/>
            </p:cNvSpPr>
            <p:nvPr/>
          </p:nvSpPr>
          <p:spPr bwMode="auto">
            <a:xfrm>
              <a:off x="84" y="1917"/>
              <a:ext cx="2251" cy="487"/>
            </a:xfrm>
            <a:custGeom>
              <a:avLst/>
              <a:gdLst>
                <a:gd name="T0" fmla="*/ 0 w 2251"/>
                <a:gd name="T1" fmla="*/ 0 h 487"/>
                <a:gd name="T2" fmla="*/ 2250 w 2251"/>
                <a:gd name="T3" fmla="*/ 0 h 487"/>
                <a:gd name="T4" fmla="*/ 2250 w 2251"/>
                <a:gd name="T5" fmla="*/ 486 h 487"/>
                <a:gd name="T6" fmla="*/ 0 w 2251"/>
                <a:gd name="T7" fmla="*/ 486 h 487"/>
                <a:gd name="T8" fmla="*/ 0 w 2251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1"/>
                <a:gd name="T16" fmla="*/ 0 h 487"/>
                <a:gd name="T17" fmla="*/ 2251 w 2251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1" h="487">
                  <a:moveTo>
                    <a:pt x="0" y="0"/>
                  </a:moveTo>
                  <a:lnTo>
                    <a:pt x="2250" y="0"/>
                  </a:lnTo>
                  <a:lnTo>
                    <a:pt x="2250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Text Box 15"/>
            <p:cNvSpPr txBox="1">
              <a:spLocks noChangeArrowheads="1"/>
            </p:cNvSpPr>
            <p:nvPr/>
          </p:nvSpPr>
          <p:spPr bwMode="auto">
            <a:xfrm>
              <a:off x="196" y="1998"/>
              <a:ext cx="2250" cy="1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867400" y="2895600"/>
            <a:ext cx="1600200" cy="1676400"/>
            <a:chOff x="84" y="1917"/>
            <a:chExt cx="2362" cy="487"/>
          </a:xfrm>
        </p:grpSpPr>
        <p:sp>
          <p:nvSpPr>
            <p:cNvPr id="16404" name="Freeform 17"/>
            <p:cNvSpPr>
              <a:spLocks/>
            </p:cNvSpPr>
            <p:nvPr/>
          </p:nvSpPr>
          <p:spPr bwMode="auto">
            <a:xfrm>
              <a:off x="84" y="1917"/>
              <a:ext cx="2251" cy="487"/>
            </a:xfrm>
            <a:custGeom>
              <a:avLst/>
              <a:gdLst>
                <a:gd name="T0" fmla="*/ 0 w 2251"/>
                <a:gd name="T1" fmla="*/ 0 h 487"/>
                <a:gd name="T2" fmla="*/ 2250 w 2251"/>
                <a:gd name="T3" fmla="*/ 0 h 487"/>
                <a:gd name="T4" fmla="*/ 2250 w 2251"/>
                <a:gd name="T5" fmla="*/ 486 h 487"/>
                <a:gd name="T6" fmla="*/ 0 w 2251"/>
                <a:gd name="T7" fmla="*/ 486 h 487"/>
                <a:gd name="T8" fmla="*/ 0 w 2251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1"/>
                <a:gd name="T16" fmla="*/ 0 h 487"/>
                <a:gd name="T17" fmla="*/ 2251 w 2251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1" h="487">
                  <a:moveTo>
                    <a:pt x="0" y="0"/>
                  </a:moveTo>
                  <a:lnTo>
                    <a:pt x="2250" y="0"/>
                  </a:lnTo>
                  <a:lnTo>
                    <a:pt x="2250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Text Box 18"/>
            <p:cNvSpPr txBox="1">
              <a:spLocks noChangeArrowheads="1"/>
            </p:cNvSpPr>
            <p:nvPr/>
          </p:nvSpPr>
          <p:spPr bwMode="auto">
            <a:xfrm>
              <a:off x="196" y="1998"/>
              <a:ext cx="2250" cy="1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>
                <a:latin typeface="Times New Roman" pitchFamily="18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267200" y="4876800"/>
            <a:ext cx="1981200" cy="1676400"/>
            <a:chOff x="84" y="1917"/>
            <a:chExt cx="2362" cy="487"/>
          </a:xfrm>
        </p:grpSpPr>
        <p:sp>
          <p:nvSpPr>
            <p:cNvPr id="16402" name="Freeform 20"/>
            <p:cNvSpPr>
              <a:spLocks/>
            </p:cNvSpPr>
            <p:nvPr/>
          </p:nvSpPr>
          <p:spPr bwMode="auto">
            <a:xfrm>
              <a:off x="84" y="1917"/>
              <a:ext cx="2251" cy="487"/>
            </a:xfrm>
            <a:custGeom>
              <a:avLst/>
              <a:gdLst>
                <a:gd name="T0" fmla="*/ 0 w 2251"/>
                <a:gd name="T1" fmla="*/ 0 h 487"/>
                <a:gd name="T2" fmla="*/ 2250 w 2251"/>
                <a:gd name="T3" fmla="*/ 0 h 487"/>
                <a:gd name="T4" fmla="*/ 2250 w 2251"/>
                <a:gd name="T5" fmla="*/ 486 h 487"/>
                <a:gd name="T6" fmla="*/ 0 w 2251"/>
                <a:gd name="T7" fmla="*/ 486 h 487"/>
                <a:gd name="T8" fmla="*/ 0 w 2251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1"/>
                <a:gd name="T16" fmla="*/ 0 h 487"/>
                <a:gd name="T17" fmla="*/ 2251 w 2251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1" h="487">
                  <a:moveTo>
                    <a:pt x="0" y="0"/>
                  </a:moveTo>
                  <a:lnTo>
                    <a:pt x="2250" y="0"/>
                  </a:lnTo>
                  <a:lnTo>
                    <a:pt x="2250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Text Box 21"/>
            <p:cNvSpPr txBox="1">
              <a:spLocks noChangeArrowheads="1"/>
            </p:cNvSpPr>
            <p:nvPr/>
          </p:nvSpPr>
          <p:spPr bwMode="auto">
            <a:xfrm>
              <a:off x="196" y="1998"/>
              <a:ext cx="2250" cy="1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>
                <a:latin typeface="Times New Roman" pitchFamily="18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905000" y="4800600"/>
            <a:ext cx="1981200" cy="1752600"/>
            <a:chOff x="84" y="1917"/>
            <a:chExt cx="2362" cy="487"/>
          </a:xfrm>
        </p:grpSpPr>
        <p:sp>
          <p:nvSpPr>
            <p:cNvPr id="16400" name="Freeform 23"/>
            <p:cNvSpPr>
              <a:spLocks/>
            </p:cNvSpPr>
            <p:nvPr/>
          </p:nvSpPr>
          <p:spPr bwMode="auto">
            <a:xfrm>
              <a:off x="84" y="1917"/>
              <a:ext cx="2251" cy="487"/>
            </a:xfrm>
            <a:custGeom>
              <a:avLst/>
              <a:gdLst>
                <a:gd name="T0" fmla="*/ 0 w 2251"/>
                <a:gd name="T1" fmla="*/ 0 h 487"/>
                <a:gd name="T2" fmla="*/ 2250 w 2251"/>
                <a:gd name="T3" fmla="*/ 0 h 487"/>
                <a:gd name="T4" fmla="*/ 2250 w 2251"/>
                <a:gd name="T5" fmla="*/ 486 h 487"/>
                <a:gd name="T6" fmla="*/ 0 w 2251"/>
                <a:gd name="T7" fmla="*/ 486 h 487"/>
                <a:gd name="T8" fmla="*/ 0 w 2251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1"/>
                <a:gd name="T16" fmla="*/ 0 h 487"/>
                <a:gd name="T17" fmla="*/ 2251 w 2251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1" h="487">
                  <a:moveTo>
                    <a:pt x="0" y="0"/>
                  </a:moveTo>
                  <a:lnTo>
                    <a:pt x="2250" y="0"/>
                  </a:lnTo>
                  <a:lnTo>
                    <a:pt x="2250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Text Box 24"/>
            <p:cNvSpPr txBox="1">
              <a:spLocks noChangeArrowheads="1"/>
            </p:cNvSpPr>
            <p:nvPr/>
          </p:nvSpPr>
          <p:spPr bwMode="auto">
            <a:xfrm>
              <a:off x="196" y="1998"/>
              <a:ext cx="2250" cy="1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2800">
                <a:latin typeface="Times New Roman" pitchFamily="18" charset="0"/>
              </a:endParaRPr>
            </a:p>
          </p:txBody>
        </p:sp>
      </p:grpSp>
      <p:pic>
        <p:nvPicPr>
          <p:cNvPr id="17433" name="Picture 25" descr="Рисунок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21920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838200"/>
            <a:ext cx="6629400" cy="1431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Сделай правильный выбор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2133600"/>
            <a:ext cx="8183563" cy="4187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i="1" smtClean="0"/>
              <a:t>- я буду стараться вести здоровый</a:t>
            </a:r>
          </a:p>
          <a:p>
            <a:pPr>
              <a:buFont typeface="Wingdings" pitchFamily="2" charset="2"/>
              <a:buNone/>
            </a:pPr>
            <a:r>
              <a:rPr lang="ru-RU" i="1" smtClean="0"/>
              <a:t>      образ жизни</a:t>
            </a:r>
          </a:p>
          <a:p>
            <a:pPr>
              <a:buFont typeface="Wingdings" pitchFamily="2" charset="2"/>
              <a:buNone/>
            </a:pPr>
            <a:r>
              <a:rPr lang="ru-RU" i="1" smtClean="0"/>
              <a:t>    - я не уверен в своем выборе</a:t>
            </a:r>
          </a:p>
          <a:p>
            <a:pPr>
              <a:buFont typeface="Wingdings" pitchFamily="2" charset="2"/>
              <a:buNone/>
            </a:pPr>
            <a:endParaRPr lang="ru-RU" i="1" smtClean="0"/>
          </a:p>
          <a:p>
            <a:pPr>
              <a:buFont typeface="Wingdings" pitchFamily="2" charset="2"/>
              <a:buNone/>
            </a:pPr>
            <a:r>
              <a:rPr lang="ru-RU" i="1" smtClean="0"/>
              <a:t>    - я равнодушен к своему здоровью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533400" y="25146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33400" y="3429000"/>
            <a:ext cx="762000" cy="7620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533400" y="4267200"/>
            <a:ext cx="762000" cy="762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solidFill>
                <a:srgbClr val="33CC33"/>
              </a:solidFill>
            </a:endParaRPr>
          </a:p>
        </p:txBody>
      </p:sp>
      <p:pic>
        <p:nvPicPr>
          <p:cNvPr id="17415" name="Picture 7" descr="вним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autoRev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0" autoRev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0" autoRev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autoRev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animBg="1"/>
      <p:bldP spid="24581" grpId="0" animBg="1"/>
      <p:bldP spid="24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6"/>
          <p:cNvSpPr>
            <a:spLocks noGrp="1"/>
          </p:cNvSpPr>
          <p:nvPr>
            <p:ph type="title"/>
          </p:nvPr>
        </p:nvSpPr>
        <p:spPr bwMode="auto">
          <a:xfrm>
            <a:off x="579438" y="1676400"/>
            <a:ext cx="8335962" cy="2286000"/>
          </a:xfrm>
        </p:spPr>
        <p:txBody>
          <a:bodyPr wrap="square" tIns="45720" rIns="9144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6000" b="1" smtClean="0">
                <a:solidFill>
                  <a:srgbClr val="008000"/>
                </a:solidFill>
              </a:rPr>
              <a:t>Мы такие разные, </a:t>
            </a:r>
            <a:br>
              <a:rPr lang="ru-RU" sz="6000" b="1" smtClean="0">
                <a:solidFill>
                  <a:srgbClr val="008000"/>
                </a:solidFill>
              </a:rPr>
            </a:br>
            <a:r>
              <a:rPr lang="ru-RU" sz="6000" b="1" smtClean="0">
                <a:solidFill>
                  <a:srgbClr val="008000"/>
                </a:solidFill>
              </a:rPr>
              <a:t>но мы одна семья!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8183563" cy="420688"/>
          </a:xfrm>
        </p:spPr>
        <p:txBody>
          <a:bodyPr>
            <a:noAutofit/>
          </a:bodyPr>
          <a:lstStyle/>
          <a:p>
            <a:pPr marR="0" algn="ctr">
              <a:spcBef>
                <a:spcPct val="0"/>
              </a:spcBef>
              <a:spcAft>
                <a:spcPct val="0"/>
              </a:spcAft>
            </a:pPr>
            <a:r>
              <a:rPr lang="ru-RU" sz="4800" b="1" smtClean="0">
                <a:solidFill>
                  <a:srgbClr val="656565"/>
                </a:solidFill>
              </a:rPr>
              <a:t>Школьная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9144000" cy="3886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Здоровье –</a:t>
            </a:r>
            <a:r>
              <a:rPr lang="ru-RU" sz="7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7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7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7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7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богатство </a:t>
            </a:r>
            <a:br>
              <a:rPr lang="ru-RU" sz="6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все времена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1878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7200" b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Я здоровье сберегу,</a:t>
            </a:r>
            <a:br>
              <a:rPr lang="ru-RU" sz="7200" b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7200" b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сам себе я помогу!</a:t>
            </a:r>
            <a:r>
              <a:rPr lang="ru-RU" sz="7200" b="1" i="1" smtClean="0">
                <a:solidFill>
                  <a:srgbClr val="008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7200" b="1" smtClean="0">
              <a:solidFill>
                <a:srgbClr val="008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http://vsevocrug.ru/wp-content/uploads/2012/11/Produkty-dlya-povy-sheniya-immuniteta-3.jpg"/>
          <p:cNvPicPr>
            <a:picLocks noChangeAspect="1" noChangeArrowheads="1"/>
          </p:cNvPicPr>
          <p:nvPr/>
        </p:nvPicPr>
        <p:blipFill>
          <a:blip r:embed="rId2" cstate="print"/>
          <a:srcRect l="4762" r="3571" b="12305"/>
          <a:stretch>
            <a:fillRect/>
          </a:stretch>
        </p:blipFill>
        <p:spPr bwMode="auto">
          <a:xfrm>
            <a:off x="381000" y="10668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8000"/>
                </a:solidFill>
              </a:rPr>
              <a:t>Я здоров!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0244" name="Picture 2" descr="http://content.foto.mail.ru/mail/evo_nsk/_forums/i-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325" y="3810000"/>
            <a:ext cx="3781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vzabote12.ru/wp-content/uploads/2012/01/gimnastika-pri-valgusnom-ploskostopii.jpg"/>
          <p:cNvPicPr>
            <a:picLocks noChangeAspect="1" noChangeArrowheads="1"/>
          </p:cNvPicPr>
          <p:nvPr/>
        </p:nvPicPr>
        <p:blipFill>
          <a:blip r:embed="rId4" cstate="print"/>
          <a:srcRect b="9566"/>
          <a:stretch>
            <a:fillRect/>
          </a:stretch>
        </p:blipFill>
        <p:spPr bwMode="auto">
          <a:xfrm>
            <a:off x="5959475" y="609600"/>
            <a:ext cx="2536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img.sadistic.pl/pics/5c41759d2eea.jpg"/>
          <p:cNvPicPr>
            <a:picLocks noChangeAspect="1" noChangeArrowheads="1"/>
          </p:cNvPicPr>
          <p:nvPr/>
        </p:nvPicPr>
        <p:blipFill>
          <a:blip r:embed="rId5" cstate="print"/>
          <a:srcRect l="17390"/>
          <a:stretch>
            <a:fillRect/>
          </a:stretch>
        </p:blipFill>
        <p:spPr bwMode="auto">
          <a:xfrm>
            <a:off x="381000" y="3886200"/>
            <a:ext cx="2895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http://xvatit.com/upload/iblock/2d7/2d72a932fd388228c61ef100530b2aa2.jpeg"/>
          <p:cNvPicPr>
            <a:picLocks noChangeAspect="1" noChangeArrowheads="1"/>
          </p:cNvPicPr>
          <p:nvPr/>
        </p:nvPicPr>
        <p:blipFill>
          <a:blip r:embed="rId6" cstate="print"/>
          <a:srcRect r="17332"/>
          <a:stretch>
            <a:fillRect/>
          </a:stretch>
        </p:blipFill>
        <p:spPr bwMode="auto">
          <a:xfrm>
            <a:off x="3124200" y="4648200"/>
            <a:ext cx="2286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http://img0.liveinternet.ru/images/attach/c/8/99/416/99416780_64269090.jpg"/>
          <p:cNvPicPr>
            <a:picLocks noChangeAspect="1" noChangeArrowheads="1"/>
          </p:cNvPicPr>
          <p:nvPr/>
        </p:nvPicPr>
        <p:blipFill>
          <a:blip r:embed="rId7" cstate="print"/>
          <a:srcRect l="33144" r="10857" b="13300"/>
          <a:stretch>
            <a:fillRect/>
          </a:stretch>
        </p:blipFill>
        <p:spPr bwMode="auto">
          <a:xfrm>
            <a:off x="3733800" y="1676400"/>
            <a:ext cx="220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8000"/>
                </a:solidFill>
              </a:rPr>
              <a:t>Я болею!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@Bukatina M.A. 2009</a:t>
            </a:r>
            <a:endParaRPr lang="ru-RU"/>
          </a:p>
        </p:txBody>
      </p:sp>
      <p:pic>
        <p:nvPicPr>
          <p:cNvPr id="11268" name="Picture 2" descr="http://www.detsad72.ru/images/health/img_b0333fbfbe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600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s1.maminuklubs.lv/cache/29/63/2963ff58ebecb476b893b60d75499f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36210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moirebenok.ua/gfx/00/00/1c/e5/image-1k1gbdq_jpg/thumb_800x600_10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3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im7-tub-ru.yandex.net/i?id=652710672-5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43000"/>
            <a:ext cx="3446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http://www.lvivpost.net/application/images/uploads/stories/2013/1329/1229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743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183563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8000"/>
                </a:solidFill>
              </a:rPr>
              <a:t>Соревнование</a:t>
            </a:r>
            <a:br>
              <a:rPr lang="ru-RU" sz="4800" dirty="0" smtClean="0">
                <a:solidFill>
                  <a:srgbClr val="008000"/>
                </a:solidFill>
              </a:rPr>
            </a:br>
            <a:r>
              <a:rPr lang="ru-RU" sz="4800" dirty="0" smtClean="0">
                <a:solidFill>
                  <a:srgbClr val="008000"/>
                </a:solidFill>
              </a:rPr>
              <a:t>3 а   и   3 б  </a:t>
            </a:r>
            <a:endParaRPr lang="ru-RU" sz="4800" dirty="0">
              <a:solidFill>
                <a:srgbClr val="008000"/>
              </a:solidFill>
            </a:endParaRPr>
          </a:p>
        </p:txBody>
      </p:sp>
      <p:pic>
        <p:nvPicPr>
          <p:cNvPr id="12291" name="Picture 2" descr="E:\!!!!ВСЕ ФОТО!!!!!\ШКОЛА\3 КЛАСС 2013-2014\фото классный час  - здоровье 06.02.2014\DSC0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743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E:\!!!!ВСЕ ФОТО!!!!!\ШКОЛА\3 КЛАСС 2013-2014\фото классный час  - здоровье 06.02.2014\DSC0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8000"/>
                </a:solidFill>
              </a:rPr>
              <a:t>Пословицы и поговорки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800735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Здоровый человек – богатый человек</a:t>
            </a:r>
          </a:p>
        </p:txBody>
      </p:sp>
      <p:sp>
        <p:nvSpPr>
          <p:cNvPr id="16388" name="Rectangle 4"/>
          <p:cNvSpPr>
            <a:spLocks noRot="1" noChangeArrowheads="1"/>
          </p:cNvSpPr>
          <p:nvPr/>
        </p:nvSpPr>
        <p:spPr bwMode="auto">
          <a:xfrm>
            <a:off x="838200" y="2590800"/>
            <a:ext cx="8007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Здоровьем слаб, так и духом не герой </a:t>
            </a:r>
          </a:p>
        </p:txBody>
      </p:sp>
      <p:sp>
        <p:nvSpPr>
          <p:cNvPr id="16389" name="Rectangle 5"/>
          <p:cNvSpPr>
            <a:spLocks noRot="1" noChangeArrowheads="1"/>
          </p:cNvSpPr>
          <p:nvPr/>
        </p:nvSpPr>
        <p:spPr bwMode="auto">
          <a:xfrm>
            <a:off x="838200" y="3276600"/>
            <a:ext cx="8007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Чистым жить – здоровым быть </a:t>
            </a:r>
          </a:p>
        </p:txBody>
      </p:sp>
      <p:sp>
        <p:nvSpPr>
          <p:cNvPr id="16390" name="Rectangle 6"/>
          <p:cNvSpPr>
            <a:spLocks noRot="1" noChangeArrowheads="1"/>
          </p:cNvSpPr>
          <p:nvPr/>
        </p:nvSpPr>
        <p:spPr bwMode="auto">
          <a:xfrm>
            <a:off x="914400" y="3962400"/>
            <a:ext cx="8007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здоровом теле – здоровый дух </a:t>
            </a:r>
          </a:p>
        </p:txBody>
      </p:sp>
      <p:sp>
        <p:nvSpPr>
          <p:cNvPr id="16393" name="Rectangle 9"/>
          <p:cNvSpPr>
            <a:spLocks noRot="1" noChangeArrowheads="1"/>
          </p:cNvSpPr>
          <p:nvPr/>
        </p:nvSpPr>
        <p:spPr bwMode="auto">
          <a:xfrm>
            <a:off x="914400" y="5105400"/>
            <a:ext cx="8007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Здоровье – дороже золота.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@Bukatina M.A. 2009</a:t>
            </a:r>
          </a:p>
        </p:txBody>
      </p:sp>
      <p:pic>
        <p:nvPicPr>
          <p:cNvPr id="14341" name="Picture 5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 l="5882" t="27229" r="40195" b="578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0" y="5334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hlink"/>
                </a:solidFill>
              </a:rPr>
              <a:t>з</a:t>
            </a:r>
            <a:r>
              <a:rPr lang="ru-RU" sz="4000" b="1"/>
              <a:t>    а   р    я   д   к    а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86000" y="12192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hlink"/>
                </a:solidFill>
              </a:rPr>
              <a:t>д</a:t>
            </a:r>
            <a:r>
              <a:rPr lang="ru-RU" sz="4000" b="1"/>
              <a:t>   у   ш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38200" y="19050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с</a:t>
            </a:r>
            <a:r>
              <a:rPr lang="ru-RU" sz="4000" b="1">
                <a:solidFill>
                  <a:schemeClr val="hlink"/>
                </a:solidFill>
              </a:rPr>
              <a:t> </a:t>
            </a:r>
            <a:r>
              <a:rPr lang="ru-RU" sz="4000" b="1"/>
              <a:t>  п   </a:t>
            </a:r>
            <a:r>
              <a:rPr lang="ru-RU" sz="4000" b="1">
                <a:solidFill>
                  <a:schemeClr val="hlink"/>
                </a:solidFill>
              </a:rPr>
              <a:t>о </a:t>
            </a:r>
            <a:r>
              <a:rPr lang="ru-RU" sz="4000" b="1"/>
              <a:t>   р   т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0" y="2514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hlink"/>
                </a:solidFill>
              </a:rPr>
              <a:t>р    </a:t>
            </a:r>
            <a:r>
              <a:rPr lang="ru-RU" sz="4000" b="1"/>
              <a:t>ю   к   з   а    к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62000" y="3352800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п    р   </a:t>
            </a:r>
            <a:r>
              <a:rPr lang="ru-RU" sz="4000" b="1">
                <a:solidFill>
                  <a:schemeClr val="hlink"/>
                </a:solidFill>
              </a:rPr>
              <a:t>о</a:t>
            </a:r>
            <a:r>
              <a:rPr lang="ru-RU" sz="4000" b="1"/>
              <a:t>   р   у    б    ь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286000" y="411480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hlink"/>
                </a:solidFill>
              </a:rPr>
              <a:t>в</a:t>
            </a:r>
            <a:r>
              <a:rPr lang="ru-RU" sz="4000" b="1"/>
              <a:t>   е    л   о    с   и   п   е  д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0" y="4876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 к   о   н   </a:t>
            </a:r>
            <a:r>
              <a:rPr lang="ru-RU" sz="4000" b="1">
                <a:solidFill>
                  <a:schemeClr val="hlink"/>
                </a:solidFill>
              </a:rPr>
              <a:t>ь</a:t>
            </a:r>
            <a:r>
              <a:rPr lang="ru-RU" sz="4000" b="1"/>
              <a:t>   к    и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62000" y="56388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 т   р   </a:t>
            </a:r>
            <a:r>
              <a:rPr lang="ru-RU" sz="4000" b="1">
                <a:solidFill>
                  <a:schemeClr val="hlink"/>
                </a:solidFill>
              </a:rPr>
              <a:t>е</a:t>
            </a:r>
            <a:r>
              <a:rPr lang="ru-RU" sz="4000" b="1"/>
              <a:t>   н   и   р   о    в   к  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7" grpId="0"/>
      <p:bldP spid="2765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421</TotalTime>
  <Words>262</Words>
  <Application>Microsoft Office PowerPoint</Application>
  <PresentationFormat>Экран (4:3)</PresentationFormat>
  <Paragraphs>64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Verdana</vt:lpstr>
      <vt:lpstr>Wingdings 2</vt:lpstr>
      <vt:lpstr>Times New Roman</vt:lpstr>
      <vt:lpstr>Calibri</vt:lpstr>
      <vt:lpstr>Wingdings</vt:lpstr>
      <vt:lpstr>Аспект</vt:lpstr>
      <vt:lpstr>Классный час на тему  «Мы такие разные,  но мы одна семья»   Подготовила:  учитель начальных классов  Соловьева Ирина Юрьевна  Нижний Новгород  2014 год</vt:lpstr>
      <vt:lpstr>Мы такие разные,  но мы одна семья!</vt:lpstr>
      <vt:lpstr>Здоровье –   богатство  на все времена</vt:lpstr>
      <vt:lpstr>Слайд 4</vt:lpstr>
      <vt:lpstr>Я здоров!</vt:lpstr>
      <vt:lpstr>Я болею!</vt:lpstr>
      <vt:lpstr>Соревнование 3 а   и   3 б  </vt:lpstr>
      <vt:lpstr>Пословицы и поговорки</vt:lpstr>
      <vt:lpstr>Слайд 9</vt:lpstr>
      <vt:lpstr>Вредно или полезно?</vt:lpstr>
      <vt:lpstr>Черный ящик</vt:lpstr>
      <vt:lpstr>Сделай правильный выбор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cp:lastPrinted>1601-01-01T00:00:00Z</cp:lastPrinted>
  <dcterms:created xsi:type="dcterms:W3CDTF">1601-01-01T00:00:00Z</dcterms:created>
  <dcterms:modified xsi:type="dcterms:W3CDTF">2014-02-07T12:46:50Z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