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9F5CEAA-18F7-481C-9EB3-EE111F95207A}" type="datetimeFigureOut">
              <a:rPr lang="ru-RU" smtClean="0"/>
              <a:pPr/>
              <a:t>06.05.2012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4279C7E-D03B-4A60-A1A8-67A8FCB6832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F5CEAA-18F7-481C-9EB3-EE111F95207A}"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279C7E-D03B-4A60-A1A8-67A8FCB6832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F5CEAA-18F7-481C-9EB3-EE111F95207A}"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279C7E-D03B-4A60-A1A8-67A8FCB6832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9F5CEAA-18F7-481C-9EB3-EE111F95207A}" type="datetimeFigureOut">
              <a:rPr lang="ru-RU" smtClean="0"/>
              <a:pPr/>
              <a:t>06.05.2012</a:t>
            </a:fld>
            <a:endParaRPr lang="ru-RU"/>
          </a:p>
        </p:txBody>
      </p:sp>
      <p:sp>
        <p:nvSpPr>
          <p:cNvPr id="9" name="Номер слайда 8"/>
          <p:cNvSpPr>
            <a:spLocks noGrp="1"/>
          </p:cNvSpPr>
          <p:nvPr>
            <p:ph type="sldNum" sz="quarter" idx="15"/>
          </p:nvPr>
        </p:nvSpPr>
        <p:spPr/>
        <p:txBody>
          <a:bodyPr rtlCol="0"/>
          <a:lstStyle/>
          <a:p>
            <a:fld id="{B4279C7E-D03B-4A60-A1A8-67A8FCB6832D}"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9F5CEAA-18F7-481C-9EB3-EE111F95207A}" type="datetimeFigureOut">
              <a:rPr lang="ru-RU" smtClean="0"/>
              <a:pPr/>
              <a:t>06.05.2012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4279C7E-D03B-4A60-A1A8-67A8FCB6832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9F5CEAA-18F7-481C-9EB3-EE111F95207A}" type="datetimeFigureOut">
              <a:rPr lang="ru-RU" smtClean="0"/>
              <a:pPr/>
              <a:t>06.05.2012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279C7E-D03B-4A60-A1A8-67A8FCB6832D}"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9F5CEAA-18F7-481C-9EB3-EE111F95207A}" type="datetimeFigureOut">
              <a:rPr lang="ru-RU" smtClean="0"/>
              <a:pPr/>
              <a:t>06.05.2012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279C7E-D03B-4A60-A1A8-67A8FCB6832D}"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9F5CEAA-18F7-481C-9EB3-EE111F95207A}" type="datetimeFigureOut">
              <a:rPr lang="ru-RU" smtClean="0"/>
              <a:pPr/>
              <a:t>06.05.2012</a:t>
            </a:fld>
            <a:endParaRPr lang="ru-RU"/>
          </a:p>
        </p:txBody>
      </p:sp>
      <p:sp>
        <p:nvSpPr>
          <p:cNvPr id="7" name="Номер слайда 6"/>
          <p:cNvSpPr>
            <a:spLocks noGrp="1"/>
          </p:cNvSpPr>
          <p:nvPr>
            <p:ph type="sldNum" sz="quarter" idx="11"/>
          </p:nvPr>
        </p:nvSpPr>
        <p:spPr/>
        <p:txBody>
          <a:bodyPr rtlCol="0"/>
          <a:lstStyle/>
          <a:p>
            <a:fld id="{B4279C7E-D03B-4A60-A1A8-67A8FCB6832D}"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F5CEAA-18F7-481C-9EB3-EE111F95207A}" type="datetimeFigureOut">
              <a:rPr lang="ru-RU" smtClean="0"/>
              <a:pPr/>
              <a:t>06.05.2012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279C7E-D03B-4A60-A1A8-67A8FCB6832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9F5CEAA-18F7-481C-9EB3-EE111F95207A}" type="datetimeFigureOut">
              <a:rPr lang="ru-RU" smtClean="0"/>
              <a:pPr/>
              <a:t>06.05.2012</a:t>
            </a:fld>
            <a:endParaRPr lang="ru-RU"/>
          </a:p>
        </p:txBody>
      </p:sp>
      <p:sp>
        <p:nvSpPr>
          <p:cNvPr id="22" name="Номер слайда 21"/>
          <p:cNvSpPr>
            <a:spLocks noGrp="1"/>
          </p:cNvSpPr>
          <p:nvPr>
            <p:ph type="sldNum" sz="quarter" idx="15"/>
          </p:nvPr>
        </p:nvSpPr>
        <p:spPr/>
        <p:txBody>
          <a:bodyPr rtlCol="0"/>
          <a:lstStyle/>
          <a:p>
            <a:fld id="{B4279C7E-D03B-4A60-A1A8-67A8FCB6832D}"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9F5CEAA-18F7-481C-9EB3-EE111F95207A}" type="datetimeFigureOut">
              <a:rPr lang="ru-RU" smtClean="0"/>
              <a:pPr/>
              <a:t>06.05.2012</a:t>
            </a:fld>
            <a:endParaRPr lang="ru-RU"/>
          </a:p>
        </p:txBody>
      </p:sp>
      <p:sp>
        <p:nvSpPr>
          <p:cNvPr id="18" name="Номер слайда 17"/>
          <p:cNvSpPr>
            <a:spLocks noGrp="1"/>
          </p:cNvSpPr>
          <p:nvPr>
            <p:ph type="sldNum" sz="quarter" idx="11"/>
          </p:nvPr>
        </p:nvSpPr>
        <p:spPr/>
        <p:txBody>
          <a:bodyPr rtlCol="0"/>
          <a:lstStyle/>
          <a:p>
            <a:fld id="{B4279C7E-D03B-4A60-A1A8-67A8FCB6832D}"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9F5CEAA-18F7-481C-9EB3-EE111F95207A}" type="datetimeFigureOut">
              <a:rPr lang="ru-RU" smtClean="0"/>
              <a:pPr/>
              <a:t>06.05.2012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4279C7E-D03B-4A60-A1A8-67A8FCB6832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Тюльпаны</a:t>
            </a:r>
            <a:endParaRPr lang="ru-RU" dirty="0"/>
          </a:p>
        </p:txBody>
      </p:sp>
      <p:pic>
        <p:nvPicPr>
          <p:cNvPr id="6" name="Содержимое 5" descr="1181159.jpg"/>
          <p:cNvPicPr>
            <a:picLocks noGrp="1" noChangeAspect="1"/>
          </p:cNvPicPr>
          <p:nvPr>
            <p:ph sz="quarter" idx="1"/>
          </p:nvPr>
        </p:nvPicPr>
        <p:blipFill>
          <a:blip r:embed="rId2" cstate="print"/>
          <a:stretch>
            <a:fillRect/>
          </a:stretch>
        </p:blipFill>
        <p:spPr>
          <a:xfrm>
            <a:off x="285720" y="1428736"/>
            <a:ext cx="7643866" cy="5143536"/>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50px-Tulips_in_garden.jpg"/>
          <p:cNvPicPr>
            <a:picLocks noGrp="1" noChangeAspect="1"/>
          </p:cNvPicPr>
          <p:nvPr>
            <p:ph sz="quarter" idx="1"/>
          </p:nvPr>
        </p:nvPicPr>
        <p:blipFill>
          <a:blip r:embed="rId2" cstate="print"/>
          <a:stretch>
            <a:fillRect/>
          </a:stretch>
        </p:blipFill>
        <p:spPr>
          <a:xfrm>
            <a:off x="428596" y="357166"/>
            <a:ext cx="7643866" cy="614366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lstStyle/>
          <a:p>
            <a:r>
              <a:rPr lang="ru-RU" dirty="0" smtClean="0"/>
              <a:t>История изучения</a:t>
            </a:r>
            <a:endParaRPr lang="ru-RU" dirty="0"/>
          </a:p>
        </p:txBody>
      </p:sp>
      <p:sp>
        <p:nvSpPr>
          <p:cNvPr id="3" name="Содержимое 2"/>
          <p:cNvSpPr>
            <a:spLocks noGrp="1"/>
          </p:cNvSpPr>
          <p:nvPr>
            <p:ph sz="quarter" idx="1"/>
          </p:nvPr>
        </p:nvSpPr>
        <p:spPr>
          <a:xfrm>
            <a:off x="457200" y="1142984"/>
            <a:ext cx="7467600" cy="5330968"/>
          </a:xfrm>
        </p:spPr>
        <p:txBody>
          <a:bodyPr>
            <a:normAutofit fontScale="77500" lnSpcReduction="20000"/>
          </a:bodyPr>
          <a:lstStyle/>
          <a:p>
            <a:r>
              <a:rPr lang="ru-RU" dirty="0" smtClean="0"/>
              <a:t>Изучать дикорастущие тюльпаны в местах их естественного произрастания начали в XV веке. В Греции, Италии и на юге Франции обнаружены тюльпан </a:t>
            </a:r>
            <a:r>
              <a:rPr lang="ru-RU" dirty="0" err="1" smtClean="0"/>
              <a:t>Дидье</a:t>
            </a:r>
            <a:r>
              <a:rPr lang="ru-RU" dirty="0" smtClean="0"/>
              <a:t> (</a:t>
            </a:r>
            <a:r>
              <a:rPr lang="ru-RU" dirty="0" err="1" smtClean="0"/>
              <a:t>Tulipa</a:t>
            </a:r>
            <a:r>
              <a:rPr lang="ru-RU" dirty="0" smtClean="0"/>
              <a:t> </a:t>
            </a:r>
            <a:r>
              <a:rPr lang="ru-RU" dirty="0" err="1" smtClean="0"/>
              <a:t>didieri</a:t>
            </a:r>
            <a:r>
              <a:rPr lang="ru-RU" dirty="0" smtClean="0"/>
              <a:t>) и тюльпан зелёноцветковый (</a:t>
            </a:r>
            <a:r>
              <a:rPr lang="ru-RU" dirty="0" err="1" smtClean="0"/>
              <a:t>Tulipa</a:t>
            </a:r>
            <a:r>
              <a:rPr lang="ru-RU" dirty="0" smtClean="0"/>
              <a:t> </a:t>
            </a:r>
            <a:r>
              <a:rPr lang="ru-RU" dirty="0" err="1" smtClean="0"/>
              <a:t>viridiflora</a:t>
            </a:r>
            <a:r>
              <a:rPr lang="ru-RU" dirty="0" smtClean="0"/>
              <a:t>). От них произошли оригинальные </a:t>
            </a:r>
            <a:r>
              <a:rPr lang="ru-RU" dirty="0" err="1" smtClean="0"/>
              <a:t>лилиецветные</a:t>
            </a:r>
            <a:r>
              <a:rPr lang="ru-RU" dirty="0" smtClean="0"/>
              <a:t> тюльпаны. В 1571 году первое описание садовых тюльпанов сделал швейцарский ботаник К. </a:t>
            </a:r>
            <a:r>
              <a:rPr lang="ru-RU" dirty="0" err="1" smtClean="0"/>
              <a:t>Геснер</a:t>
            </a:r>
            <a:r>
              <a:rPr lang="ru-RU" dirty="0" smtClean="0"/>
              <a:t>. Позже, в 1773 году, садовые тюльпаны в его честь были объединены К. Линнеем под сборным названием </a:t>
            </a:r>
            <a:r>
              <a:rPr lang="ru-RU" dirty="0" err="1" smtClean="0"/>
              <a:t>Tulipa</a:t>
            </a:r>
            <a:r>
              <a:rPr lang="ru-RU" dirty="0" smtClean="0"/>
              <a:t> </a:t>
            </a:r>
            <a:r>
              <a:rPr lang="ru-RU" dirty="0" err="1" smtClean="0"/>
              <a:t>gesneriana</a:t>
            </a:r>
            <a:r>
              <a:rPr lang="ru-RU" dirty="0" smtClean="0"/>
              <a:t> (Тюльпан </a:t>
            </a:r>
            <a:r>
              <a:rPr lang="ru-RU" dirty="0" err="1" smtClean="0"/>
              <a:t>Геснера</a:t>
            </a:r>
            <a:r>
              <a:rPr lang="ru-RU" dirty="0" smtClean="0"/>
              <a:t>).</a:t>
            </a:r>
          </a:p>
          <a:p>
            <a:r>
              <a:rPr lang="ru-RU" dirty="0" smtClean="0"/>
              <a:t> Широкое введение диких видов в культуру началось вслед за открытием и изучением их в природе в начале XVIII века. Большая заслуга в этом русских учёных А. И. Введенского, В. И. Талиева, З. П. </a:t>
            </a:r>
            <a:r>
              <a:rPr lang="ru-RU" dirty="0" err="1" smtClean="0"/>
              <a:t>Бочанцевой</a:t>
            </a:r>
            <a:r>
              <a:rPr lang="ru-RU" dirty="0" smtClean="0"/>
              <a:t>, З. М. Силиной и др. Однако настоящая селекционная работа с тюльпанами началась лишь в конце XIX века. Огромная роль в этом принадлежит директору Петербургского ботанического сада Э. А. </a:t>
            </a:r>
            <a:r>
              <a:rPr lang="ru-RU" dirty="0" err="1" smtClean="0"/>
              <a:t>Регелю</a:t>
            </a:r>
            <a:r>
              <a:rPr lang="ru-RU" dirty="0" smtClean="0"/>
              <a:t> (1815—1892). Из своих поездок по Центральной Азии он привёз в Петербург много видов и описал их в книге «Флора садов». Благодаря ему виды среднеазиатских тюльпанов впервые попали в Голландию, Англию, Францию, Германию и Америку, где обратили на себя внимание селекционеров, став прародителями большинства современных сортов.</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d570fec9dced6227cba33f4180dab2512.jpg"/>
          <p:cNvPicPr>
            <a:picLocks noGrp="1" noChangeAspect="1"/>
          </p:cNvPicPr>
          <p:nvPr>
            <p:ph sz="quarter" idx="1"/>
          </p:nvPr>
        </p:nvPicPr>
        <p:blipFill>
          <a:blip r:embed="rId2" cstate="print"/>
          <a:stretch>
            <a:fillRect/>
          </a:stretch>
        </p:blipFill>
        <p:spPr>
          <a:xfrm>
            <a:off x="357158" y="285728"/>
            <a:ext cx="7572427" cy="628654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96974"/>
          </a:xfrm>
        </p:spPr>
        <p:txBody>
          <a:bodyPr>
            <a:normAutofit/>
          </a:bodyPr>
          <a:lstStyle/>
          <a:p>
            <a:r>
              <a:rPr lang="ru-RU" dirty="0" smtClean="0"/>
              <a:t>Легенды</a:t>
            </a:r>
            <a:br>
              <a:rPr lang="ru-RU" dirty="0" smtClean="0"/>
            </a:br>
            <a:endParaRPr lang="ru-RU" dirty="0"/>
          </a:p>
        </p:txBody>
      </p:sp>
      <p:sp>
        <p:nvSpPr>
          <p:cNvPr id="3" name="Содержимое 2"/>
          <p:cNvSpPr>
            <a:spLocks noGrp="1"/>
          </p:cNvSpPr>
          <p:nvPr>
            <p:ph sz="quarter" idx="1"/>
          </p:nvPr>
        </p:nvSpPr>
        <p:spPr/>
        <p:txBody>
          <a:bodyPr/>
          <a:lstStyle/>
          <a:p>
            <a:r>
              <a:rPr lang="ru-RU" dirty="0" smtClean="0"/>
              <a:t>Существует легенда о тюльпанах, согласно которой в бутоне жёлтого тюльпана заложено счастье. До счастья никто не мог добраться из-за того, что бутон не раскрывался. Когда маленький мальчик, гуляющий с мамой, впервые увидел прекрасный жёлтый бутон и со счастливой улыбкой побежал к нему — тюльпан раскрылся. С тех пор считается, что подаренные тюльпаны приносят счастье или, как минимум, хорошее настроение. Поэтому принято дарить детям нераскрытые тюльпаны (или только начавшие распускаться).</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Интересные факты</a:t>
            </a:r>
            <a:br>
              <a:rPr lang="ru-RU" dirty="0" smtClean="0"/>
            </a:br>
            <a:endParaRPr lang="ru-RU" dirty="0"/>
          </a:p>
        </p:txBody>
      </p:sp>
      <p:sp>
        <p:nvSpPr>
          <p:cNvPr id="3" name="Содержимое 2"/>
          <p:cNvSpPr>
            <a:spLocks noGrp="1"/>
          </p:cNvSpPr>
          <p:nvPr>
            <p:ph sz="quarter" idx="1"/>
          </p:nvPr>
        </p:nvSpPr>
        <p:spPr>
          <a:xfrm>
            <a:off x="457200" y="1000108"/>
            <a:ext cx="7467600" cy="5857892"/>
          </a:xfrm>
        </p:spPr>
        <p:txBody>
          <a:bodyPr>
            <a:normAutofit fontScale="85000" lnSpcReduction="10000"/>
          </a:bodyPr>
          <a:lstStyle/>
          <a:p>
            <a:r>
              <a:rPr lang="ru-RU" dirty="0" smtClean="0"/>
              <a:t>В последние месяцы Второй мировой войны нацисты сделали водную блокаду на западе Нидерландов, перекрыв все поставки продовольствия. Последствия были губительными. По словам очевидцев, во время «голодной зимы» 1944—1945 года от недоедания умерло по меньшей мере 10 000 мирных жителей. Обычно человек потребляет приблизительно 1600—2800 калорий в день. Но в апреле 1945 года некоторым жителям Амстердама, Делфта, Гааги, </a:t>
            </a:r>
            <a:r>
              <a:rPr lang="ru-RU" dirty="0" err="1" smtClean="0"/>
              <a:t>Лейдена</a:t>
            </a:r>
            <a:r>
              <a:rPr lang="ru-RU" dirty="0" smtClean="0"/>
              <a:t>, Роттердама и Утрехта пришлось довольствоваться лишь 500—600 калориями. Луковицы тюльпанов сами по себе остаются очень жёсткими независимо от продолжительности отваривания. Кроме того, употребление их вызывают раздражение во рту и горле. Чтобы уменьшить раздражение, к луковицам добавляли, если было, немного моркови или сахарной свёклы. В 100 граммах луковиц тюльпанов — это около 148 калорий — содержится 3 грамма белка, 0,2 грамма жира и 32 грамма углеводов. Так не очень-то вкусные луковицы тюльпанов спасли многих голландцев от голода.</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60px-Tulipa_fringed_-_burgundy_lace_-_bulbs.jpg"/>
          <p:cNvPicPr>
            <a:picLocks noGrp="1" noChangeAspect="1"/>
          </p:cNvPicPr>
          <p:nvPr>
            <p:ph sz="quarter" idx="1"/>
          </p:nvPr>
        </p:nvPicPr>
        <p:blipFill>
          <a:blip r:embed="rId2" cstate="print"/>
          <a:stretch>
            <a:fillRect/>
          </a:stretch>
        </p:blipFill>
        <p:spPr>
          <a:xfrm>
            <a:off x="357158" y="428604"/>
            <a:ext cx="7643866" cy="604522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7467600" cy="6116786"/>
          </a:xfrm>
        </p:spPr>
        <p:txBody>
          <a:bodyPr>
            <a:normAutofit fontScale="92500" lnSpcReduction="20000"/>
          </a:bodyPr>
          <a:lstStyle/>
          <a:p>
            <a:r>
              <a:rPr lang="ru-RU" dirty="0" smtClean="0"/>
              <a:t>В годы Афганской войны (1979—1989) чёрным тюльпаном называли самолёт-катафалк, а красным тюльпаном — мучительную казнь.</a:t>
            </a:r>
          </a:p>
          <a:p>
            <a:r>
              <a:rPr lang="ru-RU" dirty="0" smtClean="0"/>
              <a:t>В 1998 в Башкирии была построена мечеть, в названии которой использовано имя тюльпан</a:t>
            </a:r>
          </a:p>
          <a:p>
            <a:r>
              <a:rPr lang="ru-RU" dirty="0" smtClean="0"/>
              <a:t>В 2005 году в Киргизии произошла революция, получившая имя </a:t>
            </a:r>
            <a:r>
              <a:rPr lang="ru-RU" dirty="0" err="1" smtClean="0"/>
              <a:t>Тюльпановой</a:t>
            </a:r>
            <a:endParaRPr lang="ru-RU" dirty="0" smtClean="0"/>
          </a:p>
          <a:p>
            <a:r>
              <a:rPr lang="ru-RU" dirty="0" smtClean="0"/>
              <a:t>В 1990-е годы в СССР была популярна песня Наташи Королёвой «Жёлтые тюльпаны» из одноимённого альбома.</a:t>
            </a:r>
          </a:p>
          <a:p>
            <a:r>
              <a:rPr lang="ru-RU" dirty="0" smtClean="0"/>
              <a:t>В 1982 году драматург Михаил Волохов написал сказку «Красный тюльпан и прошлогодний дубовый листик».</a:t>
            </a:r>
          </a:p>
          <a:p>
            <a:r>
              <a:rPr lang="ru-RU" dirty="0" smtClean="0"/>
              <a:t>В 1952 году режиссёром </a:t>
            </a:r>
            <a:r>
              <a:rPr lang="ru-RU" dirty="0" err="1" smtClean="0"/>
              <a:t>Кристиан-Жаком</a:t>
            </a:r>
            <a:r>
              <a:rPr lang="ru-RU" dirty="0" smtClean="0"/>
              <a:t> был снят фильм под названием </a:t>
            </a:r>
            <a:r>
              <a:rPr lang="ru-RU" dirty="0" err="1" smtClean="0"/>
              <a:t>Фанфан-тюльпан</a:t>
            </a:r>
            <a:r>
              <a:rPr lang="ru-RU" dirty="0" smtClean="0"/>
              <a:t>, а в 2003 </a:t>
            </a:r>
            <a:r>
              <a:rPr lang="ru-RU" dirty="0" err="1" smtClean="0"/>
              <a:t>Жераром</a:t>
            </a:r>
            <a:r>
              <a:rPr lang="ru-RU" dirty="0" smtClean="0"/>
              <a:t> </a:t>
            </a:r>
            <a:r>
              <a:rPr lang="ru-RU" dirty="0" err="1" smtClean="0"/>
              <a:t>Кравчиком</a:t>
            </a:r>
            <a:r>
              <a:rPr lang="ru-RU" dirty="0" smtClean="0"/>
              <a:t> его ремейк с одноимённым названием.</a:t>
            </a:r>
          </a:p>
          <a:p>
            <a:r>
              <a:rPr lang="ru-RU" dirty="0" smtClean="0"/>
              <a:t>Изображение цветка тюльпана три раза повторяется на гурте монеты достоинством в одну турецкую лиру (находится в обращении с 1 января 2009 года).</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В. Жуковский   сказка в стихах «Тюльпанное дерево».</a:t>
            </a:r>
            <a:endParaRPr lang="ru-RU" dirty="0"/>
          </a:p>
        </p:txBody>
      </p:sp>
      <p:sp>
        <p:nvSpPr>
          <p:cNvPr id="3" name="Содержимое 2"/>
          <p:cNvSpPr>
            <a:spLocks noGrp="1"/>
          </p:cNvSpPr>
          <p:nvPr>
            <p:ph sz="quarter" idx="1"/>
          </p:nvPr>
        </p:nvSpPr>
        <p:spPr/>
        <p:txBody>
          <a:bodyPr/>
          <a:lstStyle/>
          <a:p>
            <a:r>
              <a:rPr lang="ru-RU" dirty="0" smtClean="0"/>
              <a:t>Однажды жил, не знаю где, богатый</a:t>
            </a:r>
          </a:p>
          <a:p>
            <a:r>
              <a:rPr lang="ru-RU" dirty="0" smtClean="0"/>
              <a:t>И добрый человек. Он был женат</a:t>
            </a:r>
          </a:p>
          <a:p>
            <a:r>
              <a:rPr lang="ru-RU" dirty="0" smtClean="0"/>
              <a:t>И всей душой любил свою жену;</a:t>
            </a:r>
          </a:p>
          <a:p>
            <a:r>
              <a:rPr lang="ru-RU" dirty="0" smtClean="0"/>
              <a:t>Но не было у них детей; и это</a:t>
            </a:r>
          </a:p>
          <a:p>
            <a:r>
              <a:rPr lang="ru-RU" dirty="0" smtClean="0"/>
              <a:t>Их сокрушало, и они молились,</a:t>
            </a:r>
          </a:p>
          <a:p>
            <a:r>
              <a:rPr lang="ru-RU" dirty="0" smtClean="0"/>
              <a:t>Чтобы господь благословил их брак;</a:t>
            </a:r>
          </a:p>
          <a:p>
            <a:r>
              <a:rPr lang="ru-RU" dirty="0" smtClean="0"/>
              <a:t>И к господу молитва их достигла.</a:t>
            </a:r>
          </a:p>
          <a:p>
            <a:r>
              <a:rPr lang="ru-RU" dirty="0" smtClean="0"/>
              <a:t>Был сад кругом их дома; на поляне</a:t>
            </a:r>
          </a:p>
          <a:p>
            <a:r>
              <a:rPr lang="ru-RU" dirty="0" smtClean="0"/>
              <a:t>Там дерево тюльпанное росло.</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357158" y="214290"/>
            <a:ext cx="5500726" cy="6429420"/>
          </a:xfrm>
        </p:spPr>
        <p:txBody>
          <a:bodyPr>
            <a:normAutofit fontScale="70000" lnSpcReduction="20000"/>
          </a:bodyPr>
          <a:lstStyle/>
          <a:p>
            <a:r>
              <a:rPr lang="ru-RU" dirty="0" smtClean="0"/>
              <a:t>Редкий вид цветущего дерева, который называется </a:t>
            </a:r>
            <a:r>
              <a:rPr lang="ru-RU" dirty="0" err="1" smtClean="0"/>
              <a:t>тюльпановое</a:t>
            </a:r>
            <a:r>
              <a:rPr lang="ru-RU" dirty="0" smtClean="0"/>
              <a:t> дерево или </a:t>
            </a:r>
            <a:r>
              <a:rPr lang="ru-RU" dirty="0" err="1" smtClean="0"/>
              <a:t>лириодендрон</a:t>
            </a:r>
            <a:r>
              <a:rPr lang="ru-RU" dirty="0" smtClean="0"/>
              <a:t> </a:t>
            </a:r>
            <a:r>
              <a:rPr lang="ru-RU" dirty="0" err="1" smtClean="0"/>
              <a:t>тюльпановый</a:t>
            </a:r>
            <a:r>
              <a:rPr lang="ru-RU" dirty="0" smtClean="0"/>
              <a:t>. Цветы очень напоминают бутон тюльпана. В восточной части Соединённых Штатов Америки, </a:t>
            </a:r>
            <a:r>
              <a:rPr lang="ru-RU" dirty="0" err="1" smtClean="0"/>
              <a:t>тюльпановое</a:t>
            </a:r>
            <a:r>
              <a:rPr lang="ru-RU" dirty="0" smtClean="0"/>
              <a:t> дерево относится к одним из самых медоносных растений. Период цветения дерева начинается в конце мая, и заканчивается к началу июля. Цветы - в виде кремового цвета тюльпанов с оранжевыми </a:t>
            </a:r>
            <a:r>
              <a:rPr lang="ru-RU" dirty="0" err="1" smtClean="0"/>
              <a:t>сердцевинками</a:t>
            </a:r>
            <a:r>
              <a:rPr lang="ru-RU" dirty="0" smtClean="0"/>
              <a:t> - усыпают взрослые деревья с начала до середины лета и имеют запах шоколада. Плоды этого дерева имеют </a:t>
            </a:r>
            <a:r>
              <a:rPr lang="ru-RU" dirty="0" err="1" smtClean="0"/>
              <a:t>шишкообразную</a:t>
            </a:r>
            <a:r>
              <a:rPr lang="ru-RU" dirty="0" smtClean="0"/>
              <a:t> форму, длиной до 6 сантиметров, при созревании опадают. </a:t>
            </a:r>
            <a:r>
              <a:rPr lang="ru-RU" dirty="0" err="1" smtClean="0"/>
              <a:t>Тюльпановые</a:t>
            </a:r>
            <a:r>
              <a:rPr lang="ru-RU" dirty="0" smtClean="0"/>
              <a:t> деревья имеют чудесную крону и быстро растут при благоприятных условиях. Предпочитают хорошо дренированные глинистые почвы с большим поверхностным слоем чернозёма. Как и у других представителей семейства магнолиевых, корни этого дерева мясистые, легко ломаются при небрежном обращении. Посадку </a:t>
            </a:r>
            <a:r>
              <a:rPr lang="ru-RU" dirty="0" err="1" smtClean="0"/>
              <a:t>тюльпанового</a:t>
            </a:r>
            <a:r>
              <a:rPr lang="ru-RU" dirty="0" smtClean="0"/>
              <a:t> дерева можно проводить до появления листьев, ранней весной. Относительно морозоустойчиво. </a:t>
            </a:r>
            <a:r>
              <a:rPr lang="ru-RU" dirty="0" err="1" smtClean="0"/>
              <a:t>Тюльпановое</a:t>
            </a:r>
            <a:r>
              <a:rPr lang="ru-RU" dirty="0" smtClean="0"/>
              <a:t> дерево получило широкое распространение в умеренном климате разных стан. На север это дерево имеет распространение до широты Осло (Норвегия).</a:t>
            </a:r>
          </a:p>
          <a:p>
            <a:endParaRPr lang="ru-RU" dirty="0"/>
          </a:p>
        </p:txBody>
      </p:sp>
      <p:pic>
        <p:nvPicPr>
          <p:cNvPr id="7" name="Содержимое 6" descr="tulp3.jpg"/>
          <p:cNvPicPr>
            <a:picLocks noGrp="1" noChangeAspect="1"/>
          </p:cNvPicPr>
          <p:nvPr>
            <p:ph sz="quarter" idx="2"/>
          </p:nvPr>
        </p:nvPicPr>
        <p:blipFill>
          <a:blip r:embed="rId2" cstate="print"/>
          <a:stretch>
            <a:fillRect/>
          </a:stretch>
        </p:blipFill>
        <p:spPr>
          <a:xfrm>
            <a:off x="5786446" y="357166"/>
            <a:ext cx="2786081" cy="313955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725470"/>
          </a:xfrm>
        </p:spPr>
        <p:txBody>
          <a:bodyPr/>
          <a:lstStyle/>
          <a:p>
            <a:r>
              <a:rPr lang="ru-RU" dirty="0" smtClean="0"/>
              <a:t>Тюльпаны из гофрированной бумаги </a:t>
            </a:r>
            <a:endParaRPr lang="ru-RU" dirty="0"/>
          </a:p>
        </p:txBody>
      </p:sp>
      <p:sp>
        <p:nvSpPr>
          <p:cNvPr id="6" name="Содержимое 5"/>
          <p:cNvSpPr>
            <a:spLocks noGrp="1"/>
          </p:cNvSpPr>
          <p:nvPr>
            <p:ph sz="quarter" idx="1"/>
          </p:nvPr>
        </p:nvSpPr>
        <p:spPr/>
        <p:txBody>
          <a:bodyPr>
            <a:normAutofit fontScale="85000" lnSpcReduction="10000"/>
          </a:bodyPr>
          <a:lstStyle/>
          <a:p>
            <a:r>
              <a:rPr lang="ru-RU" dirty="0" smtClean="0"/>
              <a:t>Отрежь 6 полос гофрированной бумаги размером 3×18 см вдоль линий гофрирования. </a:t>
            </a:r>
          </a:p>
          <a:p>
            <a:r>
              <a:rPr lang="ru-RU" dirty="0" smtClean="0"/>
              <a:t>Скрути полоску в середине 2 раза. Сложи её пополам.</a:t>
            </a:r>
          </a:p>
          <a:p>
            <a:r>
              <a:rPr lang="ru-RU" dirty="0" smtClean="0"/>
              <a:t> Сделай выпуклый лепесток, растягивая оба слоя бумаги. </a:t>
            </a:r>
          </a:p>
          <a:p>
            <a:r>
              <a:rPr lang="ru-RU" dirty="0" smtClean="0"/>
              <a:t> Сожми и закрути основание. </a:t>
            </a:r>
          </a:p>
          <a:p>
            <a:r>
              <a:rPr lang="ru-RU" dirty="0" smtClean="0"/>
              <a:t> Нарежь полоски зелёной бумаги шириной 2 см поперёк линий гофрирования. Возьми проволоку для стебля (15-20 см) и оклей её полосками, сложенными вдвое. </a:t>
            </a:r>
          </a:p>
          <a:p>
            <a:r>
              <a:rPr lang="ru-RU" dirty="0" smtClean="0"/>
              <a:t>Помести вокруг стебля 3 внутренних лепестка, затем сверху — 3 наружных. Плотно примотай их полосой, смазанной клеем. </a:t>
            </a:r>
          </a:p>
          <a:p>
            <a:r>
              <a:rPr lang="ru-RU" dirty="0" smtClean="0"/>
              <a:t>Из плотной двусторонней бумаги вырежи листья и слегка закрути их.</a:t>
            </a:r>
          </a:p>
          <a:p>
            <a:r>
              <a:rPr lang="ru-RU" dirty="0" smtClean="0"/>
              <a:t> </a:t>
            </a:r>
          </a:p>
          <a:p>
            <a:r>
              <a:rPr lang="ru-RU" dirty="0" smtClean="0"/>
              <a:t>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450px-Pink_tulips_closed.jpg"/>
          <p:cNvPicPr>
            <a:picLocks noGrp="1" noChangeAspect="1"/>
          </p:cNvPicPr>
          <p:nvPr>
            <p:ph sz="quarter" idx="1"/>
          </p:nvPr>
        </p:nvPicPr>
        <p:blipFill>
          <a:blip r:embed="rId2" cstate="print"/>
          <a:stretch>
            <a:fillRect/>
          </a:stretch>
        </p:blipFill>
        <p:spPr>
          <a:xfrm>
            <a:off x="568637" y="285728"/>
            <a:ext cx="3434725" cy="5886472"/>
          </a:xfrm>
        </p:spPr>
      </p:pic>
      <p:sp>
        <p:nvSpPr>
          <p:cNvPr id="6" name="Содержимое 5"/>
          <p:cNvSpPr>
            <a:spLocks noGrp="1"/>
          </p:cNvSpPr>
          <p:nvPr>
            <p:ph sz="quarter" idx="2"/>
          </p:nvPr>
        </p:nvSpPr>
        <p:spPr/>
        <p:txBody>
          <a:bodyPr/>
          <a:lstStyle/>
          <a:p>
            <a:r>
              <a:rPr lang="ru-RU" dirty="0" err="1" smtClean="0"/>
              <a:t>Тюльпа́н</a:t>
            </a:r>
            <a:r>
              <a:rPr lang="ru-RU" dirty="0" smtClean="0"/>
              <a:t> (лат. </a:t>
            </a:r>
            <a:r>
              <a:rPr lang="ru-RU" dirty="0" err="1" smtClean="0"/>
              <a:t>Túlipa</a:t>
            </a:r>
            <a:r>
              <a:rPr lang="ru-RU" dirty="0" smtClean="0"/>
              <a:t>) — род многолетних луковичных растений семейства Лилейные. Название произошло от персидского слова </a:t>
            </a:r>
            <a:r>
              <a:rPr lang="ru-RU" dirty="0" err="1" smtClean="0"/>
              <a:t>toliban</a:t>
            </a:r>
            <a:r>
              <a:rPr lang="ru-RU" dirty="0" smtClean="0"/>
              <a:t> («тюрбан»), и дано это название цветку за сходство его бутонов с восточным головным убором, напоминавшим чалму.</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2-10.jpg"/>
          <p:cNvPicPr>
            <a:picLocks noGrp="1" noChangeAspect="1"/>
          </p:cNvPicPr>
          <p:nvPr>
            <p:ph sz="quarter" idx="1"/>
          </p:nvPr>
        </p:nvPicPr>
        <p:blipFill>
          <a:blip r:embed="rId2" cstate="print"/>
          <a:stretch>
            <a:fillRect/>
          </a:stretch>
        </p:blipFill>
        <p:spPr>
          <a:xfrm>
            <a:off x="428596" y="428604"/>
            <a:ext cx="7572428" cy="621510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Рисуем тюльпаны</a:t>
            </a:r>
            <a:endParaRPr lang="ru-RU" dirty="0"/>
          </a:p>
        </p:txBody>
      </p:sp>
      <p:pic>
        <p:nvPicPr>
          <p:cNvPr id="7" name="Содержимое 6" descr="images.jpeg"/>
          <p:cNvPicPr>
            <a:picLocks noGrp="1" noChangeAspect="1"/>
          </p:cNvPicPr>
          <p:nvPr>
            <p:ph sz="quarter" idx="1"/>
          </p:nvPr>
        </p:nvPicPr>
        <p:blipFill>
          <a:blip r:embed="rId2" cstate="print"/>
          <a:stretch>
            <a:fillRect/>
          </a:stretch>
        </p:blipFill>
        <p:spPr>
          <a:xfrm>
            <a:off x="357158" y="1571612"/>
            <a:ext cx="3857652" cy="5072098"/>
          </a:xfrm>
        </p:spPr>
      </p:pic>
      <p:pic>
        <p:nvPicPr>
          <p:cNvPr id="8" name="Содержимое 7" descr="tulip13.gif"/>
          <p:cNvPicPr>
            <a:picLocks noGrp="1" noChangeAspect="1"/>
          </p:cNvPicPr>
          <p:nvPr>
            <p:ph sz="quarter" idx="2"/>
          </p:nvPr>
        </p:nvPicPr>
        <p:blipFill>
          <a:blip r:embed="rId3" cstate="print"/>
          <a:stretch>
            <a:fillRect/>
          </a:stretch>
        </p:blipFill>
        <p:spPr>
          <a:xfrm>
            <a:off x="5178425" y="890588"/>
            <a:ext cx="2857500" cy="37909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default.jpeg"/>
          <p:cNvPicPr>
            <a:picLocks noGrp="1" noChangeAspect="1"/>
          </p:cNvPicPr>
          <p:nvPr>
            <p:ph sz="quarter" idx="1"/>
          </p:nvPr>
        </p:nvPicPr>
        <p:blipFill>
          <a:blip r:embed="rId2" cstate="print"/>
          <a:stretch>
            <a:fillRect/>
          </a:stretch>
        </p:blipFill>
        <p:spPr>
          <a:xfrm>
            <a:off x="285720" y="428604"/>
            <a:ext cx="7572428" cy="614366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00px-Garden_of_the_Provinces_and_Territories_-_Tulip_Festival_-_3.jpg"/>
          <p:cNvPicPr>
            <a:picLocks noGrp="1" noChangeAspect="1"/>
          </p:cNvPicPr>
          <p:nvPr>
            <p:ph sz="quarter" idx="1"/>
          </p:nvPr>
        </p:nvPicPr>
        <p:blipFill>
          <a:blip r:embed="rId2" cstate="print"/>
          <a:stretch>
            <a:fillRect/>
          </a:stretch>
        </p:blipFill>
        <p:spPr>
          <a:xfrm>
            <a:off x="457200" y="357166"/>
            <a:ext cx="3657600" cy="4900634"/>
          </a:xfrm>
        </p:spPr>
      </p:pic>
      <p:sp>
        <p:nvSpPr>
          <p:cNvPr id="4" name="Содержимое 3"/>
          <p:cNvSpPr>
            <a:spLocks noGrp="1"/>
          </p:cNvSpPr>
          <p:nvPr>
            <p:ph sz="quarter" idx="2"/>
          </p:nvPr>
        </p:nvSpPr>
        <p:spPr/>
        <p:txBody>
          <a:bodyPr/>
          <a:lstStyle/>
          <a:p>
            <a:r>
              <a:rPr lang="ru-RU" dirty="0" smtClean="0"/>
              <a:t>Тюльпан — травянистый луковичный многолетник. Высота растений колеблется в зависимости от вида и сорта от 10-20 до 65-100 см.</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00px-Lily_flowered_tulip.jpg"/>
          <p:cNvPicPr>
            <a:picLocks noGrp="1" noChangeAspect="1"/>
          </p:cNvPicPr>
          <p:nvPr>
            <p:ph sz="quarter" idx="1"/>
          </p:nvPr>
        </p:nvPicPr>
        <p:blipFill>
          <a:blip r:embed="rId2" cstate="print"/>
          <a:stretch>
            <a:fillRect/>
          </a:stretch>
        </p:blipFill>
        <p:spPr>
          <a:xfrm>
            <a:off x="457200" y="285728"/>
            <a:ext cx="3657600" cy="4972072"/>
          </a:xfrm>
        </p:spPr>
      </p:pic>
      <p:sp>
        <p:nvSpPr>
          <p:cNvPr id="4" name="Содержимое 3"/>
          <p:cNvSpPr>
            <a:spLocks noGrp="1"/>
          </p:cNvSpPr>
          <p:nvPr>
            <p:ph sz="quarter" idx="2"/>
          </p:nvPr>
        </p:nvSpPr>
        <p:spPr>
          <a:xfrm>
            <a:off x="4270248" y="357166"/>
            <a:ext cx="3657600" cy="5815034"/>
          </a:xfrm>
        </p:spPr>
        <p:txBody>
          <a:bodyPr>
            <a:normAutofit fontScale="85000" lnSpcReduction="20000"/>
          </a:bodyPr>
          <a:lstStyle/>
          <a:p>
            <a:r>
              <a:rPr lang="ru-RU" dirty="0" smtClean="0"/>
              <a:t> </a:t>
            </a:r>
          </a:p>
          <a:p>
            <a:r>
              <a:rPr lang="ru-RU" dirty="0" smtClean="0"/>
              <a:t>Филогенетические исследования конца XX — начала XXI века показали, что в природе насчитывается до 110 видов тюльпанов. Родина большинства из них — Средняя Азия, её засушливые и горные районы: степи, песчаные и каменистые пустыни. Дикорастущие тюльпаны встречаются в природе Восточной Европы и Казахстана (южные регионы). Значительное количество видов произрастает на территории Ирана, Турции, на севере Индии.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История культуры</a:t>
            </a:r>
            <a:endParaRPr lang="ru-RU" dirty="0"/>
          </a:p>
        </p:txBody>
      </p:sp>
      <p:sp>
        <p:nvSpPr>
          <p:cNvPr id="6" name="Содержимое 5"/>
          <p:cNvSpPr>
            <a:spLocks noGrp="1"/>
          </p:cNvSpPr>
          <p:nvPr>
            <p:ph sz="quarter" idx="1"/>
          </p:nvPr>
        </p:nvSpPr>
        <p:spPr/>
        <p:txBody>
          <a:bodyPr>
            <a:normAutofit fontScale="85000" lnSpcReduction="10000"/>
          </a:bodyPr>
          <a:lstStyle/>
          <a:p>
            <a:r>
              <a:rPr lang="ru-RU" dirty="0" smtClean="0"/>
              <a:t>Первые сведения о тюльпанах мы встречаем в Персии. Среди таджиков, чей язык относится к иранской группе, существует ежегодный праздник тюльпанов </a:t>
            </a:r>
            <a:r>
              <a:rPr lang="ru-RU" dirty="0" err="1" smtClean="0"/>
              <a:t>Сайри</a:t>
            </a:r>
            <a:r>
              <a:rPr lang="ru-RU" dirty="0" smtClean="0"/>
              <a:t> </a:t>
            </a:r>
            <a:r>
              <a:rPr lang="ru-RU" dirty="0" err="1" smtClean="0"/>
              <a:t>лола</a:t>
            </a:r>
            <a:r>
              <a:rPr lang="ru-RU" dirty="0" smtClean="0"/>
              <a:t>. Теперь трудно установить, какие виды явились предками первых окультуренных растений, но возможно, это были дикорастущие тюльпаны </a:t>
            </a:r>
            <a:r>
              <a:rPr lang="ru-RU" dirty="0" err="1" smtClean="0"/>
              <a:t>Геснера</a:t>
            </a:r>
            <a:r>
              <a:rPr lang="ru-RU" dirty="0" smtClean="0"/>
              <a:t> (</a:t>
            </a:r>
            <a:r>
              <a:rPr lang="ru-RU" dirty="0" err="1" smtClean="0"/>
              <a:t>Tulipa</a:t>
            </a:r>
            <a:r>
              <a:rPr lang="ru-RU" dirty="0" smtClean="0"/>
              <a:t> </a:t>
            </a:r>
            <a:r>
              <a:rPr lang="ru-RU" dirty="0" err="1" smtClean="0"/>
              <a:t>gesneriana</a:t>
            </a:r>
            <a:r>
              <a:rPr lang="ru-RU" dirty="0" smtClean="0"/>
              <a:t>) и </a:t>
            </a:r>
            <a:r>
              <a:rPr lang="ru-RU" dirty="0" err="1" smtClean="0"/>
              <a:t>Шренка</a:t>
            </a:r>
            <a:r>
              <a:rPr lang="ru-RU" dirty="0" smtClean="0"/>
              <a:t> (</a:t>
            </a:r>
            <a:r>
              <a:rPr lang="ru-RU" dirty="0" err="1" smtClean="0"/>
              <a:t>Tulipa</a:t>
            </a:r>
            <a:r>
              <a:rPr lang="ru-RU" dirty="0" smtClean="0"/>
              <a:t> </a:t>
            </a:r>
            <a:r>
              <a:rPr lang="ru-RU" dirty="0" err="1" smtClean="0"/>
              <a:t>schrenkii</a:t>
            </a:r>
            <a:r>
              <a:rPr lang="ru-RU" dirty="0" smtClean="0"/>
              <a:t>), распространённые в Малой и Средней Азии. Из Персии тюльпаны попали в Турцию, где их называли «лале» (тур. </a:t>
            </a:r>
            <a:r>
              <a:rPr lang="ru-RU" dirty="0" err="1" smtClean="0"/>
              <a:t>Lale</a:t>
            </a:r>
            <a:r>
              <a:rPr lang="ru-RU" dirty="0" smtClean="0"/>
              <a:t>). Имя Лале до сих пор является самым популярным женским именем в странах Востока. В Турции впервые стали заниматься селекцией этих растений. К XVI веку было известно уже около 300 сортов тюльпанов.</a:t>
            </a:r>
          </a:p>
          <a:p>
            <a:r>
              <a:rPr lang="ru-RU" dirty="0" smtClean="0"/>
              <a:t> Европейцы впервые познакомились с тюльпаном в Византии, там и до сих пор тюльпан — один из символов преемницы Византийской империи — Турции.</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71472" y="-357214"/>
            <a:ext cx="7467600" cy="1143000"/>
          </a:xfrm>
        </p:spPr>
        <p:txBody>
          <a:bodyPr/>
          <a:lstStyle/>
          <a:p>
            <a:r>
              <a:rPr lang="ru-RU" dirty="0" smtClean="0"/>
              <a:t>Первые тюльпаны в Европе</a:t>
            </a:r>
            <a:endParaRPr lang="ru-RU" dirty="0"/>
          </a:p>
        </p:txBody>
      </p:sp>
      <p:sp>
        <p:nvSpPr>
          <p:cNvPr id="8" name="Содержимое 7"/>
          <p:cNvSpPr>
            <a:spLocks noGrp="1"/>
          </p:cNvSpPr>
          <p:nvPr>
            <p:ph sz="quarter" idx="1"/>
          </p:nvPr>
        </p:nvSpPr>
        <p:spPr>
          <a:xfrm>
            <a:off x="457200" y="857232"/>
            <a:ext cx="5257808" cy="5786478"/>
          </a:xfrm>
        </p:spPr>
        <p:txBody>
          <a:bodyPr>
            <a:normAutofit fontScale="77500" lnSpcReduction="20000"/>
          </a:bodyPr>
          <a:lstStyle/>
          <a:p>
            <a:r>
              <a:rPr lang="ru-RU" dirty="0" smtClean="0"/>
              <a:t>В 1554 году посланник австрийского императора в Турции </a:t>
            </a:r>
            <a:r>
              <a:rPr lang="ru-RU" dirty="0" err="1" smtClean="0"/>
              <a:t>Огье</a:t>
            </a:r>
            <a:r>
              <a:rPr lang="ru-RU" dirty="0" smtClean="0"/>
              <a:t> де </a:t>
            </a:r>
            <a:r>
              <a:rPr lang="ru-RU" dirty="0" err="1" smtClean="0"/>
              <a:t>Бюсбек</a:t>
            </a:r>
            <a:r>
              <a:rPr lang="ru-RU" dirty="0" smtClean="0"/>
              <a:t> отправил большую партию луковиц и семян тюльпанов в Вену. Сначала они выращивались в Венском саду лекарственных растений, директором которого был профессор ботаники Шарль де </a:t>
            </a:r>
            <a:r>
              <a:rPr lang="ru-RU" dirty="0" err="1" smtClean="0"/>
              <a:t>л’Эклюз</a:t>
            </a:r>
            <a:r>
              <a:rPr lang="ru-RU" dirty="0" smtClean="0"/>
              <a:t> (англ. </a:t>
            </a:r>
            <a:r>
              <a:rPr lang="ru-RU" dirty="0" err="1" smtClean="0"/>
              <a:t>Carolus</a:t>
            </a:r>
            <a:r>
              <a:rPr lang="ru-RU" dirty="0" smtClean="0"/>
              <a:t> </a:t>
            </a:r>
            <a:r>
              <a:rPr lang="ru-RU" dirty="0" err="1" smtClean="0"/>
              <a:t>Clusius</a:t>
            </a:r>
            <a:r>
              <a:rPr lang="ru-RU" dirty="0" smtClean="0"/>
              <a:t>) (</a:t>
            </a:r>
            <a:r>
              <a:rPr lang="ru-RU" dirty="0" err="1" smtClean="0"/>
              <a:t>Charles</a:t>
            </a:r>
            <a:r>
              <a:rPr lang="ru-RU" dirty="0" smtClean="0"/>
              <a:t> </a:t>
            </a:r>
            <a:r>
              <a:rPr lang="ru-RU" dirty="0" err="1" smtClean="0"/>
              <a:t>de</a:t>
            </a:r>
            <a:r>
              <a:rPr lang="ru-RU" dirty="0" smtClean="0"/>
              <a:t> </a:t>
            </a:r>
            <a:r>
              <a:rPr lang="ru-RU" dirty="0" err="1" smtClean="0"/>
              <a:t>l’Ecluse</a:t>
            </a:r>
            <a:r>
              <a:rPr lang="ru-RU" dirty="0" smtClean="0"/>
              <a:t>, 1525—1609). Занимаясь селекцией, </a:t>
            </a:r>
            <a:r>
              <a:rPr lang="ru-RU" dirty="0" err="1" smtClean="0"/>
              <a:t>Эклюз</a:t>
            </a:r>
            <a:r>
              <a:rPr lang="ru-RU" dirty="0" smtClean="0"/>
              <a:t> (более </a:t>
            </a:r>
            <a:r>
              <a:rPr lang="ru-RU" dirty="0" err="1" smtClean="0"/>
              <a:t>изветен</a:t>
            </a:r>
            <a:r>
              <a:rPr lang="ru-RU" dirty="0" smtClean="0"/>
              <a:t> как Карлос </a:t>
            </a:r>
            <a:r>
              <a:rPr lang="ru-RU" dirty="0" err="1" smtClean="0"/>
              <a:t>Клюзиус</a:t>
            </a:r>
            <a:r>
              <a:rPr lang="ru-RU" dirty="0" smtClean="0"/>
              <a:t>) рассылал семена и луковицы всем своим друзьям и знакомым. В 60-е годы XVI века торговцы и купцы завезли их в Австрию, Францию, Германию. С этого времени началось триумфальное завоевание тюльпанами Европы. Первоначально тюльпаны разводили при королевских дворах, они стали символом богатства и знатности, их начали коллекционировать. Страстными любителями тюльпанов были Ришелье, Вольтер, австрийский император Франц II, французский король Людовик XVIII.</a:t>
            </a:r>
            <a:endParaRPr lang="ru-RU" dirty="0"/>
          </a:p>
        </p:txBody>
      </p:sp>
      <p:pic>
        <p:nvPicPr>
          <p:cNvPr id="10" name="Содержимое 9" descr="450px-Tulip_-_floriade_canberra.jpg"/>
          <p:cNvPicPr>
            <a:picLocks noGrp="1" noChangeAspect="1"/>
          </p:cNvPicPr>
          <p:nvPr>
            <p:ph sz="quarter" idx="2"/>
          </p:nvPr>
        </p:nvPicPr>
        <p:blipFill>
          <a:blip r:embed="rId2" cstate="print"/>
          <a:stretch>
            <a:fillRect/>
          </a:stretch>
        </p:blipFill>
        <p:spPr>
          <a:xfrm>
            <a:off x="5786446" y="1000108"/>
            <a:ext cx="2714617" cy="442915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868346"/>
          </a:xfrm>
        </p:spPr>
        <p:txBody>
          <a:bodyPr/>
          <a:lstStyle/>
          <a:p>
            <a:r>
              <a:rPr lang="ru-RU" dirty="0" smtClean="0"/>
              <a:t>Тюльпаны в Голландии</a:t>
            </a:r>
            <a:endParaRPr lang="ru-RU" dirty="0"/>
          </a:p>
        </p:txBody>
      </p:sp>
      <p:sp>
        <p:nvSpPr>
          <p:cNvPr id="6" name="Содержимое 5"/>
          <p:cNvSpPr>
            <a:spLocks noGrp="1"/>
          </p:cNvSpPr>
          <p:nvPr>
            <p:ph sz="quarter" idx="1"/>
          </p:nvPr>
        </p:nvSpPr>
        <p:spPr>
          <a:xfrm>
            <a:off x="457200" y="1285860"/>
            <a:ext cx="7467600" cy="5572140"/>
          </a:xfrm>
        </p:spPr>
        <p:txBody>
          <a:bodyPr>
            <a:normAutofit fontScale="77500" lnSpcReduction="20000"/>
          </a:bodyPr>
          <a:lstStyle/>
          <a:p>
            <a:r>
              <a:rPr lang="ru-RU" dirty="0" smtClean="0"/>
              <a:t>В Голландии первые экземпляры </a:t>
            </a:r>
            <a:r>
              <a:rPr lang="ru-RU" dirty="0" err="1" smtClean="0"/>
              <a:t>Tulipa</a:t>
            </a:r>
            <a:r>
              <a:rPr lang="ru-RU" dirty="0" smtClean="0"/>
              <a:t> </a:t>
            </a:r>
            <a:r>
              <a:rPr lang="ru-RU" dirty="0" err="1" smtClean="0"/>
              <a:t>gesneriana</a:t>
            </a:r>
            <a:r>
              <a:rPr lang="ru-RU" dirty="0" smtClean="0"/>
              <a:t> появились в 1570 году, когда </a:t>
            </a:r>
            <a:r>
              <a:rPr lang="ru-RU" dirty="0" err="1" smtClean="0"/>
              <a:t>Эклюз</a:t>
            </a:r>
            <a:r>
              <a:rPr lang="ru-RU" dirty="0" smtClean="0"/>
              <a:t> по приглашению приехал работать в </a:t>
            </a:r>
            <a:r>
              <a:rPr lang="ru-RU" dirty="0" err="1" smtClean="0"/>
              <a:t>Голландиию</a:t>
            </a:r>
            <a:r>
              <a:rPr lang="ru-RU" dirty="0" smtClean="0"/>
              <a:t> и вместе с другими растениями захватил луковицы тюльпанов. Это послужило началом безумного увлечения тюльпанами целого народа, известного под именем </a:t>
            </a:r>
            <a:r>
              <a:rPr lang="ru-RU" dirty="0" err="1" smtClean="0"/>
              <a:t>тюльпаномании</a:t>
            </a:r>
            <a:r>
              <a:rPr lang="ru-RU" dirty="0" smtClean="0"/>
              <a:t>. За редкие экземпляры этого цветка платили от 2 000 до 4 000 флоринов; существует рассказ об одном экземпляре, за который покупатель отдал целую пивную в 30 000 флоринов. Цены устанавливались на </a:t>
            </a:r>
            <a:r>
              <a:rPr lang="ru-RU" dirty="0" err="1" smtClean="0"/>
              <a:t>харлемской</a:t>
            </a:r>
            <a:r>
              <a:rPr lang="ru-RU" dirty="0" smtClean="0"/>
              <a:t> бирже, где тюльпаны стали предметом спекуляции. В начале XVII века в течение трёх лет совершено было сделок на тюльпаны более чем на 10 </a:t>
            </a:r>
            <a:r>
              <a:rPr lang="ru-RU" dirty="0" err="1" smtClean="0"/>
              <a:t>млн</a:t>
            </a:r>
            <a:r>
              <a:rPr lang="ru-RU" dirty="0" smtClean="0"/>
              <a:t> флоринов. Многие промышленники бросали своё производство и брались за разведение тюльпанов. В результате происходили крахи, гибли состояния, и правительство вынуждено было принять меры против этой мании. И в обществе неумеренное увлечение породило реакцию; явились лица, не переносившие равнодушно вида тюльпанов и истреблявшие их беспощадно. Окончательно прекратилась эта мания, когда стали распространяться английские сады и разные новые цветы. В настоящее время в Голландии можно насладиться тюльпанами в парке </a:t>
            </a:r>
            <a:r>
              <a:rPr lang="ru-RU" dirty="0" err="1" smtClean="0"/>
              <a:t>Кёкенхоф</a:t>
            </a:r>
            <a:r>
              <a:rPr lang="ru-RU" dirty="0" smtClean="0"/>
              <a:t>.</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Araluen_Botanic_Park,_Roleystone.jpg"/>
          <p:cNvPicPr>
            <a:picLocks noGrp="1" noChangeAspect="1"/>
          </p:cNvPicPr>
          <p:nvPr>
            <p:ph sz="quarter" idx="1"/>
          </p:nvPr>
        </p:nvPicPr>
        <p:blipFill>
          <a:blip r:embed="rId2" cstate="print"/>
          <a:stretch>
            <a:fillRect/>
          </a:stretch>
        </p:blipFill>
        <p:spPr>
          <a:xfrm>
            <a:off x="357158" y="357166"/>
            <a:ext cx="7572428" cy="611665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lstStyle/>
          <a:p>
            <a:r>
              <a:rPr lang="ru-RU" dirty="0" smtClean="0"/>
              <a:t>Тюльпаны в России</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dirty="0" smtClean="0"/>
              <a:t>На Руси дикие виды тюльпанов были известны ещё в XII веке, но луковицы сортов садовых тюльпанов впервые были завезены в Россию в эпоху царствования Петра I в 1702 году из Голландии. В России страстными любителями и коллекционерами цветов были князь Вяземский, графиня Зубова, П. А. Демидов, граф Разумовский. Луковицы тюльпанов в то время стоили дорого, поскольку завозились из-за границы вплоть до конца XIX века и выращивались в усадьбах только состоятельных людей. С конца XIX века было организовано их промышленное производство непосредственно в России, на побережье Кавказа, в Сухуми. Однако культура тюльпанов в России не получила такого большого развития, как в странах Западной Европы.</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TotalTime>
  <Words>1583</Words>
  <Application>Microsoft Office PowerPoint</Application>
  <PresentationFormat>Экран (4:3)</PresentationFormat>
  <Paragraphs>50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Эркер</vt:lpstr>
      <vt:lpstr>Тюльпаны</vt:lpstr>
      <vt:lpstr>Слайд 2</vt:lpstr>
      <vt:lpstr>Слайд 3</vt:lpstr>
      <vt:lpstr>Слайд 4</vt:lpstr>
      <vt:lpstr>История культуры</vt:lpstr>
      <vt:lpstr>Первые тюльпаны в Европе</vt:lpstr>
      <vt:lpstr>Тюльпаны в Голландии</vt:lpstr>
      <vt:lpstr>Слайд 8</vt:lpstr>
      <vt:lpstr>Тюльпаны в России</vt:lpstr>
      <vt:lpstr>Слайд 10</vt:lpstr>
      <vt:lpstr>История изучения</vt:lpstr>
      <vt:lpstr>Слайд 12</vt:lpstr>
      <vt:lpstr>Легенды </vt:lpstr>
      <vt:lpstr>Интересные факты </vt:lpstr>
      <vt:lpstr>Слайд 15</vt:lpstr>
      <vt:lpstr>Слайд 16</vt:lpstr>
      <vt:lpstr> В. Жуковский   сказка в стихах «Тюльпанное дерево».</vt:lpstr>
      <vt:lpstr>Слайд 18</vt:lpstr>
      <vt:lpstr>Тюльпаны из гофрированной бумаги </vt:lpstr>
      <vt:lpstr>Слайд 20</vt:lpstr>
      <vt:lpstr>Рисуем тюльпаны</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Тюльпаны</dc:title>
  <dc:creator>Admin</dc:creator>
  <cp:lastModifiedBy>Admin</cp:lastModifiedBy>
  <cp:revision>6</cp:revision>
  <dcterms:created xsi:type="dcterms:W3CDTF">2012-05-06T15:10:00Z</dcterms:created>
  <dcterms:modified xsi:type="dcterms:W3CDTF">2012-05-06T16:06:11Z</dcterms:modified>
</cp:coreProperties>
</file>