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_dnem_buk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69094"/>
            <a:ext cx="5257800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23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2134784"/>
            <a:ext cx="6048375" cy="22320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</a:rPr>
              <a:t>        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</a:rPr>
              <a:t>Стоит высокий светлый дом,</a:t>
            </a:r>
            <a:br>
              <a:rPr lang="ru-RU" sz="2800" b="1" dirty="0" smtClean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</a:rPr>
              <a:t>         Ребят проворных много в нём.</a:t>
            </a:r>
            <a:br>
              <a:rPr lang="ru-RU" sz="2800" b="1" dirty="0" smtClean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</a:rPr>
              <a:t>Там пишут и считают,</a:t>
            </a:r>
            <a:br>
              <a:rPr lang="ru-RU" sz="2800" b="1" dirty="0" smtClean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</a:rPr>
              <a:t>Рисуют и читают.</a:t>
            </a:r>
            <a:br>
              <a:rPr lang="ru-RU" sz="2800" b="1" dirty="0" smtClean="0">
                <a:solidFill>
                  <a:srgbClr val="00B050"/>
                </a:solidFill>
                <a:latin typeface="Times New Roman" pitchFamily="18" charset="0"/>
              </a:rPr>
            </a:br>
            <a:endParaRPr lang="ru-RU" sz="2800" b="1" dirty="0" smtClean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467543" y="188640"/>
            <a:ext cx="8492787" cy="17300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Факультативный курс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«На 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пороге школы»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2053" name="Picture 5" descr="71d1b154be9d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4" y="3250797"/>
            <a:ext cx="2520975" cy="309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ррпппрвпв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89040"/>
            <a:ext cx="352423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87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0" y="381000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 sz="3200">
              <a:solidFill>
                <a:schemeClr val="tx2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66800" y="990600"/>
            <a:ext cx="777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/>
            <a:endParaRPr lang="ru-RU" sz="4800" b="1" dirty="0">
              <a:solidFill>
                <a:srgbClr val="FF0066"/>
              </a:solidFill>
              <a:latin typeface="Comic Sans MS" pitchFamily="66" charset="0"/>
            </a:endParaRPr>
          </a:p>
          <a:p>
            <a:pPr marL="342900" indent="-342900" algn="ctr">
              <a:lnSpc>
                <a:spcPct val="145000"/>
              </a:lnSpc>
            </a:pPr>
            <a:endParaRPr lang="ru-RU" sz="48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5124" name="Picture 4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808" y="5389418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371600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371600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7" y="5389418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0" y="2286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FF0000"/>
                </a:solidFill>
              </a:rPr>
              <a:t>Главная цель 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- патриотическое </a:t>
            </a:r>
            <a:r>
              <a:rPr lang="ru-RU" sz="4000" b="1" dirty="0" smtClean="0">
                <a:solidFill>
                  <a:srgbClr val="FF0000"/>
                </a:solidFill>
              </a:rPr>
              <a:t>воспитание 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32" name="Picture 12" descr="10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600"/>
            <a:ext cx="2096510" cy="209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10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849109"/>
            <a:ext cx="1694979" cy="169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85800" y="62484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09600" y="5257800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3399FF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1752600"/>
            <a:ext cx="54494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</a:rPr>
              <a:t>П</a:t>
            </a:r>
            <a:r>
              <a:rPr lang="ru-RU" sz="3200" b="1" dirty="0" smtClean="0">
                <a:solidFill>
                  <a:srgbClr val="00B050"/>
                </a:solidFill>
              </a:rPr>
              <a:t>рактическая цель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 - знакомство </a:t>
            </a:r>
            <a:r>
              <a:rPr lang="ru-RU" sz="3200" b="1" dirty="0">
                <a:solidFill>
                  <a:srgbClr val="00B050"/>
                </a:solidFill>
              </a:rPr>
              <a:t>с новым миром - миром </a:t>
            </a:r>
            <a:r>
              <a:rPr lang="ru-RU" sz="3200" b="1" dirty="0" smtClean="0">
                <a:solidFill>
                  <a:srgbClr val="00B050"/>
                </a:solidFill>
              </a:rPr>
              <a:t>школы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 -успешная </a:t>
            </a:r>
            <a:r>
              <a:rPr lang="ru-RU" sz="3200" b="1" dirty="0">
                <a:solidFill>
                  <a:srgbClr val="00B050"/>
                </a:solidFill>
              </a:rPr>
              <a:t>адаптация и социализация на новом этапе </a:t>
            </a:r>
            <a:r>
              <a:rPr lang="ru-RU" sz="3200" b="1" dirty="0" smtClean="0">
                <a:solidFill>
                  <a:srgbClr val="00B050"/>
                </a:solidFill>
              </a:rPr>
              <a:t>жизни</a:t>
            </a:r>
            <a:r>
              <a:rPr lang="ru-RU" sz="3200" b="1" dirty="0">
                <a:solidFill>
                  <a:srgbClr val="00B050"/>
                </a:solidFill>
              </a:rPr>
              <a:t/>
            </a:r>
            <a:br>
              <a:rPr lang="ru-RU" sz="3200" b="1" dirty="0">
                <a:solidFill>
                  <a:srgbClr val="00B050"/>
                </a:solidFill>
              </a:rPr>
            </a:b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07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0" y="381000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 sz="3200">
              <a:solidFill>
                <a:schemeClr val="tx2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66800" y="990600"/>
            <a:ext cx="777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/>
            <a:endParaRPr lang="ru-RU" sz="4800" b="1" dirty="0">
              <a:solidFill>
                <a:srgbClr val="FF0066"/>
              </a:solidFill>
              <a:latin typeface="Comic Sans MS" pitchFamily="66" charset="0"/>
            </a:endParaRPr>
          </a:p>
          <a:p>
            <a:pPr marL="342900" indent="-342900" algn="ctr">
              <a:lnSpc>
                <a:spcPct val="145000"/>
              </a:lnSpc>
            </a:pPr>
            <a:endParaRPr lang="ru-RU" sz="48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5124" name="Picture 4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283" y="6136913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43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202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9463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10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88" y="704345"/>
            <a:ext cx="2096510" cy="209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10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849109"/>
            <a:ext cx="1694979" cy="169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85800" y="62484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84611" y="6034881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3399FF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726280"/>
            <a:ext cx="608125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Юный ученик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получит первые представления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- о </a:t>
            </a:r>
            <a:r>
              <a:rPr lang="ru-RU" sz="3600" b="1" dirty="0">
                <a:solidFill>
                  <a:srgbClr val="00B050"/>
                </a:solidFill>
              </a:rPr>
              <a:t>великой Родине</a:t>
            </a:r>
            <a:r>
              <a:rPr lang="ru-RU" sz="3600" b="1" dirty="0" smtClean="0">
                <a:solidFill>
                  <a:srgbClr val="00B050"/>
                </a:solidFill>
              </a:rPr>
              <a:t>,</a:t>
            </a:r>
          </a:p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-  </a:t>
            </a:r>
            <a:r>
              <a:rPr lang="ru-RU" sz="3600" b="1" dirty="0">
                <a:solidFill>
                  <a:srgbClr val="00B050"/>
                </a:solidFill>
              </a:rPr>
              <a:t>о могучей и богатой традициями стране, 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- о </a:t>
            </a:r>
            <a:r>
              <a:rPr lang="ru-RU" sz="3600" b="1" dirty="0">
                <a:solidFill>
                  <a:srgbClr val="00B050"/>
                </a:solidFill>
              </a:rPr>
              <a:t>малой родине - том месте, где он родился </a:t>
            </a:r>
            <a:r>
              <a:rPr lang="ru-RU" sz="3600" b="1" dirty="0" smtClean="0">
                <a:solidFill>
                  <a:srgbClr val="00B050"/>
                </a:solidFill>
              </a:rPr>
              <a:t>и вырос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8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0" y="381000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 sz="3200">
              <a:solidFill>
                <a:schemeClr val="tx2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66800" y="990600"/>
            <a:ext cx="777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/>
            <a:endParaRPr lang="ru-RU" sz="4800" b="1" dirty="0">
              <a:solidFill>
                <a:srgbClr val="FF0066"/>
              </a:solidFill>
              <a:latin typeface="Comic Sans MS" pitchFamily="66" charset="0"/>
            </a:endParaRPr>
          </a:p>
          <a:p>
            <a:pPr marL="342900" indent="-342900" algn="ctr">
              <a:lnSpc>
                <a:spcPct val="145000"/>
              </a:lnSpc>
            </a:pPr>
            <a:endParaRPr lang="ru-RU" sz="48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5124" name="Picture 4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283" y="6136913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43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202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9463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10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88" y="704345"/>
            <a:ext cx="2096510" cy="209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10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121" y="4339809"/>
            <a:ext cx="1694979" cy="169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85800" y="62484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84611" y="6034881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3399FF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79711" y="503457"/>
            <a:ext cx="608125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 </a:t>
            </a:r>
            <a:r>
              <a:rPr lang="ru-RU" sz="4000" b="1" dirty="0" smtClean="0">
                <a:solidFill>
                  <a:srgbClr val="00B050"/>
                </a:solidFill>
              </a:rPr>
              <a:t>Школьник  познакомится </a:t>
            </a:r>
            <a:r>
              <a:rPr lang="ru-RU" sz="4000" b="1" dirty="0">
                <a:solidFill>
                  <a:srgbClr val="00B050"/>
                </a:solidFill>
              </a:rPr>
              <a:t>с историей России, с российской символикой, </a:t>
            </a:r>
            <a:endParaRPr lang="ru-RU" sz="40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 </a:t>
            </a:r>
            <a:r>
              <a:rPr lang="ru-RU" sz="4000" b="1" dirty="0">
                <a:solidFill>
                  <a:srgbClr val="FF0000"/>
                </a:solidFill>
              </a:rPr>
              <a:t>масштабностью задачи не </a:t>
            </a:r>
            <a:r>
              <a:rPr lang="ru-RU" sz="4000" b="1" dirty="0">
                <a:solidFill>
                  <a:srgbClr val="00B050"/>
                </a:solidFill>
              </a:rPr>
              <a:t>исчезнет образ главного героя - самого ребенка, </a:t>
            </a:r>
            <a:r>
              <a:rPr lang="ru-RU" sz="4000" b="1" dirty="0" smtClean="0">
                <a:solidFill>
                  <a:srgbClr val="FF0000"/>
                </a:solidFill>
              </a:rPr>
              <a:t>исследователя</a:t>
            </a:r>
          </a:p>
          <a:p>
            <a:pPr algn="ctr"/>
            <a:endParaRPr lang="ru-RU" sz="40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4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0" y="381000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 sz="3200">
              <a:solidFill>
                <a:schemeClr val="tx2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66800" y="990600"/>
            <a:ext cx="777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/>
            <a:endParaRPr lang="ru-RU" sz="4800" b="1" dirty="0">
              <a:solidFill>
                <a:srgbClr val="FF0066"/>
              </a:solidFill>
              <a:latin typeface="Comic Sans MS" pitchFamily="66" charset="0"/>
            </a:endParaRPr>
          </a:p>
          <a:p>
            <a:pPr marL="342900" indent="-342900" algn="ctr">
              <a:lnSpc>
                <a:spcPct val="145000"/>
              </a:lnSpc>
            </a:pPr>
            <a:endParaRPr lang="ru-RU" sz="48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5124" name="Picture 4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283" y="6136913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43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202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9463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10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88" y="704345"/>
            <a:ext cx="2096510" cy="209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10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121" y="4339809"/>
            <a:ext cx="1694979" cy="169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85800" y="62484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84611" y="6034881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3399FF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79711" y="503457"/>
            <a:ext cx="648072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 </a:t>
            </a:r>
            <a:r>
              <a:rPr lang="ru-RU" sz="3200" b="1" dirty="0" smtClean="0"/>
              <a:t> </a:t>
            </a:r>
            <a:r>
              <a:rPr lang="ru-RU" sz="3200" b="1" dirty="0">
                <a:solidFill>
                  <a:srgbClr val="FF0000"/>
                </a:solidFill>
              </a:rPr>
              <a:t>Р</a:t>
            </a:r>
            <a:r>
              <a:rPr lang="ru-RU" sz="3200" b="1" dirty="0" smtClean="0">
                <a:solidFill>
                  <a:srgbClr val="FF0000"/>
                </a:solidFill>
              </a:rPr>
              <a:t>азвивающий </a:t>
            </a:r>
            <a:r>
              <a:rPr lang="ru-RU" sz="3200" b="1" dirty="0">
                <a:solidFill>
                  <a:srgbClr val="FF0000"/>
                </a:solidFill>
              </a:rPr>
              <a:t>характер 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очевиден, ведь школьник не остается пассивным слушателем,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 </a:t>
            </a:r>
            <a:r>
              <a:rPr lang="ru-RU" sz="3200" b="1" dirty="0">
                <a:solidFill>
                  <a:srgbClr val="FF0000"/>
                </a:solidFill>
              </a:rPr>
              <a:t>выполняет разного рода развивающие задания: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дорисуй</a:t>
            </a:r>
            <a:r>
              <a:rPr lang="ru-RU" sz="3200" b="1" dirty="0">
                <a:solidFill>
                  <a:srgbClr val="00B050"/>
                </a:solidFill>
              </a:rPr>
              <a:t>, нарисуй, найди ошибку, сравни иллюстрации, отметь лишнее, построй высказывание, рассмотри и выясни, придумай...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endParaRPr lang="ru-RU" sz="3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6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0" y="381000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 sz="3200">
              <a:solidFill>
                <a:schemeClr val="tx2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66800" y="990600"/>
            <a:ext cx="777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/>
            <a:endParaRPr lang="ru-RU" sz="4800" b="1" dirty="0">
              <a:solidFill>
                <a:srgbClr val="FF0066"/>
              </a:solidFill>
              <a:latin typeface="Comic Sans MS" pitchFamily="66" charset="0"/>
            </a:endParaRPr>
          </a:p>
          <a:p>
            <a:pPr marL="342900" indent="-342900" algn="ctr">
              <a:lnSpc>
                <a:spcPct val="145000"/>
              </a:lnSpc>
            </a:pPr>
            <a:endParaRPr lang="ru-RU" sz="48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5124" name="Picture 4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283" y="6136913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43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202" y="367145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l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9463"/>
            <a:ext cx="245427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10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88" y="704345"/>
            <a:ext cx="2096510" cy="209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10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447" y="4610370"/>
            <a:ext cx="1694979" cy="169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85800" y="62484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84611" y="6034881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3399FF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4784" y="633610"/>
            <a:ext cx="77076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Знакомство: </a:t>
            </a:r>
          </a:p>
          <a:p>
            <a:pPr algn="ctr"/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</a:rPr>
              <a:t> - с </a:t>
            </a:r>
            <a:r>
              <a:rPr lang="ru-RU" sz="3200" b="1" dirty="0">
                <a:solidFill>
                  <a:srgbClr val="00B050"/>
                </a:solidFill>
              </a:rPr>
              <a:t>историей малой Родины, 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- культурой </a:t>
            </a:r>
            <a:r>
              <a:rPr lang="ru-RU" sz="3200" b="1" dirty="0">
                <a:solidFill>
                  <a:srgbClr val="0070C0"/>
                </a:solidFill>
              </a:rPr>
              <a:t>населяющих ее народов, 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- развивает </a:t>
            </a:r>
            <a:r>
              <a:rPr lang="ru-RU" sz="3200" b="1" dirty="0">
                <a:solidFill>
                  <a:srgbClr val="00B050"/>
                </a:solidFill>
              </a:rPr>
              <a:t>толерантность</a:t>
            </a:r>
            <a:r>
              <a:rPr lang="ru-RU" sz="3200" b="1" dirty="0" smtClean="0">
                <a:solidFill>
                  <a:srgbClr val="00B050"/>
                </a:solidFill>
              </a:rPr>
              <a:t>,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- формирует </a:t>
            </a:r>
            <a:r>
              <a:rPr lang="ru-RU" sz="3200" b="1" dirty="0">
                <a:solidFill>
                  <a:srgbClr val="0070C0"/>
                </a:solidFill>
              </a:rPr>
              <a:t>нравственные принципы и духовные ориентиры</a:t>
            </a:r>
            <a:r>
              <a:rPr lang="ru-RU" sz="3200" b="1" dirty="0" smtClean="0">
                <a:solidFill>
                  <a:srgbClr val="0070C0"/>
                </a:solidFill>
              </a:rPr>
              <a:t>,</a:t>
            </a:r>
          </a:p>
          <a:p>
            <a:pPr algn="ctr"/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00B050"/>
                </a:solidFill>
              </a:rPr>
              <a:t>- способствует </a:t>
            </a:r>
            <a:r>
              <a:rPr lang="ru-RU" sz="3200" b="1" dirty="0">
                <a:solidFill>
                  <a:srgbClr val="00B050"/>
                </a:solidFill>
              </a:rPr>
              <a:t>социализации маленького </a:t>
            </a:r>
            <a:r>
              <a:rPr lang="ru-RU" sz="3200" b="1" dirty="0" smtClean="0">
                <a:solidFill>
                  <a:srgbClr val="00B050"/>
                </a:solidFill>
              </a:rPr>
              <a:t>гражданина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174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         Стоит высокий светлый дом,          Ребят проворных много в нём. Там пишут и считают, Рисуют и читают.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Ленка</dc:creator>
  <cp:lastModifiedBy>Ленка</cp:lastModifiedBy>
  <cp:revision>6</cp:revision>
  <dcterms:created xsi:type="dcterms:W3CDTF">2011-04-20T01:28:01Z</dcterms:created>
  <dcterms:modified xsi:type="dcterms:W3CDTF">2011-04-20T02:20:40Z</dcterms:modified>
</cp:coreProperties>
</file>