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71D"/>
    <a:srgbClr val="2B36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11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7.xml"/><Relationship Id="rId12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5" Type="http://schemas.openxmlformats.org/officeDocument/2006/relationships/slide" Target="slide5.xml"/><Relationship Id="rId10" Type="http://schemas.openxmlformats.org/officeDocument/2006/relationships/slide" Target="slide8.xml"/><Relationship Id="rId4" Type="http://schemas.openxmlformats.org/officeDocument/2006/relationships/image" Target="../media/image3.jpeg"/><Relationship Id="rId9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tc.usf.edu/presentations/backgrounds/misc/misc_17/81702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Desktop\Новая папка (6)\Иллюстрации\16 [800x600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776" y="260648"/>
            <a:ext cx="4524722" cy="62266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tc.usf.edu/presentations/backgrounds/misc/misc_17/81702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9512" y="116632"/>
            <a:ext cx="9361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b="1" dirty="0" smtClean="0">
                <a:solidFill>
                  <a:srgbClr val="2B3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7</a:t>
            </a:r>
            <a:endParaRPr lang="ru-RU" sz="10000" b="1" dirty="0">
              <a:solidFill>
                <a:srgbClr val="2B36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pic>
        <p:nvPicPr>
          <p:cNvPr id="3" name="Picture 4" descr="http://mediasubs.ru/group/uploads/mi/mir-iskusstva-tvorchestva-i-krasotyi/image2/WFkMjItN2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5561856"/>
            <a:ext cx="1524874" cy="12961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27584" y="116632"/>
            <a:ext cx="8316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Какой из трёх храмов называется </a:t>
            </a:r>
          </a:p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Троице – Сергиева Лавра?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2" descr="http://russights.ru/img/troitse_sergieva_lavra_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81214" y="1196752"/>
            <a:ext cx="4165626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58" name="Picture 2" descr="http://www.pravoslavie.ru/sas/image/100487/48744.b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3568" y="1196752"/>
            <a:ext cx="3951908" cy="27820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0" name="Picture 4" descr="http://domir.ru/l-art/images/hram-hrista-spas/0_612d9_6d77c30c_orig_small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43808" y="3933056"/>
            <a:ext cx="3899925" cy="2924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4716016" y="1196752"/>
            <a:ext cx="4104456" cy="2808312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tc.usf.edu/presentations/backgrounds/misc/misc_17/81702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14" descr="http://photo.andynet.org/data/538/medium/IMG_3419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1640" y="1052736"/>
            <a:ext cx="4032448" cy="2931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4" name="Picture 2" descr="http://i4.otzovik.com/2011/08/07/105073/img/7118021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46924" y="1556792"/>
            <a:ext cx="3173548" cy="3896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827584" y="0"/>
            <a:ext cx="8316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Какой из трёх храмов называется </a:t>
            </a:r>
          </a:p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Троице – Сергиева Лавра?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16632"/>
            <a:ext cx="9361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b="1" dirty="0" smtClean="0">
                <a:solidFill>
                  <a:srgbClr val="2B3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7</a:t>
            </a:r>
            <a:endParaRPr lang="ru-RU" sz="10000" b="1" dirty="0">
              <a:solidFill>
                <a:srgbClr val="2B36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pic>
        <p:nvPicPr>
          <p:cNvPr id="7" name="Picture 4" descr="http://domir.ru/l-art/images/hram-hrista-spas/0_612d9_6d77c30c_orig_small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03648" y="3933056"/>
            <a:ext cx="3899925" cy="2924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4" descr="http://mediasubs.ru/group/uploads/mi/mir-iskusstva-tvorchestva-i-krasotyi/image2/WFkMjItN2.gif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5561856"/>
            <a:ext cx="1524874" cy="129614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259632" y="980728"/>
            <a:ext cx="4104456" cy="3024336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tc.usf.edu/presentations/backgrounds/misc/misc_17/81702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4338" name="Picture 2" descr="http://img0.liveinternet.ru/images/attach/c/3/76/366/76366852_large_4491121_shutterstock_9967572preobrazovannii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911" y="692696"/>
            <a:ext cx="8901089" cy="475252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87624" y="2276872"/>
            <a:ext cx="7956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>
                <a:solidFill>
                  <a:srgbClr val="2B3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Преподобне</a:t>
            </a:r>
            <a:r>
              <a:rPr lang="ru-RU" sz="6000" b="1" dirty="0" smtClean="0">
                <a:solidFill>
                  <a:srgbClr val="2B3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 отче </a:t>
            </a:r>
            <a:r>
              <a:rPr lang="ru-RU" sz="6000" b="1" dirty="0" err="1" smtClean="0">
                <a:solidFill>
                  <a:srgbClr val="2B3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Сергие</a:t>
            </a:r>
            <a:r>
              <a:rPr lang="ru-RU" sz="6000" b="1" dirty="0" smtClean="0">
                <a:solidFill>
                  <a:srgbClr val="2B3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, моли Бога о нас!</a:t>
            </a:r>
            <a:endParaRPr lang="ru-RU" sz="6000" b="1" dirty="0">
              <a:solidFill>
                <a:srgbClr val="2B36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tc.usf.edu/presentations/backgrounds/misc/misc_17/81702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03648" y="332656"/>
            <a:ext cx="69847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b="1" dirty="0" smtClean="0">
                <a:solidFill>
                  <a:schemeClr val="bg2">
                    <a:lumMod val="10000"/>
                  </a:schemeClr>
                </a:solidFill>
                <a:latin typeface="Mistral" pitchFamily="66" charset="0"/>
              </a:rPr>
              <a:t>Из жизни…</a:t>
            </a:r>
            <a:endParaRPr lang="ru-RU" sz="10000" b="1" dirty="0">
              <a:solidFill>
                <a:schemeClr val="bg2">
                  <a:lumMod val="10000"/>
                </a:schemeClr>
              </a:solidFill>
              <a:latin typeface="Mistral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916832"/>
            <a:ext cx="86044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0" dirty="0" smtClean="0">
                <a:solidFill>
                  <a:schemeClr val="bg2">
                    <a:lumMod val="10000"/>
                  </a:schemeClr>
                </a:solidFill>
                <a:latin typeface="Mistral" pitchFamily="66" charset="0"/>
              </a:rPr>
              <a:t>преподобного </a:t>
            </a:r>
            <a:r>
              <a:rPr lang="ru-RU" sz="15000" dirty="0" smtClean="0">
                <a:solidFill>
                  <a:schemeClr val="accent5">
                    <a:lumMod val="75000"/>
                  </a:schemeClr>
                </a:solidFill>
                <a:latin typeface="Mistral" pitchFamily="66" charset="0"/>
              </a:rPr>
              <a:t>Сергия</a:t>
            </a:r>
            <a:endParaRPr lang="ru-RU" sz="15000" dirty="0">
              <a:solidFill>
                <a:schemeClr val="accent5">
                  <a:lumMod val="75000"/>
                </a:schemeClr>
              </a:solidFill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tc.usf.edu/presentations/backgrounds/misc/misc_17/81702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6628" name="Picture 4" descr="http://mediasubs.ru/group/uploads/mi/mir-iskusstva-tvorchestva-i-krasotyi/image2/WFkMjItN2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-243408"/>
            <a:ext cx="3168352" cy="2693101"/>
          </a:xfrm>
          <a:prstGeom prst="rect">
            <a:avLst/>
          </a:prstGeom>
          <a:noFill/>
        </p:spPr>
      </p:pic>
      <p:pic>
        <p:nvPicPr>
          <p:cNvPr id="5" name="Picture 4" descr="http://mediasubs.ru/group/uploads/mi/mir-iskusstva-tvorchestva-i-krasotyi/image2/WFkMjItN2.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0"/>
            <a:ext cx="3168352" cy="2693101"/>
          </a:xfrm>
          <a:prstGeom prst="rect">
            <a:avLst/>
          </a:prstGeom>
          <a:noFill/>
        </p:spPr>
      </p:pic>
      <p:pic>
        <p:nvPicPr>
          <p:cNvPr id="6" name="Picture 4" descr="http://mediasubs.ru/group/uploads/mi/mir-iskusstva-tvorchestva-i-krasotyi/image2/WFkMjItN2.gif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916832"/>
            <a:ext cx="3168352" cy="2693101"/>
          </a:xfrm>
          <a:prstGeom prst="rect">
            <a:avLst/>
          </a:prstGeom>
          <a:noFill/>
        </p:spPr>
      </p:pic>
      <p:pic>
        <p:nvPicPr>
          <p:cNvPr id="7" name="Picture 4" descr="http://mediasubs.ru/group/uploads/mi/mir-iskusstva-tvorchestva-i-krasotyi/image2/WFkMjItN2.gif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1988840"/>
            <a:ext cx="3168352" cy="2693101"/>
          </a:xfrm>
          <a:prstGeom prst="rect">
            <a:avLst/>
          </a:prstGeom>
          <a:noFill/>
        </p:spPr>
      </p:pic>
      <p:pic>
        <p:nvPicPr>
          <p:cNvPr id="8" name="Picture 4" descr="http://mediasubs.ru/group/uploads/mi/mir-iskusstva-tvorchestva-i-krasotyi/image2/WFkMjItN2.gif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164899"/>
            <a:ext cx="3168352" cy="2693101"/>
          </a:xfrm>
          <a:prstGeom prst="rect">
            <a:avLst/>
          </a:prstGeom>
          <a:noFill/>
        </p:spPr>
      </p:pic>
      <p:pic>
        <p:nvPicPr>
          <p:cNvPr id="9" name="Picture 4" descr="http://mediasubs.ru/group/uploads/mi/mir-iskusstva-tvorchestva-i-krasotyi/image2/WFkMjItN2.gif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4164899"/>
            <a:ext cx="3168352" cy="2693101"/>
          </a:xfrm>
          <a:prstGeom prst="rect">
            <a:avLst/>
          </a:prstGeom>
          <a:noFill/>
        </p:spPr>
      </p:pic>
      <p:pic>
        <p:nvPicPr>
          <p:cNvPr id="10" name="Picture 4" descr="http://mediasubs.ru/group/uploads/mi/mir-iskusstva-tvorchestva-i-krasotyi/image2/WFkMjItN2.gif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2060848"/>
            <a:ext cx="3168352" cy="269310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051720" y="332656"/>
            <a:ext cx="9361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b="1" dirty="0" smtClean="0">
                <a:solidFill>
                  <a:srgbClr val="2B3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1</a:t>
            </a:r>
            <a:endParaRPr lang="ru-RU" sz="10000" b="1" dirty="0">
              <a:solidFill>
                <a:srgbClr val="2B36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216" y="548680"/>
            <a:ext cx="9361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b="1" dirty="0" smtClean="0">
                <a:solidFill>
                  <a:srgbClr val="3947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2</a:t>
            </a:r>
            <a:endParaRPr lang="ru-RU" sz="10000" b="1" dirty="0">
              <a:solidFill>
                <a:srgbClr val="3947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95936" y="2564904"/>
            <a:ext cx="9361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b="1" dirty="0" smtClean="0">
                <a:solidFill>
                  <a:srgbClr val="3947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4</a:t>
            </a:r>
            <a:endParaRPr lang="ru-RU" sz="10000" b="1" dirty="0">
              <a:solidFill>
                <a:srgbClr val="3947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8184" y="4725144"/>
            <a:ext cx="9361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b="1" dirty="0" smtClean="0">
                <a:solidFill>
                  <a:srgbClr val="3947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7</a:t>
            </a:r>
            <a:endParaRPr lang="ru-RU" sz="10000" b="1" dirty="0">
              <a:solidFill>
                <a:srgbClr val="3947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2492896"/>
            <a:ext cx="9361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b="1" dirty="0" smtClean="0">
                <a:solidFill>
                  <a:srgbClr val="2B3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3</a:t>
            </a:r>
            <a:endParaRPr lang="ru-RU" sz="10000" b="1" dirty="0">
              <a:solidFill>
                <a:srgbClr val="2B36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04248" y="2708920"/>
            <a:ext cx="9361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b="1" dirty="0" smtClean="0">
                <a:solidFill>
                  <a:srgbClr val="2B3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5</a:t>
            </a:r>
            <a:endParaRPr lang="ru-RU" sz="10000" b="1" dirty="0">
              <a:solidFill>
                <a:srgbClr val="2B36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67744" y="4869160"/>
            <a:ext cx="9361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b="1" dirty="0" smtClean="0">
                <a:solidFill>
                  <a:srgbClr val="2B3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6</a:t>
            </a:r>
            <a:endParaRPr lang="ru-RU" sz="10000" b="1" dirty="0">
              <a:solidFill>
                <a:srgbClr val="2B36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pic>
        <p:nvPicPr>
          <p:cNvPr id="18" name="Picture 4" descr="http://mediasubs.ru/group/uploads/mi/mir-iskusstva-tvorchestva-i-krasotyi/image2/WFkMjItN2.gif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7542" y="6093296"/>
            <a:ext cx="899651" cy="764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tc.usf.edu/presentations/backgrounds/misc/misc_17/81702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427984" y="116632"/>
            <a:ext cx="9361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b="1" dirty="0" smtClean="0">
                <a:solidFill>
                  <a:srgbClr val="2B3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1</a:t>
            </a:r>
            <a:endParaRPr lang="ru-RU" sz="10000" b="1" dirty="0">
              <a:solidFill>
                <a:srgbClr val="2B36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204864"/>
            <a:ext cx="8244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Как звали отца и мать </a:t>
            </a:r>
          </a:p>
          <a:p>
            <a:pPr algn="ctr"/>
            <a:r>
              <a:rPr lang="ru-RU" sz="54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преподобного Сергия?</a:t>
            </a:r>
            <a:endParaRPr lang="ru-RU" sz="54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653136"/>
            <a:ext cx="4824536" cy="1754326"/>
          </a:xfrm>
          <a:prstGeom prst="rect">
            <a:avLst/>
          </a:prstGeom>
          <a:noFill/>
          <a:ln w="76200">
            <a:solidFill>
              <a:srgbClr val="39471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Кирилл и Мария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http://mediasubs.ru/group/uploads/mi/mir-iskusstva-tvorchestva-i-krasotyi/image2/WFkMjItN2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5373216"/>
            <a:ext cx="1524874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tc.usf.edu/presentations/backgrounds/misc/misc_17/81702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427984" y="116632"/>
            <a:ext cx="9361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b="1" dirty="0" smtClean="0">
                <a:solidFill>
                  <a:srgbClr val="2B3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2</a:t>
            </a:r>
            <a:endParaRPr lang="ru-RU" sz="10000" b="1" dirty="0">
              <a:solidFill>
                <a:srgbClr val="2B36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4509120"/>
            <a:ext cx="5688632" cy="1938992"/>
          </a:xfrm>
          <a:prstGeom prst="rect">
            <a:avLst/>
          </a:prstGeom>
          <a:noFill/>
          <a:ln w="76200">
            <a:solidFill>
              <a:srgbClr val="39471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детей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Степан, Варфоломей, 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Пётр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mediasubs.ru/group/uploads/mi/mir-iskusstva-tvorchestva-i-krasotyi/image2/WFkMjItN2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5373216"/>
            <a:ext cx="1524874" cy="12961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27584" y="1628800"/>
            <a:ext cx="83164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Сколько детей было в семье Кирилла и Марии? </a:t>
            </a:r>
          </a:p>
          <a:p>
            <a:pPr algn="ctr"/>
            <a:r>
              <a:rPr lang="ru-RU" sz="54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Назовите их имена.</a:t>
            </a:r>
            <a:endParaRPr lang="ru-RU" sz="54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tc.usf.edu/presentations/backgrounds/misc/misc_17/81702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427984" y="116632"/>
            <a:ext cx="9361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b="1" dirty="0" smtClean="0">
                <a:solidFill>
                  <a:srgbClr val="2B3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3</a:t>
            </a:r>
            <a:endParaRPr lang="ru-RU" sz="10000" b="1" dirty="0">
              <a:solidFill>
                <a:srgbClr val="2B36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628800"/>
            <a:ext cx="83164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Какое чудо произошло с преподобным Сергием до рождения?</a:t>
            </a:r>
            <a:endParaRPr lang="ru-RU" sz="54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4509120"/>
            <a:ext cx="5688632" cy="1938992"/>
          </a:xfrm>
          <a:prstGeom prst="rect">
            <a:avLst/>
          </a:prstGeom>
          <a:noFill/>
          <a:ln w="76200">
            <a:solidFill>
              <a:srgbClr val="39471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Младенец трижды крикнул в утробе матери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http://mediasubs.ru/group/uploads/mi/mir-iskusstva-tvorchestva-i-krasotyi/image2/WFkMjItN2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5373216"/>
            <a:ext cx="1524874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tc.usf.edu/presentations/backgrounds/misc/misc_17/81702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427984" y="116632"/>
            <a:ext cx="9361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b="1" dirty="0" smtClean="0">
                <a:solidFill>
                  <a:srgbClr val="2B3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4</a:t>
            </a:r>
            <a:endParaRPr lang="ru-RU" sz="10000" b="1" dirty="0">
              <a:solidFill>
                <a:srgbClr val="2B36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5013176"/>
            <a:ext cx="4248472" cy="1323439"/>
          </a:xfrm>
          <a:prstGeom prst="rect">
            <a:avLst/>
          </a:prstGeom>
          <a:noFill/>
          <a:ln w="76200">
            <a:solidFill>
              <a:srgbClr val="39471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Куликовская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битва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http://mediasubs.ru/group/uploads/mi/mir-iskusstva-tvorchestva-i-krasotyi/image2/WFkMjItN2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5301208"/>
            <a:ext cx="1524874" cy="12961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27584" y="1628800"/>
            <a:ext cx="83164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Как называется битва, связанная с именем Сергия Радонежского?</a:t>
            </a:r>
            <a:endParaRPr lang="ru-RU" sz="54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tc.usf.edu/presentations/backgrounds/misc/misc_17/81702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9361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b="1" dirty="0" smtClean="0">
                <a:solidFill>
                  <a:srgbClr val="2B3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5</a:t>
            </a:r>
            <a:endParaRPr lang="ru-RU" sz="10000" b="1" dirty="0">
              <a:solidFill>
                <a:srgbClr val="2B36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64088" y="2852936"/>
            <a:ext cx="3672408" cy="2062103"/>
          </a:xfrm>
          <a:prstGeom prst="rect">
            <a:avLst/>
          </a:prstGeom>
          <a:noFill/>
          <a:ln w="76200">
            <a:solidFill>
              <a:srgbClr val="39471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Троица.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Икона преподобного Андрея Рублёва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1600" y="0"/>
            <a:ext cx="8316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Как называется икона из иконостаса Троицкого собора. Назовите имя иконописца.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http://mediasubs.ru/group/uploads/mi/mir-iskusstva-tvorchestva-i-krasotyi/image2/WFkMjItN2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4368" y="5787312"/>
            <a:ext cx="1259632" cy="1070688"/>
          </a:xfrm>
          <a:prstGeom prst="rect">
            <a:avLst/>
          </a:prstGeom>
          <a:noFill/>
        </p:spPr>
      </p:pic>
      <p:pic>
        <p:nvPicPr>
          <p:cNvPr id="21520" name="Picture 16" descr="http://s5.afisha.net/MediaStorage/2617f02cf8a2433296538330fe3f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75656" y="1916832"/>
            <a:ext cx="3744416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tc.usf.edu/presentations/backgrounds/misc/misc_17/81702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9512" y="188640"/>
            <a:ext cx="9361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b="1" dirty="0" smtClean="0">
                <a:solidFill>
                  <a:srgbClr val="2B3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6</a:t>
            </a:r>
            <a:endParaRPr lang="ru-RU" sz="10000" b="1" dirty="0">
              <a:solidFill>
                <a:srgbClr val="2B36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pic>
        <p:nvPicPr>
          <p:cNvPr id="3" name="Picture 4" descr="http://mediasubs.ru/group/uploads/mi/mir-iskusstva-tvorchestva-i-krasotyi/image2/WFkMjItN2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5373216"/>
            <a:ext cx="1524874" cy="12961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43608" y="0"/>
            <a:ext cx="8316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2B3616"/>
                </a:solidFill>
                <a:latin typeface="Times New Roman" pitchFamily="18" charset="0"/>
                <a:cs typeface="Times New Roman" pitchFamily="18" charset="0"/>
              </a:rPr>
              <a:t>Проиллюстрируйте словесно пословицы</a:t>
            </a:r>
            <a:endParaRPr lang="ru-RU" sz="4000" b="1" dirty="0">
              <a:solidFill>
                <a:srgbClr val="2B36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img0.liveinternet.ru/images/attach/c/3/76/366/76366852_large_4491121_shutterstock_9967572preobrazovannii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31640" y="1268760"/>
            <a:ext cx="7687304" cy="410445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63688" y="2852936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родителей почитает,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тот вовек не погибает.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3068960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Жить – Богу служить.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2924944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Умный смиряется, глупый - надувается.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2996952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молитвой в устах,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работою в руках.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159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RePack by SPecialiST</cp:lastModifiedBy>
  <cp:revision>10</cp:revision>
  <dcterms:created xsi:type="dcterms:W3CDTF">2013-12-09T18:13:00Z</dcterms:created>
  <dcterms:modified xsi:type="dcterms:W3CDTF">2013-12-09T20:37:28Z</dcterms:modified>
</cp:coreProperties>
</file>