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471D"/>
    <a:srgbClr val="2B361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5" Type="http://schemas.openxmlformats.org/officeDocument/2006/relationships/image" Target="../media/image11.jpeg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slide" Target="slide4.xml"/><Relationship Id="rId7" Type="http://schemas.openxmlformats.org/officeDocument/2006/relationships/slide" Target="slide7.xml"/><Relationship Id="rId12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11" Type="http://schemas.openxmlformats.org/officeDocument/2006/relationships/slide" Target="slide12.xml"/><Relationship Id="rId5" Type="http://schemas.openxmlformats.org/officeDocument/2006/relationships/slide" Target="slide5.xml"/><Relationship Id="rId10" Type="http://schemas.openxmlformats.org/officeDocument/2006/relationships/slide" Target="slide8.xml"/><Relationship Id="rId4" Type="http://schemas.openxmlformats.org/officeDocument/2006/relationships/image" Target="../media/image3.jpeg"/><Relationship Id="rId9" Type="http://schemas.openxmlformats.org/officeDocument/2006/relationships/slide" Target="slide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etc.usf.edu/presentations/backgrounds/misc/misc_17/81702m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027" name="Picture 3" descr="C:\Users\Пользователь\Desktop\Новая папка (6)\Иллюстрации\16 [800x600]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555776" y="260648"/>
            <a:ext cx="4524722" cy="62266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etc.usf.edu/presentations/backgrounds/misc/misc_17/81702m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79512" y="116632"/>
            <a:ext cx="9361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0" b="1" dirty="0" smtClean="0">
                <a:solidFill>
                  <a:srgbClr val="2B36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itchFamily="66" charset="0"/>
              </a:rPr>
              <a:t>7</a:t>
            </a:r>
            <a:endParaRPr lang="ru-RU" sz="10000" b="1" dirty="0">
              <a:solidFill>
                <a:srgbClr val="2B361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stral" pitchFamily="66" charset="0"/>
            </a:endParaRPr>
          </a:p>
        </p:txBody>
      </p:sp>
      <p:pic>
        <p:nvPicPr>
          <p:cNvPr id="3" name="Picture 4" descr="http://mediasubs.ru/group/uploads/mi/mir-iskusstva-tvorchestva-i-krasotyi/image2/WFkMjItN2.gif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52320" y="5561856"/>
            <a:ext cx="1524874" cy="129614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827584" y="116632"/>
            <a:ext cx="83164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2B3616"/>
                </a:solidFill>
                <a:latin typeface="Times New Roman" pitchFamily="18" charset="0"/>
                <a:cs typeface="Times New Roman" pitchFamily="18" charset="0"/>
              </a:rPr>
              <a:t>Какой из трёх храмов называется </a:t>
            </a:r>
          </a:p>
          <a:p>
            <a:pPr algn="ctr"/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Троице – Сергиева Лавра?</a:t>
            </a:r>
            <a:endParaRPr lang="ru-RU" sz="32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12" descr="http://russights.ru/img/troitse_sergieva_lavra_1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681214" y="1196752"/>
            <a:ext cx="4165626" cy="28083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9458" name="Picture 2" descr="http://www.pravoslavie.ru/sas/image/100487/48744.b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83568" y="1196752"/>
            <a:ext cx="3951908" cy="27820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9460" name="Picture 4" descr="http://domir.ru/l-art/images/hram-hrista-spas/0_612d9_6d77c30c_orig_small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2843808" y="3933056"/>
            <a:ext cx="3899925" cy="29249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Прямоугольник 10"/>
          <p:cNvSpPr/>
          <p:nvPr/>
        </p:nvSpPr>
        <p:spPr>
          <a:xfrm>
            <a:off x="4716016" y="1196752"/>
            <a:ext cx="4104456" cy="2808312"/>
          </a:xfrm>
          <a:prstGeom prst="rect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etc.usf.edu/presentations/backgrounds/misc/misc_17/81702m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" name="Picture 14" descr="http://photo.andynet.org/data/538/medium/IMG_3419-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331640" y="1052736"/>
            <a:ext cx="4032448" cy="29311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434" name="Picture 2" descr="http://i4.otzovik.com/2011/08/07/105073/img/71180216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646924" y="1556792"/>
            <a:ext cx="3173548" cy="38966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827584" y="0"/>
            <a:ext cx="83164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2B3616"/>
                </a:solidFill>
                <a:latin typeface="Times New Roman" pitchFamily="18" charset="0"/>
                <a:cs typeface="Times New Roman" pitchFamily="18" charset="0"/>
              </a:rPr>
              <a:t>Какой из трёх храмов называется </a:t>
            </a:r>
          </a:p>
          <a:p>
            <a:pPr algn="ctr"/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Троице – Сергиева Лавра?</a:t>
            </a:r>
            <a:endParaRPr lang="ru-RU" sz="32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116632"/>
            <a:ext cx="9361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0" b="1" dirty="0" smtClean="0">
                <a:solidFill>
                  <a:srgbClr val="2B36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itchFamily="66" charset="0"/>
              </a:rPr>
              <a:t>7</a:t>
            </a:r>
            <a:endParaRPr lang="ru-RU" sz="10000" b="1" dirty="0">
              <a:solidFill>
                <a:srgbClr val="2B361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stral" pitchFamily="66" charset="0"/>
            </a:endParaRPr>
          </a:p>
        </p:txBody>
      </p:sp>
      <p:pic>
        <p:nvPicPr>
          <p:cNvPr id="7" name="Picture 4" descr="http://domir.ru/l-art/images/hram-hrista-spas/0_612d9_6d77c30c_orig_small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403648" y="3933056"/>
            <a:ext cx="3899925" cy="29249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4" descr="http://mediasubs.ru/group/uploads/mi/mir-iskusstva-tvorchestva-i-krasotyi/image2/WFkMjItN2.gif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52320" y="5561856"/>
            <a:ext cx="1524874" cy="1296144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1259632" y="980728"/>
            <a:ext cx="4104456" cy="3024336"/>
          </a:xfrm>
          <a:prstGeom prst="rect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etc.usf.edu/presentations/backgrounds/misc/misc_17/81702m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4338" name="Picture 2" descr="http://img0.liveinternet.ru/images/attach/c/3/76/366/76366852_large_4491121_shutterstock_9967572preobrazovannii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42911" y="692696"/>
            <a:ext cx="8901089" cy="475252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187624" y="2276872"/>
            <a:ext cx="79563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err="1" smtClean="0">
                <a:solidFill>
                  <a:srgbClr val="2B36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itchFamily="66" charset="0"/>
              </a:rPr>
              <a:t>Преподобне</a:t>
            </a:r>
            <a:r>
              <a:rPr lang="ru-RU" sz="6000" b="1" dirty="0" smtClean="0">
                <a:solidFill>
                  <a:srgbClr val="2B36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itchFamily="66" charset="0"/>
              </a:rPr>
              <a:t> отче </a:t>
            </a:r>
            <a:r>
              <a:rPr lang="ru-RU" sz="6000" b="1" dirty="0" err="1" smtClean="0">
                <a:solidFill>
                  <a:srgbClr val="2B36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itchFamily="66" charset="0"/>
              </a:rPr>
              <a:t>Сергие</a:t>
            </a:r>
            <a:r>
              <a:rPr lang="ru-RU" sz="6000" b="1" dirty="0" smtClean="0">
                <a:solidFill>
                  <a:srgbClr val="2B36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itchFamily="66" charset="0"/>
              </a:rPr>
              <a:t>, моли Бога о нас!</a:t>
            </a:r>
            <a:endParaRPr lang="ru-RU" sz="6000" b="1" dirty="0">
              <a:solidFill>
                <a:srgbClr val="2B361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stral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etc.usf.edu/presentations/backgrounds/misc/misc_17/81702m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403648" y="332656"/>
            <a:ext cx="698477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0" b="1" dirty="0" smtClean="0">
                <a:solidFill>
                  <a:schemeClr val="bg2">
                    <a:lumMod val="10000"/>
                  </a:schemeClr>
                </a:solidFill>
                <a:latin typeface="Mistral" pitchFamily="66" charset="0"/>
              </a:rPr>
              <a:t>Из жизни…</a:t>
            </a:r>
            <a:endParaRPr lang="ru-RU" sz="10000" b="1" dirty="0">
              <a:solidFill>
                <a:schemeClr val="bg2">
                  <a:lumMod val="10000"/>
                </a:schemeClr>
              </a:solidFill>
              <a:latin typeface="Mistral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1916832"/>
            <a:ext cx="860444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0" dirty="0" smtClean="0">
                <a:solidFill>
                  <a:schemeClr val="bg2">
                    <a:lumMod val="10000"/>
                  </a:schemeClr>
                </a:solidFill>
                <a:latin typeface="Mistral" pitchFamily="66" charset="0"/>
              </a:rPr>
              <a:t>преподобного </a:t>
            </a:r>
            <a:r>
              <a:rPr lang="ru-RU" sz="15000" dirty="0" smtClean="0">
                <a:solidFill>
                  <a:schemeClr val="accent5">
                    <a:lumMod val="75000"/>
                  </a:schemeClr>
                </a:solidFill>
                <a:latin typeface="Mistral" pitchFamily="66" charset="0"/>
              </a:rPr>
              <a:t>Сергия</a:t>
            </a:r>
            <a:endParaRPr lang="ru-RU" sz="15000" dirty="0">
              <a:solidFill>
                <a:schemeClr val="accent5">
                  <a:lumMod val="75000"/>
                </a:schemeClr>
              </a:solidFill>
              <a:latin typeface="Mistral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etc.usf.edu/presentations/backgrounds/misc/misc_17/81702m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6628" name="Picture 4" descr="http://mediasubs.ru/group/uploads/mi/mir-iskusstva-tvorchestva-i-krasotyi/image2/WFkMjItN2.gif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9632" y="-243408"/>
            <a:ext cx="3168352" cy="2693101"/>
          </a:xfrm>
          <a:prstGeom prst="rect">
            <a:avLst/>
          </a:prstGeom>
          <a:noFill/>
        </p:spPr>
      </p:pic>
      <p:pic>
        <p:nvPicPr>
          <p:cNvPr id="5" name="Picture 4" descr="http://mediasubs.ru/group/uploads/mi/mir-iskusstva-tvorchestva-i-krasotyi/image2/WFkMjItN2.gif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36096" y="0"/>
            <a:ext cx="3168352" cy="2693101"/>
          </a:xfrm>
          <a:prstGeom prst="rect">
            <a:avLst/>
          </a:prstGeom>
          <a:noFill/>
        </p:spPr>
      </p:pic>
      <p:pic>
        <p:nvPicPr>
          <p:cNvPr id="6" name="Picture 4" descr="http://mediasubs.ru/group/uploads/mi/mir-iskusstva-tvorchestva-i-krasotyi/image2/WFkMjItN2.gif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916832"/>
            <a:ext cx="3168352" cy="2693101"/>
          </a:xfrm>
          <a:prstGeom prst="rect">
            <a:avLst/>
          </a:prstGeom>
          <a:noFill/>
        </p:spPr>
      </p:pic>
      <p:pic>
        <p:nvPicPr>
          <p:cNvPr id="7" name="Picture 4" descr="http://mediasubs.ru/group/uploads/mi/mir-iskusstva-tvorchestva-i-krasotyi/image2/WFkMjItN2.gif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15816" y="1988840"/>
            <a:ext cx="3168352" cy="2693101"/>
          </a:xfrm>
          <a:prstGeom prst="rect">
            <a:avLst/>
          </a:prstGeom>
          <a:noFill/>
        </p:spPr>
      </p:pic>
      <p:pic>
        <p:nvPicPr>
          <p:cNvPr id="8" name="Picture 4" descr="http://mediasubs.ru/group/uploads/mi/mir-iskusstva-tvorchestva-i-krasotyi/image2/WFkMjItN2.gif">
            <a:hlinkClick r:id="rId8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20072" y="4164899"/>
            <a:ext cx="3168352" cy="2693101"/>
          </a:xfrm>
          <a:prstGeom prst="rect">
            <a:avLst/>
          </a:prstGeom>
          <a:noFill/>
        </p:spPr>
      </p:pic>
      <p:pic>
        <p:nvPicPr>
          <p:cNvPr id="9" name="Picture 4" descr="http://mediasubs.ru/group/uploads/mi/mir-iskusstva-tvorchestva-i-krasotyi/image2/WFkMjItN2.gif">
            <a:hlinkClick r:id="rId9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0" y="4164899"/>
            <a:ext cx="3168352" cy="2693101"/>
          </a:xfrm>
          <a:prstGeom prst="rect">
            <a:avLst/>
          </a:prstGeom>
          <a:noFill/>
        </p:spPr>
      </p:pic>
      <p:pic>
        <p:nvPicPr>
          <p:cNvPr id="10" name="Picture 4" descr="http://mediasubs.ru/group/uploads/mi/mir-iskusstva-tvorchestva-i-krasotyi/image2/WFkMjItN2.gif">
            <a:hlinkClick r:id="rId10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96136" y="2060848"/>
            <a:ext cx="3168352" cy="2693101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051720" y="332656"/>
            <a:ext cx="9361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0" b="1" dirty="0" smtClean="0">
                <a:solidFill>
                  <a:srgbClr val="2B36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itchFamily="66" charset="0"/>
              </a:rPr>
              <a:t>1</a:t>
            </a:r>
            <a:endParaRPr lang="ru-RU" sz="10000" b="1" dirty="0">
              <a:solidFill>
                <a:srgbClr val="2B361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stral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16216" y="548680"/>
            <a:ext cx="9361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0" b="1" dirty="0" smtClean="0">
                <a:solidFill>
                  <a:srgbClr val="3947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itchFamily="66" charset="0"/>
              </a:rPr>
              <a:t>2</a:t>
            </a:r>
            <a:endParaRPr lang="ru-RU" sz="10000" b="1" dirty="0">
              <a:solidFill>
                <a:srgbClr val="39471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stral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95936" y="2564904"/>
            <a:ext cx="9361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0" b="1" dirty="0" smtClean="0">
                <a:solidFill>
                  <a:srgbClr val="3947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itchFamily="66" charset="0"/>
              </a:rPr>
              <a:t>4</a:t>
            </a:r>
            <a:endParaRPr lang="ru-RU" sz="10000" b="1" dirty="0">
              <a:solidFill>
                <a:srgbClr val="39471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stral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28184" y="4725144"/>
            <a:ext cx="9361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0" b="1" dirty="0" smtClean="0">
                <a:solidFill>
                  <a:srgbClr val="3947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itchFamily="66" charset="0"/>
              </a:rPr>
              <a:t>7</a:t>
            </a:r>
            <a:endParaRPr lang="ru-RU" sz="10000" b="1" dirty="0">
              <a:solidFill>
                <a:srgbClr val="39471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stral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43608" y="2492896"/>
            <a:ext cx="9361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0" b="1" dirty="0" smtClean="0">
                <a:solidFill>
                  <a:srgbClr val="2B36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itchFamily="66" charset="0"/>
              </a:rPr>
              <a:t>3</a:t>
            </a:r>
            <a:endParaRPr lang="ru-RU" sz="10000" b="1" dirty="0">
              <a:solidFill>
                <a:srgbClr val="2B361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stral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04248" y="2708920"/>
            <a:ext cx="9361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0" b="1" dirty="0" smtClean="0">
                <a:solidFill>
                  <a:srgbClr val="2B36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itchFamily="66" charset="0"/>
              </a:rPr>
              <a:t>5</a:t>
            </a:r>
            <a:endParaRPr lang="ru-RU" sz="10000" b="1" dirty="0">
              <a:solidFill>
                <a:srgbClr val="2B361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stral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67744" y="4869160"/>
            <a:ext cx="9361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0" b="1" dirty="0" smtClean="0">
                <a:solidFill>
                  <a:srgbClr val="2B36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itchFamily="66" charset="0"/>
              </a:rPr>
              <a:t>6</a:t>
            </a:r>
            <a:endParaRPr lang="ru-RU" sz="10000" b="1" dirty="0">
              <a:solidFill>
                <a:srgbClr val="2B361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stral" pitchFamily="66" charset="0"/>
            </a:endParaRPr>
          </a:p>
        </p:txBody>
      </p:sp>
      <p:pic>
        <p:nvPicPr>
          <p:cNvPr id="18" name="Picture 4" descr="http://mediasubs.ru/group/uploads/mi/mir-iskusstva-tvorchestva-i-krasotyi/image2/WFkMjItN2.gif">
            <a:hlinkClick r:id="rId11" action="ppaction://hlinksldjump"/>
          </p:cNvPr>
          <p:cNvPicPr>
            <a:picLocks noChangeAspect="1" noChangeArrowheads="1"/>
          </p:cNvPicPr>
          <p:nvPr/>
        </p:nvPicPr>
        <p:blipFill>
          <a:blip r:embed="rId12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77542" y="6093296"/>
            <a:ext cx="899651" cy="7647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etc.usf.edu/presentations/backgrounds/misc/misc_17/81702m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427984" y="116632"/>
            <a:ext cx="9361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0" b="1" dirty="0" smtClean="0">
                <a:solidFill>
                  <a:srgbClr val="2B36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itchFamily="66" charset="0"/>
              </a:rPr>
              <a:t>1</a:t>
            </a:r>
            <a:endParaRPr lang="ru-RU" sz="10000" b="1" dirty="0">
              <a:solidFill>
                <a:srgbClr val="2B361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stral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9592" y="2204864"/>
            <a:ext cx="8244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2B3616"/>
                </a:solidFill>
                <a:latin typeface="Times New Roman" pitchFamily="18" charset="0"/>
                <a:cs typeface="Times New Roman" pitchFamily="18" charset="0"/>
              </a:rPr>
              <a:t>Как звали отца и мать </a:t>
            </a:r>
          </a:p>
          <a:p>
            <a:pPr algn="ctr"/>
            <a:r>
              <a:rPr lang="ru-RU" sz="5400" b="1" dirty="0" smtClean="0">
                <a:solidFill>
                  <a:srgbClr val="2B3616"/>
                </a:solidFill>
                <a:latin typeface="Times New Roman" pitchFamily="18" charset="0"/>
                <a:cs typeface="Times New Roman" pitchFamily="18" charset="0"/>
              </a:rPr>
              <a:t>преподобного Сергия?</a:t>
            </a:r>
            <a:endParaRPr lang="ru-RU" sz="5400" b="1" dirty="0">
              <a:solidFill>
                <a:srgbClr val="2B361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71800" y="4653136"/>
            <a:ext cx="4824536" cy="1754326"/>
          </a:xfrm>
          <a:prstGeom prst="rect">
            <a:avLst/>
          </a:prstGeom>
          <a:noFill/>
          <a:ln w="76200">
            <a:solidFill>
              <a:srgbClr val="39471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Кирилл и Мария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4" descr="http://mediasubs.ru/group/uploads/mi/mir-iskusstva-tvorchestva-i-krasotyi/image2/WFkMjItN2.gif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20272" y="5373216"/>
            <a:ext cx="1524874" cy="12961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etc.usf.edu/presentations/backgrounds/misc/misc_17/81702m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427984" y="116632"/>
            <a:ext cx="9361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0" b="1" dirty="0" smtClean="0">
                <a:solidFill>
                  <a:srgbClr val="2B36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itchFamily="66" charset="0"/>
              </a:rPr>
              <a:t>2</a:t>
            </a:r>
            <a:endParaRPr lang="ru-RU" sz="10000" b="1" dirty="0">
              <a:solidFill>
                <a:srgbClr val="2B361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stral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35696" y="4509120"/>
            <a:ext cx="5688632" cy="1938992"/>
          </a:xfrm>
          <a:prstGeom prst="rect">
            <a:avLst/>
          </a:prstGeom>
          <a:noFill/>
          <a:ln w="76200">
            <a:solidFill>
              <a:srgbClr val="39471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 детей</a:t>
            </a:r>
          </a:p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Степан, Варфоломей, </a:t>
            </a:r>
          </a:p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Пётр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4" descr="http://mediasubs.ru/group/uploads/mi/mir-iskusstva-tvorchestva-i-krasotyi/image2/WFkMjItN2.gif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20272" y="5373216"/>
            <a:ext cx="1524874" cy="129614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827584" y="1628800"/>
            <a:ext cx="831641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2B3616"/>
                </a:solidFill>
                <a:latin typeface="Times New Roman" pitchFamily="18" charset="0"/>
                <a:cs typeface="Times New Roman" pitchFamily="18" charset="0"/>
              </a:rPr>
              <a:t>Сколько детей было в семье Кирилла и Марии? </a:t>
            </a:r>
          </a:p>
          <a:p>
            <a:pPr algn="ctr"/>
            <a:r>
              <a:rPr lang="ru-RU" sz="5400" b="1" dirty="0" smtClean="0">
                <a:solidFill>
                  <a:srgbClr val="2B3616"/>
                </a:solidFill>
                <a:latin typeface="Times New Roman" pitchFamily="18" charset="0"/>
                <a:cs typeface="Times New Roman" pitchFamily="18" charset="0"/>
              </a:rPr>
              <a:t>Назовите их имена.</a:t>
            </a:r>
            <a:endParaRPr lang="ru-RU" sz="5400" b="1" dirty="0">
              <a:solidFill>
                <a:srgbClr val="2B361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etc.usf.edu/presentations/backgrounds/misc/misc_17/81702m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427984" y="116632"/>
            <a:ext cx="9361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0" b="1" dirty="0" smtClean="0">
                <a:solidFill>
                  <a:srgbClr val="2B36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itchFamily="66" charset="0"/>
              </a:rPr>
              <a:t>3</a:t>
            </a:r>
            <a:endParaRPr lang="ru-RU" sz="10000" b="1" dirty="0">
              <a:solidFill>
                <a:srgbClr val="2B361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stral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7584" y="1628800"/>
            <a:ext cx="831641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2B3616"/>
                </a:solidFill>
                <a:latin typeface="Times New Roman" pitchFamily="18" charset="0"/>
                <a:cs typeface="Times New Roman" pitchFamily="18" charset="0"/>
              </a:rPr>
              <a:t>Какое чудо произошло с преподобным Сергием до рождения?</a:t>
            </a:r>
            <a:endParaRPr lang="ru-RU" sz="5400" b="1" dirty="0">
              <a:solidFill>
                <a:srgbClr val="2B361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35696" y="4509120"/>
            <a:ext cx="5688632" cy="1938992"/>
          </a:xfrm>
          <a:prstGeom prst="rect">
            <a:avLst/>
          </a:prstGeom>
          <a:noFill/>
          <a:ln w="76200">
            <a:solidFill>
              <a:srgbClr val="39471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Младенец трижды крикнул в утробе матери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4" descr="http://mediasubs.ru/group/uploads/mi/mir-iskusstva-tvorchestva-i-krasotyi/image2/WFkMjItN2.gif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20272" y="5373216"/>
            <a:ext cx="1524874" cy="12961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etc.usf.edu/presentations/backgrounds/misc/misc_17/81702m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427984" y="116632"/>
            <a:ext cx="9361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0" b="1" dirty="0" smtClean="0">
                <a:solidFill>
                  <a:srgbClr val="2B36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itchFamily="66" charset="0"/>
              </a:rPr>
              <a:t>4</a:t>
            </a:r>
            <a:endParaRPr lang="ru-RU" sz="10000" b="1" dirty="0">
              <a:solidFill>
                <a:srgbClr val="2B361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stral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75856" y="5013176"/>
            <a:ext cx="4248472" cy="1323439"/>
          </a:xfrm>
          <a:prstGeom prst="rect">
            <a:avLst/>
          </a:prstGeom>
          <a:noFill/>
          <a:ln w="76200">
            <a:solidFill>
              <a:srgbClr val="39471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Куликовская</a:t>
            </a:r>
          </a:p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битва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4" descr="http://mediasubs.ru/group/uploads/mi/mir-iskusstva-tvorchestva-i-krasotyi/image2/WFkMjItN2.gif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264" y="5301208"/>
            <a:ext cx="1524874" cy="129614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827584" y="1628800"/>
            <a:ext cx="831641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2B3616"/>
                </a:solidFill>
                <a:latin typeface="Times New Roman" pitchFamily="18" charset="0"/>
                <a:cs typeface="Times New Roman" pitchFamily="18" charset="0"/>
              </a:rPr>
              <a:t>Как называется битва, связанная с именем Сергия Радонежского?</a:t>
            </a:r>
            <a:endParaRPr lang="ru-RU" sz="5400" b="1" dirty="0">
              <a:solidFill>
                <a:srgbClr val="2B361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etc.usf.edu/presentations/backgrounds/misc/misc_17/81702m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51520" y="188640"/>
            <a:ext cx="9361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0" b="1" dirty="0" smtClean="0">
                <a:solidFill>
                  <a:srgbClr val="2B36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itchFamily="66" charset="0"/>
              </a:rPr>
              <a:t>5</a:t>
            </a:r>
            <a:endParaRPr lang="ru-RU" sz="10000" b="1" dirty="0">
              <a:solidFill>
                <a:srgbClr val="2B361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stral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64088" y="2852936"/>
            <a:ext cx="3672408" cy="2062103"/>
          </a:xfrm>
          <a:prstGeom prst="rect">
            <a:avLst/>
          </a:prstGeom>
          <a:noFill/>
          <a:ln w="76200">
            <a:solidFill>
              <a:srgbClr val="39471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Троица. </a:t>
            </a:r>
          </a:p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Икона преподобного Андрея Рублёва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71600" y="0"/>
            <a:ext cx="83164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2B3616"/>
                </a:solidFill>
                <a:latin typeface="Times New Roman" pitchFamily="18" charset="0"/>
                <a:cs typeface="Times New Roman" pitchFamily="18" charset="0"/>
              </a:rPr>
              <a:t>Как называется икона из иконостаса Троицкого собора. Назовите имя иконописца.</a:t>
            </a:r>
            <a:endParaRPr lang="ru-RU" sz="4000" b="1" dirty="0">
              <a:solidFill>
                <a:srgbClr val="2B361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4" descr="http://mediasubs.ru/group/uploads/mi/mir-iskusstva-tvorchestva-i-krasotyi/image2/WFkMjItN2.gif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84368" y="5787312"/>
            <a:ext cx="1259632" cy="1070688"/>
          </a:xfrm>
          <a:prstGeom prst="rect">
            <a:avLst/>
          </a:prstGeom>
          <a:noFill/>
        </p:spPr>
      </p:pic>
      <p:pic>
        <p:nvPicPr>
          <p:cNvPr id="21520" name="Picture 16" descr="http://s5.afisha.net/MediaStorage/2617f02cf8a2433296538330fe3f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475656" y="1916832"/>
            <a:ext cx="3744416" cy="4608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etc.usf.edu/presentations/backgrounds/misc/misc_17/81702m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79512" y="188640"/>
            <a:ext cx="9361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0" b="1" dirty="0" smtClean="0">
                <a:solidFill>
                  <a:srgbClr val="2B36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itchFamily="66" charset="0"/>
              </a:rPr>
              <a:t>6</a:t>
            </a:r>
            <a:endParaRPr lang="ru-RU" sz="10000" b="1" dirty="0">
              <a:solidFill>
                <a:srgbClr val="2B361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stral" pitchFamily="66" charset="0"/>
            </a:endParaRPr>
          </a:p>
        </p:txBody>
      </p:sp>
      <p:pic>
        <p:nvPicPr>
          <p:cNvPr id="3" name="Picture 4" descr="http://mediasubs.ru/group/uploads/mi/mir-iskusstva-tvorchestva-i-krasotyi/image2/WFkMjItN2.gif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20272" y="5373216"/>
            <a:ext cx="1524874" cy="129614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043608" y="0"/>
            <a:ext cx="83164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2B3616"/>
                </a:solidFill>
                <a:latin typeface="Times New Roman" pitchFamily="18" charset="0"/>
                <a:cs typeface="Times New Roman" pitchFamily="18" charset="0"/>
              </a:rPr>
              <a:t>Проиллюстрируйте словесно пословицы</a:t>
            </a:r>
            <a:endParaRPr lang="ru-RU" sz="4000" b="1" dirty="0">
              <a:solidFill>
                <a:srgbClr val="2B361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http://img0.liveinternet.ru/images/attach/c/3/76/366/76366852_large_4491121_shutterstock_9967572preobrazovannii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331640" y="1268760"/>
            <a:ext cx="7687304" cy="4104456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763688" y="2852936"/>
            <a:ext cx="64087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Кто родителей почитает, 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тот вовек не погибает.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63688" y="3068960"/>
            <a:ext cx="6408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Жить – Богу служить.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35696" y="2924944"/>
            <a:ext cx="64087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Умный смиряется, глупый - надувается.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07704" y="2996952"/>
            <a:ext cx="64087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молитвой в устах, 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работою в руках.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9" grpId="0"/>
      <p:bldP spid="9" grpId="1"/>
      <p:bldP spid="10" grpId="0"/>
      <p:bldP spid="10" grpId="1"/>
      <p:bldP spid="11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159</Words>
  <Application>Microsoft Office PowerPoint</Application>
  <PresentationFormat>Экран (4:3)</PresentationFormat>
  <Paragraphs>45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RePack by SPecialiST</cp:lastModifiedBy>
  <cp:revision>10</cp:revision>
  <dcterms:created xsi:type="dcterms:W3CDTF">2013-12-09T18:13:00Z</dcterms:created>
  <dcterms:modified xsi:type="dcterms:W3CDTF">2013-12-09T20:37:28Z</dcterms:modified>
</cp:coreProperties>
</file>