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70" r:id="rId2"/>
    <p:sldId id="313" r:id="rId3"/>
    <p:sldId id="272" r:id="rId4"/>
    <p:sldId id="297" r:id="rId5"/>
    <p:sldId id="274" r:id="rId6"/>
    <p:sldId id="275" r:id="rId7"/>
    <p:sldId id="299" r:id="rId8"/>
    <p:sldId id="300" r:id="rId9"/>
    <p:sldId id="289" r:id="rId10"/>
    <p:sldId id="290" r:id="rId11"/>
    <p:sldId id="309" r:id="rId12"/>
    <p:sldId id="310" r:id="rId13"/>
    <p:sldId id="311" r:id="rId14"/>
    <p:sldId id="257" r:id="rId15"/>
    <p:sldId id="258" r:id="rId16"/>
    <p:sldId id="259" r:id="rId17"/>
    <p:sldId id="302" r:id="rId18"/>
    <p:sldId id="303" r:id="rId19"/>
    <p:sldId id="262" r:id="rId20"/>
    <p:sldId id="282" r:id="rId21"/>
    <p:sldId id="285" r:id="rId22"/>
    <p:sldId id="286" r:id="rId23"/>
    <p:sldId id="317" r:id="rId24"/>
    <p:sldId id="293" r:id="rId25"/>
    <p:sldId id="266" r:id="rId26"/>
    <p:sldId id="314" r:id="rId27"/>
    <p:sldId id="318" r:id="rId28"/>
    <p:sldId id="319" r:id="rId29"/>
    <p:sldId id="320" r:id="rId30"/>
    <p:sldId id="321" r:id="rId31"/>
    <p:sldId id="315" r:id="rId32"/>
    <p:sldId id="295" r:id="rId33"/>
    <p:sldId id="316" r:id="rId34"/>
    <p:sldId id="304" r:id="rId3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99CCFF"/>
    <a:srgbClr val="99FF99"/>
    <a:srgbClr val="4BB3C1"/>
    <a:srgbClr val="99FFCC"/>
    <a:srgbClr val="66FFFF"/>
    <a:srgbClr val="66FF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5925E-EE15-4EEA-A961-957B28CF3015}" type="datetimeFigureOut">
              <a:rPr lang="ru-RU" smtClean="0"/>
              <a:pPr/>
              <a:t>06.02.2014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6DE576-9E21-4EB5-9E39-93B929C6E0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004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DE576-9E21-4EB5-9E39-93B929C6E09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35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00" y="304800"/>
            <a:ext cx="8458200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хочешь воспитывать у детей смелость ума, интерес к серьезной интеллектуальной работе, самостоятельность как личностную черту, то создавай такие условия, чтобы искорки их мыслей образовали царство мыслей, дай им возможность почувствовать себя в нем хозяевами.    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81600" y="2133600"/>
            <a:ext cx="304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Ш. А. Амонашвили</a:t>
            </a:r>
            <a:endParaRPr lang="ru-RU" sz="2400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838200" y="2667000"/>
            <a:ext cx="7543800" cy="3970318"/>
          </a:xfrm>
          <a:prstGeom prst="rect">
            <a:avLst/>
          </a:prstGeom>
          <a:solidFill>
            <a:srgbClr val="99FF99"/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Федеральных Государственных Общеобразовательных Стандартах второго поколения указано, что одной из приоритетных задач современной школы является создание необходимых полноценных условий для личностного развития каждого ребёнка, формирования активной позиции, субъективности учащегося в  образовательном процессе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307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ертикальный свиток 8"/>
          <p:cNvSpPr/>
          <p:nvPr/>
        </p:nvSpPr>
        <p:spPr>
          <a:xfrm>
            <a:off x="609600" y="1143000"/>
            <a:ext cx="4572000" cy="5257800"/>
          </a:xfrm>
          <a:prstGeom prst="verticalScroll">
            <a:avLst>
              <a:gd name="adj" fmla="val 70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066800" y="1524000"/>
            <a:ext cx="37338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строить понятные для партнёра высказывания;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договариваться и приходить к общему решению в совместной деятельности;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учитывать разные мнения,  устанавливать рабочие отношения, эффективно сотрудничать формулировать собственное мнение и позицию;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адекватно использовать речевые средства для решения различных коммуникативных задач, строить монологическое высказывание.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09600" y="0"/>
            <a:ext cx="5486400" cy="1524000"/>
            <a:chOff x="609600" y="5181600"/>
            <a:chExt cx="5486400" cy="1524000"/>
          </a:xfrm>
        </p:grpSpPr>
        <p:sp>
          <p:nvSpPr>
            <p:cNvPr id="7" name="Стрелка вправо 6"/>
            <p:cNvSpPr/>
            <p:nvPr/>
          </p:nvSpPr>
          <p:spPr>
            <a:xfrm>
              <a:off x="609600" y="5181600"/>
              <a:ext cx="5486400" cy="1524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609600" y="5652701"/>
              <a:ext cx="50292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Коммуникативные  УУД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6626" name="Picture 2" descr="http://i.allday.ru/40/03/5d/1294715535_62151445_6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257800" y="1447800"/>
            <a:ext cx="3351707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9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198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Овал 22"/>
          <p:cNvSpPr/>
          <p:nvPr/>
        </p:nvSpPr>
        <p:spPr>
          <a:xfrm rot="19920071">
            <a:off x="1462965" y="4060204"/>
            <a:ext cx="2191259" cy="19094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 rot="2391149">
            <a:off x="4442399" y="4200038"/>
            <a:ext cx="2102037" cy="17844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 rot="19920071">
            <a:off x="4486848" y="1074774"/>
            <a:ext cx="2102037" cy="17844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rot="2121513">
            <a:off x="1521955" y="1123156"/>
            <a:ext cx="2102037" cy="18525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Табличка 3"/>
          <p:cNvSpPr/>
          <p:nvPr/>
        </p:nvSpPr>
        <p:spPr>
          <a:xfrm>
            <a:off x="3276600" y="2514600"/>
            <a:ext cx="1600200" cy="1981200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52801" y="2590800"/>
            <a:ext cx="1447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Индивидуаль-ная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работа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76400" y="1295400"/>
            <a:ext cx="1676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подготовке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разовых докладов,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устных сообщений. 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4" descr="D:\Мои документы\фото\школа\1 класс Б 2012 -2013\1 класс 2012-2013\DSCF51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400" y="1219200"/>
            <a:ext cx="2057106" cy="1905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724400" y="1295400"/>
            <a:ext cx="1981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проведению 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простейших опытов,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экспериментов, 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наблюдений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95800" y="4419600"/>
            <a:ext cx="1981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изготовлении наглядных пособий для изучения новой темы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 descr="E:\DCIM\105_FUJI\DSCF5492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71800" y="0"/>
            <a:ext cx="1828800" cy="1981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Picture 2" descr="H:\DCIM\105_FUJI\DSCF55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400" y="3886200"/>
            <a:ext cx="1981200" cy="24135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Picture 3" descr="H:\DCIM\105_FUJI\DSCF547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0"/>
            <a:ext cx="2235200" cy="1676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Рисунок 26" descr="C:\Temp\Rar$DI77.000\работа с литераьурой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0" y="5181600"/>
            <a:ext cx="2044700" cy="1676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828800" y="4191000"/>
            <a:ext cx="1600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подборе литературы, помощи другим детям в подготовке сообщений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6198" y="1600200"/>
            <a:ext cx="2387802" cy="1752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5105400"/>
            <a:ext cx="1603380" cy="1752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I:\DCIM\105_FUJI\DSCF5331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3276600"/>
            <a:ext cx="1905000" cy="1905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2" descr="I:\DCIM\105_FUJI\DSCF547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07"/>
          <a:stretch>
            <a:fillRect/>
          </a:stretch>
        </p:blipFill>
        <p:spPr bwMode="auto">
          <a:xfrm>
            <a:off x="5334000" y="3429000"/>
            <a:ext cx="2546839" cy="1676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33" name="Группа 32"/>
          <p:cNvGrpSpPr/>
          <p:nvPr/>
        </p:nvGrpSpPr>
        <p:grpSpPr>
          <a:xfrm>
            <a:off x="2895600" y="2362200"/>
            <a:ext cx="2895600" cy="1600200"/>
            <a:chOff x="3124200" y="1752600"/>
            <a:chExt cx="2895600" cy="1600200"/>
          </a:xfrm>
        </p:grpSpPr>
        <p:sp>
          <p:nvSpPr>
            <p:cNvPr id="26" name="Овал 25"/>
            <p:cNvSpPr/>
            <p:nvPr/>
          </p:nvSpPr>
          <p:spPr>
            <a:xfrm>
              <a:off x="3124200" y="1752600"/>
              <a:ext cx="2895600" cy="1600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657600" y="2133600"/>
              <a:ext cx="1918089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Групповая</a:t>
              </a:r>
            </a:p>
            <a:p>
              <a:pPr algn="ctr"/>
              <a:r>
                <a:rPr lang="ru-RU" sz="2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работа</a:t>
              </a:r>
              <a:endPara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Овал 27"/>
          <p:cNvSpPr/>
          <p:nvPr/>
        </p:nvSpPr>
        <p:spPr>
          <a:xfrm>
            <a:off x="2057400" y="3886200"/>
            <a:ext cx="2514600" cy="167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953000" y="1066800"/>
            <a:ext cx="2438400" cy="1752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Picture 1" descr="D:\Мои документы\фото\школа\фотолетопис\DSCF29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67000"/>
            <a:ext cx="2454728" cy="1676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Picture 3" descr="http://lib3.podelise.ru/tw_files2/urls_21/10/d-9790/9790_html_m5ba6483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990600"/>
            <a:ext cx="2499645" cy="17830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" name="Picture 4" descr="D:\Мои документы\фото\школа\фотолетопис\4 класс\P1000519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5029200"/>
            <a:ext cx="2689627" cy="17187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" name="Прямоугольник 35"/>
          <p:cNvSpPr/>
          <p:nvPr/>
        </p:nvSpPr>
        <p:spPr>
          <a:xfrm>
            <a:off x="2209800" y="3886200"/>
            <a:ext cx="2209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над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организацией краеведческих  и природоведческих исследований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105400" y="1219200"/>
            <a:ext cx="2209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совместных исследовательских межпредметных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социальных проектов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" name="Picture 3" descr="D:\Мои документы\фото\школа\SS85233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0"/>
            <a:ext cx="1892809" cy="17526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" name="Picture 1" descr="D:\Мои документы\фото\школа\фотолетопис\DSCF2682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0"/>
            <a:ext cx="2133600" cy="16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" name="Picture 2" descr="D:\Мои документы\фото\школа\SS852509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2057400"/>
            <a:ext cx="2226364" cy="16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" name="Picture 3" descr="I:\DCIM\105_FUJI\DSCF5375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5010150"/>
            <a:ext cx="2209800" cy="16573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981200" y="1600200"/>
            <a:ext cx="4343400" cy="3200400"/>
            <a:chOff x="990600" y="838200"/>
            <a:chExt cx="4114800" cy="3048000"/>
          </a:xfrm>
        </p:grpSpPr>
        <p:sp>
          <p:nvSpPr>
            <p:cNvPr id="11" name="4-конечная звезда 10"/>
            <p:cNvSpPr/>
            <p:nvPr/>
          </p:nvSpPr>
          <p:spPr>
            <a:xfrm>
              <a:off x="990600" y="838200"/>
              <a:ext cx="4114800" cy="3048000"/>
            </a:xfrm>
            <a:prstGeom prst="star4">
              <a:avLst>
                <a:gd name="adj" fmla="val 2664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155166" y="1676400"/>
              <a:ext cx="1757917" cy="13849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Массовая</a:t>
              </a:r>
            </a:p>
            <a:p>
              <a:pPr algn="ctr"/>
              <a:r>
                <a:rPr lang="ru-RU" sz="2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работа </a:t>
              </a:r>
            </a:p>
            <a:p>
              <a:pPr algn="ctr"/>
              <a:r>
                <a:rPr lang="ru-RU" sz="2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с детьми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3" name="Picture 12" descr="D:\Мои документы\фото\школа\1 класс Б 2012 -2013\Новая папка\DSCF48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71284" y="246187"/>
            <a:ext cx="4233741" cy="26053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:\DCIM\105_FUJI\DSCF543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886200"/>
            <a:ext cx="3961417" cy="25271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3400" y="3733800"/>
            <a:ext cx="4462607" cy="25266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DSCF543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49915">
            <a:off x="43037" y="374283"/>
            <a:ext cx="3813160" cy="23640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Группа 61"/>
          <p:cNvGrpSpPr/>
          <p:nvPr/>
        </p:nvGrpSpPr>
        <p:grpSpPr>
          <a:xfrm>
            <a:off x="381000" y="228600"/>
            <a:ext cx="8153400" cy="6270724"/>
            <a:chOff x="381000" y="228600"/>
            <a:chExt cx="7696200" cy="6270724"/>
          </a:xfrm>
        </p:grpSpPr>
        <p:sp>
          <p:nvSpPr>
            <p:cNvPr id="4" name="Овал 3"/>
            <p:cNvSpPr/>
            <p:nvPr/>
          </p:nvSpPr>
          <p:spPr>
            <a:xfrm>
              <a:off x="2971800" y="228600"/>
              <a:ext cx="2438400" cy="914400"/>
            </a:xfrm>
            <a:prstGeom prst="ellipse">
              <a:avLst/>
            </a:prstGeom>
            <a:solidFill>
              <a:srgbClr val="66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 класс</a:t>
              </a:r>
              <a:endPara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" name="Прямая со стрелкой 5"/>
            <p:cNvCxnSpPr/>
            <p:nvPr/>
          </p:nvCxnSpPr>
          <p:spPr>
            <a:xfrm>
              <a:off x="4191000" y="1143000"/>
              <a:ext cx="0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>
              <a:off x="5029200" y="990600"/>
              <a:ext cx="1143000" cy="609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 flipH="1">
              <a:off x="2514600" y="1066800"/>
              <a:ext cx="914400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Прямоугольник 9"/>
            <p:cNvSpPr/>
            <p:nvPr/>
          </p:nvSpPr>
          <p:spPr>
            <a:xfrm>
              <a:off x="381000" y="1371600"/>
              <a:ext cx="2362200" cy="12954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поддержание исследовательской активности школьников на основе имеющихся представлений</a:t>
              </a:r>
              <a:endPara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715000" y="1524000"/>
              <a:ext cx="2362200" cy="12192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формирование первоначальных представлений о деятельности исследователя</a:t>
              </a:r>
              <a:endPara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971800" y="1600200"/>
              <a:ext cx="2362200" cy="12192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ru-RU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развитие умений ставить вопросы, высказывать предположения, наблюдать, составлять предметные модели</a:t>
              </a:r>
              <a:endPara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" name="Прямая со стрелкой 22"/>
            <p:cNvCxnSpPr/>
            <p:nvPr/>
          </p:nvCxnSpPr>
          <p:spPr>
            <a:xfrm>
              <a:off x="1524000" y="2667000"/>
              <a:ext cx="1219200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Группа 60"/>
            <p:cNvGrpSpPr/>
            <p:nvPr/>
          </p:nvGrpSpPr>
          <p:grpSpPr>
            <a:xfrm>
              <a:off x="1828800" y="3200400"/>
              <a:ext cx="4953000" cy="609600"/>
              <a:chOff x="1752600" y="3352800"/>
              <a:chExt cx="4953000" cy="609600"/>
            </a:xfrm>
          </p:grpSpPr>
          <p:sp>
            <p:nvSpPr>
              <p:cNvPr id="43" name="Скругленный прямоугольник 42"/>
              <p:cNvSpPr/>
              <p:nvPr/>
            </p:nvSpPr>
            <p:spPr>
              <a:xfrm>
                <a:off x="1752600" y="3352800"/>
                <a:ext cx="4953000" cy="609600"/>
              </a:xfrm>
              <a:prstGeom prst="roundRect">
                <a:avLst/>
              </a:prstGeom>
              <a:solidFill>
                <a:srgbClr val="4BB3C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Скругленный прямоугольник 23"/>
              <p:cNvSpPr/>
              <p:nvPr/>
            </p:nvSpPr>
            <p:spPr>
              <a:xfrm>
                <a:off x="1828800" y="3429000"/>
                <a:ext cx="2362200" cy="457200"/>
              </a:xfrm>
              <a:prstGeom prst="roundRect">
                <a:avLst/>
              </a:prstGeom>
              <a:solidFill>
                <a:srgbClr val="66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600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в урочной деятельности</a:t>
                </a:r>
                <a:endParaRPr lang="ru-RU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Скругленный прямоугольник 24"/>
              <p:cNvSpPr/>
              <p:nvPr/>
            </p:nvSpPr>
            <p:spPr>
              <a:xfrm>
                <a:off x="4191000" y="3429000"/>
                <a:ext cx="2438400" cy="457200"/>
              </a:xfrm>
              <a:prstGeom prst="roundRect">
                <a:avLst/>
              </a:prstGeom>
              <a:solidFill>
                <a:srgbClr val="66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600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во внеурочной деятельности</a:t>
                </a:r>
                <a:endParaRPr lang="ru-RU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26" name="Прямая со стрелкой 25"/>
            <p:cNvCxnSpPr/>
            <p:nvPr/>
          </p:nvCxnSpPr>
          <p:spPr>
            <a:xfrm>
              <a:off x="4193136" y="2819400"/>
              <a:ext cx="0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 стрелкой 33"/>
            <p:cNvCxnSpPr/>
            <p:nvPr/>
          </p:nvCxnSpPr>
          <p:spPr>
            <a:xfrm flipH="1">
              <a:off x="5867400" y="2743200"/>
              <a:ext cx="129540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 стрелкой 43"/>
            <p:cNvCxnSpPr/>
            <p:nvPr/>
          </p:nvCxnSpPr>
          <p:spPr>
            <a:xfrm>
              <a:off x="2971800" y="3810000"/>
              <a:ext cx="0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 стрелкой 44"/>
            <p:cNvCxnSpPr/>
            <p:nvPr/>
          </p:nvCxnSpPr>
          <p:spPr>
            <a:xfrm>
              <a:off x="5181600" y="3810000"/>
              <a:ext cx="0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Прямоугольник 51"/>
            <p:cNvSpPr/>
            <p:nvPr/>
          </p:nvSpPr>
          <p:spPr>
            <a:xfrm>
              <a:off x="1524000" y="4191000"/>
              <a:ext cx="2743200" cy="1569660"/>
            </a:xfrm>
            <a:prstGeom prst="rect">
              <a:avLst/>
            </a:prstGeom>
            <a:solidFill>
              <a:srgbClr val="99FF99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ru-RU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коллективный учебный диалог, рассматривание предметов, создание проблемных ситуаций, чтение-рассматривание, коллективное моделирование</a:t>
              </a:r>
              <a:endPara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4495800" y="4191000"/>
              <a:ext cx="3077910" cy="2308324"/>
            </a:xfrm>
            <a:prstGeom prst="rect">
              <a:avLst/>
            </a:prstGeom>
            <a:solidFill>
              <a:srgbClr val="99FF99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ru-RU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игры-занятия, </a:t>
              </a:r>
            </a:p>
            <a:p>
              <a:r>
                <a:rPr lang="ru-RU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совместное с ребенком определение его собственных интересов, </a:t>
              </a:r>
            </a:p>
            <a:p>
              <a:r>
                <a:rPr lang="ru-RU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индивидуальное составление схем, </a:t>
              </a:r>
            </a:p>
            <a:p>
              <a:r>
                <a:rPr lang="ru-RU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выполнение моделей из различных материалов,</a:t>
              </a:r>
            </a:p>
            <a:p>
              <a:r>
                <a:rPr lang="ru-RU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экскурсии, </a:t>
              </a:r>
            </a:p>
            <a:p>
              <a:r>
                <a:rPr lang="ru-RU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выставки детских работ.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Группа 25"/>
          <p:cNvGrpSpPr/>
          <p:nvPr/>
        </p:nvGrpSpPr>
        <p:grpSpPr>
          <a:xfrm>
            <a:off x="381000" y="228600"/>
            <a:ext cx="8153400" cy="6194075"/>
            <a:chOff x="381000" y="228600"/>
            <a:chExt cx="8153400" cy="5605829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381000" y="228600"/>
              <a:ext cx="8153400" cy="5029200"/>
              <a:chOff x="381000" y="228600"/>
              <a:chExt cx="7696200" cy="4916507"/>
            </a:xfrm>
          </p:grpSpPr>
          <p:sp>
            <p:nvSpPr>
              <p:cNvPr id="5" name="Овал 4"/>
              <p:cNvSpPr/>
              <p:nvPr/>
            </p:nvSpPr>
            <p:spPr>
              <a:xfrm>
                <a:off x="2971800" y="228600"/>
                <a:ext cx="2438400" cy="914400"/>
              </a:xfrm>
              <a:prstGeom prst="ellipse">
                <a:avLst/>
              </a:prstGeom>
              <a:solidFill>
                <a:srgbClr val="66FF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2 класс</a:t>
                </a:r>
                <a:endParaRPr lang="ru-RU" sz="2400" b="1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6" name="Прямая со стрелкой 5"/>
              <p:cNvCxnSpPr/>
              <p:nvPr/>
            </p:nvCxnSpPr>
            <p:spPr>
              <a:xfrm>
                <a:off x="4191000" y="1143000"/>
                <a:ext cx="0" cy="4572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 стрелкой 6"/>
              <p:cNvCxnSpPr/>
              <p:nvPr/>
            </p:nvCxnSpPr>
            <p:spPr>
              <a:xfrm>
                <a:off x="5029200" y="990600"/>
                <a:ext cx="1143000" cy="6096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Прямая со стрелкой 7"/>
              <p:cNvCxnSpPr/>
              <p:nvPr/>
            </p:nvCxnSpPr>
            <p:spPr>
              <a:xfrm flipH="1">
                <a:off x="2514600" y="1066800"/>
                <a:ext cx="914400" cy="4572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Прямоугольник 8"/>
              <p:cNvSpPr/>
              <p:nvPr/>
            </p:nvSpPr>
            <p:spPr>
              <a:xfrm>
                <a:off x="381000" y="1524000"/>
                <a:ext cx="2362200" cy="1143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600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приобретение новых представлений об особенностях деятельности исследователя</a:t>
                </a:r>
                <a:endParaRPr lang="ru-RU" sz="16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5715000" y="1600200"/>
                <a:ext cx="2362200" cy="1143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600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поддержание инициативы, активности и самостоятельности школьников</a:t>
                </a:r>
                <a:endParaRPr lang="ru-RU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2898449" y="1374707"/>
                <a:ext cx="2589375" cy="1520894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r>
                  <a:rPr lang="ru-RU" sz="1600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развитие умений определять тему исследования, анализировать, сравнивать, формулировать выводы, оформлять результаты исследования</a:t>
                </a:r>
                <a:endParaRPr lang="ru-RU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2" name="Прямая со стрелкой 11"/>
              <p:cNvCxnSpPr/>
              <p:nvPr/>
            </p:nvCxnSpPr>
            <p:spPr>
              <a:xfrm>
                <a:off x="1524000" y="2667000"/>
                <a:ext cx="1219200" cy="3810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" name="Группа 60"/>
              <p:cNvGrpSpPr/>
              <p:nvPr/>
            </p:nvGrpSpPr>
            <p:grpSpPr>
              <a:xfrm>
                <a:off x="1828800" y="3200400"/>
                <a:ext cx="4953000" cy="609600"/>
                <a:chOff x="1752600" y="3352800"/>
                <a:chExt cx="4953000" cy="609600"/>
              </a:xfrm>
            </p:grpSpPr>
            <p:sp>
              <p:nvSpPr>
                <p:cNvPr id="20" name="Скругленный прямоугольник 19"/>
                <p:cNvSpPr/>
                <p:nvPr/>
              </p:nvSpPr>
              <p:spPr>
                <a:xfrm>
                  <a:off x="1752600" y="3352800"/>
                  <a:ext cx="4953000" cy="609600"/>
                </a:xfrm>
                <a:prstGeom prst="roundRect">
                  <a:avLst/>
                </a:prstGeom>
                <a:solidFill>
                  <a:srgbClr val="4BB3C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" name="Скругленный прямоугольник 20"/>
                <p:cNvSpPr/>
                <p:nvPr/>
              </p:nvSpPr>
              <p:spPr>
                <a:xfrm>
                  <a:off x="1828800" y="3429000"/>
                  <a:ext cx="2362200" cy="457200"/>
                </a:xfrm>
                <a:prstGeom prst="roundRect">
                  <a:avLst/>
                </a:prstGeom>
                <a:solidFill>
                  <a:srgbClr val="66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1600" dirty="0" smtClean="0">
                      <a:solidFill>
                        <a:srgbClr val="002060"/>
                      </a:solidFill>
                      <a:latin typeface="Times New Roman" pitchFamily="18" charset="0"/>
                      <a:cs typeface="Times New Roman" pitchFamily="18" charset="0"/>
                    </a:rPr>
                    <a:t>в урочной деятельности</a:t>
                  </a:r>
                  <a:endParaRPr lang="ru-RU" sz="1600" dirty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2" name="Скругленный прямоугольник 21"/>
                <p:cNvSpPr/>
                <p:nvPr/>
              </p:nvSpPr>
              <p:spPr>
                <a:xfrm>
                  <a:off x="4191000" y="3429000"/>
                  <a:ext cx="2438400" cy="457200"/>
                </a:xfrm>
                <a:prstGeom prst="roundRect">
                  <a:avLst/>
                </a:prstGeom>
                <a:solidFill>
                  <a:srgbClr val="66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1600" dirty="0" smtClean="0">
                      <a:solidFill>
                        <a:srgbClr val="002060"/>
                      </a:solidFill>
                      <a:latin typeface="Times New Roman" pitchFamily="18" charset="0"/>
                      <a:cs typeface="Times New Roman" pitchFamily="18" charset="0"/>
                    </a:rPr>
                    <a:t>во внеурочной деятельности</a:t>
                  </a:r>
                  <a:endParaRPr lang="ru-RU" sz="1600" dirty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cxnSp>
            <p:nvCxnSpPr>
              <p:cNvPr id="14" name="Прямая со стрелкой 13"/>
              <p:cNvCxnSpPr/>
              <p:nvPr/>
            </p:nvCxnSpPr>
            <p:spPr>
              <a:xfrm>
                <a:off x="4193136" y="2895600"/>
                <a:ext cx="0" cy="3048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 стрелкой 14"/>
              <p:cNvCxnSpPr/>
              <p:nvPr/>
            </p:nvCxnSpPr>
            <p:spPr>
              <a:xfrm flipH="1">
                <a:off x="5867400" y="2743200"/>
                <a:ext cx="1295400" cy="3048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 стрелкой 15"/>
              <p:cNvCxnSpPr/>
              <p:nvPr/>
            </p:nvCxnSpPr>
            <p:spPr>
              <a:xfrm>
                <a:off x="2971800" y="3810000"/>
                <a:ext cx="0" cy="3810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 стрелкой 16"/>
              <p:cNvCxnSpPr/>
              <p:nvPr/>
            </p:nvCxnSpPr>
            <p:spPr>
              <a:xfrm>
                <a:off x="5181600" y="3810000"/>
                <a:ext cx="0" cy="3810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Прямоугольник 17"/>
              <p:cNvSpPr/>
              <p:nvPr/>
            </p:nvSpPr>
            <p:spPr>
              <a:xfrm>
                <a:off x="1524000" y="4191000"/>
                <a:ext cx="2743200" cy="954107"/>
              </a:xfrm>
              <a:prstGeom prst="rect">
                <a:avLst/>
              </a:prstGeom>
              <a:solidFill>
                <a:srgbClr val="99FF99"/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ru-RU" sz="1600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учебная дискуссия, </a:t>
                </a:r>
              </a:p>
              <a:p>
                <a:r>
                  <a:rPr lang="ru-RU" sz="1600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наблюдения по плану, </a:t>
                </a:r>
              </a:p>
              <a:p>
                <a:r>
                  <a:rPr lang="ru-RU" sz="1600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рассказы детей и учителя,</a:t>
                </a:r>
              </a:p>
              <a:p>
                <a:r>
                  <a:rPr lang="ru-RU" sz="1600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мини-исследования</a:t>
                </a:r>
                <a:endParaRPr lang="ru-RU" sz="16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5" name="Прямоугольник 24"/>
            <p:cNvSpPr/>
            <p:nvPr/>
          </p:nvSpPr>
          <p:spPr>
            <a:xfrm>
              <a:off x="4648200" y="4191000"/>
              <a:ext cx="2514600" cy="1643429"/>
            </a:xfrm>
            <a:prstGeom prst="rect">
              <a:avLst/>
            </a:prstGeom>
            <a:solidFill>
              <a:srgbClr val="99FF99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ru-RU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экскурсии, </a:t>
              </a:r>
            </a:p>
            <a:p>
              <a:r>
                <a:rPr lang="ru-RU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индивидуальное </a:t>
              </a:r>
            </a:p>
            <a:p>
              <a:r>
                <a:rPr lang="ru-RU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составление моделей и схем,</a:t>
              </a:r>
            </a:p>
            <a:p>
              <a:r>
                <a:rPr lang="ru-RU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мини-доклады, </a:t>
              </a:r>
            </a:p>
            <a:p>
              <a:r>
                <a:rPr lang="ru-RU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ролевые игры, </a:t>
              </a:r>
            </a:p>
            <a:p>
              <a:r>
                <a:rPr lang="ru-RU" sz="1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эксперименты</a:t>
              </a:r>
              <a:endPara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Группа 75"/>
          <p:cNvGrpSpPr/>
          <p:nvPr/>
        </p:nvGrpSpPr>
        <p:grpSpPr>
          <a:xfrm>
            <a:off x="304800" y="228600"/>
            <a:ext cx="8458200" cy="6400800"/>
            <a:chOff x="306295" y="228600"/>
            <a:chExt cx="8292234" cy="6400800"/>
          </a:xfrm>
        </p:grpSpPr>
        <p:grpSp>
          <p:nvGrpSpPr>
            <p:cNvPr id="5" name="Группа 3"/>
            <p:cNvGrpSpPr/>
            <p:nvPr/>
          </p:nvGrpSpPr>
          <p:grpSpPr>
            <a:xfrm>
              <a:off x="306295" y="228600"/>
              <a:ext cx="8292234" cy="4945797"/>
              <a:chOff x="310484" y="228600"/>
              <a:chExt cx="7827249" cy="3954201"/>
            </a:xfrm>
            <a:solidFill>
              <a:srgbClr val="66FFFF"/>
            </a:solidFill>
          </p:grpSpPr>
          <p:sp>
            <p:nvSpPr>
              <p:cNvPr id="7" name="Овал 6"/>
              <p:cNvSpPr/>
              <p:nvPr/>
            </p:nvSpPr>
            <p:spPr>
              <a:xfrm>
                <a:off x="2971800" y="228600"/>
                <a:ext cx="2438400" cy="914400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3 – 4 классы</a:t>
                </a:r>
                <a:endParaRPr lang="ru-RU" sz="2400" b="1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8" name="Прямая со стрелкой 7"/>
              <p:cNvCxnSpPr/>
              <p:nvPr/>
            </p:nvCxnSpPr>
            <p:spPr>
              <a:xfrm>
                <a:off x="4265064" y="1142437"/>
                <a:ext cx="0" cy="243690"/>
              </a:xfrm>
              <a:prstGeom prst="straightConnector1">
                <a:avLst/>
              </a:prstGeom>
              <a:grpFill/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 стрелкой 8"/>
              <p:cNvCxnSpPr/>
              <p:nvPr/>
            </p:nvCxnSpPr>
            <p:spPr>
              <a:xfrm>
                <a:off x="5415897" y="715980"/>
                <a:ext cx="1249822" cy="578294"/>
              </a:xfrm>
              <a:prstGeom prst="straightConnector1">
                <a:avLst/>
              </a:prstGeom>
              <a:grpFill/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 стрелкой 9"/>
              <p:cNvCxnSpPr>
                <a:stCxn id="7" idx="2"/>
              </p:cNvCxnSpPr>
              <p:nvPr/>
            </p:nvCxnSpPr>
            <p:spPr>
              <a:xfrm flipH="1">
                <a:off x="1650283" y="685800"/>
                <a:ext cx="1321516" cy="216242"/>
              </a:xfrm>
              <a:prstGeom prst="straightConnector1">
                <a:avLst/>
              </a:prstGeom>
              <a:grpFill/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Прямоугольник 10"/>
              <p:cNvSpPr/>
              <p:nvPr/>
            </p:nvSpPr>
            <p:spPr>
              <a:xfrm>
                <a:off x="310484" y="959670"/>
                <a:ext cx="2609083" cy="15230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600" dirty="0" smtClean="0">
                    <a:latin typeface="Times New Roman" pitchFamily="18" charset="0"/>
                    <a:cs typeface="Times New Roman" pitchFamily="18" charset="0"/>
                  </a:rPr>
                  <a:t>обогащение исследовательского опыта школьников через дальнейшее накопление представлений об исследовательской деятельности, ее средствах и способах</a:t>
                </a:r>
                <a:endParaRPr lang="ru-RU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5775533" y="1325204"/>
                <a:ext cx="2362200" cy="785777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600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развитие исследовательских умений</a:t>
                </a:r>
                <a:endParaRPr lang="ru-RU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3060599" y="1386127"/>
                <a:ext cx="2362200" cy="85319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r>
                  <a:rPr lang="ru-RU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осознание логики исследования</a:t>
                </a:r>
                <a:endParaRPr lang="ru-RU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15" name="Группа 60"/>
              <p:cNvGrpSpPr/>
              <p:nvPr/>
            </p:nvGrpSpPr>
            <p:grpSpPr>
              <a:xfrm>
                <a:off x="1861831" y="2604576"/>
                <a:ext cx="4953000" cy="593091"/>
                <a:chOff x="1785631" y="2756976"/>
                <a:chExt cx="4953000" cy="593091"/>
              </a:xfrm>
              <a:grpFill/>
            </p:grpSpPr>
            <p:sp>
              <p:nvSpPr>
                <p:cNvPr id="21" name="Скругленный прямоугольник 20"/>
                <p:cNvSpPr/>
                <p:nvPr/>
              </p:nvSpPr>
              <p:spPr>
                <a:xfrm>
                  <a:off x="1785631" y="2756976"/>
                  <a:ext cx="4953000" cy="593091"/>
                </a:xfrm>
                <a:prstGeom prst="roundRect">
                  <a:avLst/>
                </a:prstGeom>
                <a:solidFill>
                  <a:srgbClr val="4BB3C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" name="Скругленный прямоугольник 21"/>
                <p:cNvSpPr/>
                <p:nvPr/>
              </p:nvSpPr>
              <p:spPr>
                <a:xfrm>
                  <a:off x="1856147" y="2817898"/>
                  <a:ext cx="2362200" cy="457201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1600" dirty="0" smtClean="0">
                      <a:solidFill>
                        <a:srgbClr val="002060"/>
                      </a:solidFill>
                      <a:latin typeface="Times New Roman" pitchFamily="18" charset="0"/>
                      <a:cs typeface="Times New Roman" pitchFamily="18" charset="0"/>
                    </a:rPr>
                    <a:t>в урочной деятельности</a:t>
                  </a:r>
                  <a:endParaRPr lang="ru-RU" sz="1600" dirty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3" name="Скругленный прямоугольник 22"/>
                <p:cNvSpPr/>
                <p:nvPr/>
              </p:nvSpPr>
              <p:spPr>
                <a:xfrm>
                  <a:off x="4253683" y="2817898"/>
                  <a:ext cx="2438400" cy="457201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1600" dirty="0" smtClean="0">
                      <a:solidFill>
                        <a:srgbClr val="002060"/>
                      </a:solidFill>
                      <a:latin typeface="Times New Roman" pitchFamily="18" charset="0"/>
                      <a:cs typeface="Times New Roman" pitchFamily="18" charset="0"/>
                    </a:rPr>
                    <a:t>во внеурочной деятельности</a:t>
                  </a:r>
                  <a:endParaRPr lang="ru-RU" sz="1600" dirty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cxnSp>
            <p:nvCxnSpPr>
              <p:cNvPr id="16" name="Прямая со стрелкой 15"/>
              <p:cNvCxnSpPr/>
              <p:nvPr/>
            </p:nvCxnSpPr>
            <p:spPr>
              <a:xfrm>
                <a:off x="4259366" y="2239041"/>
                <a:ext cx="0" cy="365535"/>
              </a:xfrm>
              <a:prstGeom prst="straightConnector1">
                <a:avLst/>
              </a:prstGeom>
              <a:grpFill/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 стрелкой 16"/>
              <p:cNvCxnSpPr/>
              <p:nvPr/>
            </p:nvCxnSpPr>
            <p:spPr>
              <a:xfrm flipH="1">
                <a:off x="6022260" y="2117196"/>
                <a:ext cx="1120599" cy="487380"/>
              </a:xfrm>
              <a:prstGeom prst="straightConnector1">
                <a:avLst/>
              </a:prstGeom>
              <a:grpFill/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 стрелкой 17"/>
              <p:cNvCxnSpPr/>
              <p:nvPr/>
            </p:nvCxnSpPr>
            <p:spPr>
              <a:xfrm>
                <a:off x="1100271" y="2482731"/>
                <a:ext cx="789774" cy="261428"/>
              </a:xfrm>
              <a:prstGeom prst="straightConnector1">
                <a:avLst/>
              </a:prstGeom>
              <a:grpFill/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Прямоугольник 19"/>
              <p:cNvSpPr/>
              <p:nvPr/>
            </p:nvSpPr>
            <p:spPr>
              <a:xfrm>
                <a:off x="1650283" y="3518413"/>
                <a:ext cx="5429713" cy="664388"/>
              </a:xfrm>
              <a:prstGeom prst="rect">
                <a:avLst/>
              </a:prstGeom>
              <a:solidFill>
                <a:srgbClr val="99FF99"/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ru-RU" sz="1600" dirty="0" smtClean="0">
                    <a:latin typeface="Times New Roman" pitchFamily="18" charset="0"/>
                    <a:cs typeface="Times New Roman" pitchFamily="18" charset="0"/>
                  </a:rPr>
                  <a:t>мини-исследования, уроки-исследования,</a:t>
                </a:r>
              </a:p>
              <a:p>
                <a:pPr algn="ctr"/>
                <a:r>
                  <a:rPr lang="ru-RU" sz="1600" dirty="0" smtClean="0">
                    <a:latin typeface="Times New Roman" pitchFamily="18" charset="0"/>
                    <a:cs typeface="Times New Roman" pitchFamily="18" charset="0"/>
                  </a:rPr>
                  <a:t> коллективное выполнение и защита исследовательских работ, наблюдение, анкетирование ,эксперимент и другие.</a:t>
                </a:r>
                <a:endParaRPr lang="ru-RU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26" name="Прямая со стрелкой 25"/>
            <p:cNvCxnSpPr/>
            <p:nvPr/>
          </p:nvCxnSpPr>
          <p:spPr>
            <a:xfrm>
              <a:off x="4564469" y="3962400"/>
              <a:ext cx="0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Прямоугольник 57"/>
            <p:cNvSpPr/>
            <p:nvPr/>
          </p:nvSpPr>
          <p:spPr>
            <a:xfrm>
              <a:off x="2173915" y="5486400"/>
              <a:ext cx="4631698" cy="1143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333333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обогащение исследовательского опыта школьников на основе индивидуальных достижений</a:t>
              </a:r>
              <a:endParaRPr lang="ru-RU" dirty="0"/>
            </a:p>
          </p:txBody>
        </p:sp>
        <p:cxnSp>
          <p:nvCxnSpPr>
            <p:cNvPr id="75" name="Прямая со стрелкой 74"/>
            <p:cNvCxnSpPr/>
            <p:nvPr/>
          </p:nvCxnSpPr>
          <p:spPr>
            <a:xfrm>
              <a:off x="4639174" y="5181600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228600" y="1905000"/>
            <a:ext cx="8763000" cy="4800599"/>
            <a:chOff x="304800" y="3512128"/>
            <a:chExt cx="8077200" cy="3345872"/>
          </a:xfrm>
          <a:solidFill>
            <a:srgbClr val="99CCFF"/>
          </a:solidFill>
        </p:grpSpPr>
        <p:sp>
          <p:nvSpPr>
            <p:cNvPr id="4" name="Прямоугольник 3"/>
            <p:cNvSpPr/>
            <p:nvPr/>
          </p:nvSpPr>
          <p:spPr>
            <a:xfrm>
              <a:off x="304800" y="5715000"/>
              <a:ext cx="8077200" cy="1143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04800" y="4572000"/>
              <a:ext cx="6324600" cy="1143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04800" y="3512128"/>
              <a:ext cx="4776083" cy="1059873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381000" y="5334000"/>
            <a:ext cx="7924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сам ставит проблему и намечает пути решения, само же решение предстоит найти ученику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81000" y="3505200"/>
            <a:ext cx="66329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ставит проблему, но пути и методы ее решения, а также само решение ученику предстоит найти самостоятельно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4800" y="1981200"/>
            <a:ext cx="47948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(высший): ученики сами ставят проблему, ищут пути ее решения и находят само решение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81000" y="152400"/>
            <a:ext cx="8153400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организации исследовательского обучения можно выделить три уровня: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153400" y="5410200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477000" y="41148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876800" y="25146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1513" y="457200"/>
            <a:ext cx="7521611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Классификация исследований: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19600" y="1828800"/>
            <a:ext cx="2042482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количеству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участников </a:t>
            </a:r>
            <a:endParaRPr lang="ru-RU" sz="2400" dirty="0"/>
          </a:p>
        </p:txBody>
      </p:sp>
      <p:sp>
        <p:nvSpPr>
          <p:cNvPr id="15" name="Стрелка вниз 14"/>
          <p:cNvSpPr/>
          <p:nvPr/>
        </p:nvSpPr>
        <p:spPr>
          <a:xfrm rot="939725">
            <a:off x="685800" y="1143000"/>
            <a:ext cx="304800" cy="609601"/>
          </a:xfrm>
          <a:prstGeom prst="downArrow">
            <a:avLst>
              <a:gd name="adj1" fmla="val 50000"/>
              <a:gd name="adj2" fmla="val 1204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615630">
            <a:off x="7324093" y="2208901"/>
            <a:ext cx="76310" cy="962279"/>
          </a:xfrm>
          <a:prstGeom prst="downArrow">
            <a:avLst>
              <a:gd name="adj1" fmla="val 50000"/>
              <a:gd name="adj2" fmla="val 1204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20787852">
            <a:off x="7458506" y="1170203"/>
            <a:ext cx="304800" cy="609601"/>
          </a:xfrm>
          <a:prstGeom prst="downArrow">
            <a:avLst>
              <a:gd name="adj1" fmla="val 50000"/>
              <a:gd name="adj2" fmla="val 1204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5181600" y="1219200"/>
            <a:ext cx="304800" cy="609601"/>
          </a:xfrm>
          <a:prstGeom prst="downArrow">
            <a:avLst>
              <a:gd name="adj1" fmla="val 50000"/>
              <a:gd name="adj2" fmla="val 1204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2743200" y="1219200"/>
            <a:ext cx="304800" cy="609601"/>
          </a:xfrm>
          <a:prstGeom prst="downArrow">
            <a:avLst>
              <a:gd name="adj1" fmla="val 50000"/>
              <a:gd name="adj2" fmla="val 1204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905000" y="1828800"/>
            <a:ext cx="2038891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месту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проведения </a:t>
            </a:r>
            <a:endParaRPr lang="ru-RU" sz="2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52400" y="1752600"/>
            <a:ext cx="1183337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теме</a:t>
            </a:r>
            <a:endParaRPr lang="ru-RU" sz="2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629400" y="1752600"/>
            <a:ext cx="1755609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времени </a:t>
            </a:r>
            <a:endParaRPr lang="ru-RU" sz="2400" dirty="0"/>
          </a:p>
        </p:txBody>
      </p:sp>
      <p:sp>
        <p:nvSpPr>
          <p:cNvPr id="24" name="Стрелка вниз 23"/>
          <p:cNvSpPr/>
          <p:nvPr/>
        </p:nvSpPr>
        <p:spPr>
          <a:xfrm rot="1506346">
            <a:off x="4643899" y="2639146"/>
            <a:ext cx="101333" cy="1011024"/>
          </a:xfrm>
          <a:prstGeom prst="downArrow">
            <a:avLst>
              <a:gd name="adj1" fmla="val 50000"/>
              <a:gd name="adj2" fmla="val 1204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 rot="20294010">
            <a:off x="6163488" y="2668543"/>
            <a:ext cx="97395" cy="848955"/>
          </a:xfrm>
          <a:prstGeom prst="downArrow">
            <a:avLst>
              <a:gd name="adj1" fmla="val 50000"/>
              <a:gd name="adj2" fmla="val 1081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5486400" y="2743200"/>
            <a:ext cx="124914" cy="1038479"/>
          </a:xfrm>
          <a:prstGeom prst="downArrow">
            <a:avLst>
              <a:gd name="adj1" fmla="val 50000"/>
              <a:gd name="adj2" fmla="val 1204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267200" y="3657600"/>
            <a:ext cx="553998" cy="21336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коллективные</a:t>
            </a:r>
            <a:endParaRPr lang="ru-RU" sz="2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5257800" y="3810000"/>
            <a:ext cx="553998" cy="14957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wrap="non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групповые</a:t>
            </a:r>
            <a:endParaRPr lang="ru-RU" sz="2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6096000" y="3505200"/>
            <a:ext cx="553998" cy="230473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wrap="non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индивидуальные</a:t>
            </a:r>
            <a:endParaRPr lang="ru-RU" sz="24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971800" y="3352800"/>
            <a:ext cx="553998" cy="17526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внеурочные</a:t>
            </a:r>
            <a:endParaRPr lang="ru-RU" sz="24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2133600" y="3581400"/>
            <a:ext cx="553998" cy="1524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урочные</a:t>
            </a:r>
            <a:endParaRPr lang="ru-RU" sz="2400" dirty="0"/>
          </a:p>
        </p:txBody>
      </p:sp>
      <p:sp>
        <p:nvSpPr>
          <p:cNvPr id="32" name="Стрелка вниз 31"/>
          <p:cNvSpPr/>
          <p:nvPr/>
        </p:nvSpPr>
        <p:spPr>
          <a:xfrm rot="714679">
            <a:off x="2465950" y="2672076"/>
            <a:ext cx="143513" cy="904249"/>
          </a:xfrm>
          <a:prstGeom prst="downArrow">
            <a:avLst>
              <a:gd name="adj1" fmla="val 50000"/>
              <a:gd name="adj2" fmla="val 1204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 rot="20294010">
            <a:off x="3108596" y="2655521"/>
            <a:ext cx="127532" cy="682285"/>
          </a:xfrm>
          <a:prstGeom prst="downArrow">
            <a:avLst>
              <a:gd name="adj1" fmla="val 50000"/>
              <a:gd name="adj2" fmla="val 1081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838200" y="3200400"/>
            <a:ext cx="553998" cy="1676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свободные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152400" y="3200400"/>
            <a:ext cx="553998" cy="167526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предметные</a:t>
            </a:r>
            <a:endParaRPr lang="ru-RU" sz="2400" dirty="0"/>
          </a:p>
        </p:txBody>
      </p:sp>
      <p:sp>
        <p:nvSpPr>
          <p:cNvPr id="36" name="Стрелка вниз 35"/>
          <p:cNvSpPr/>
          <p:nvPr/>
        </p:nvSpPr>
        <p:spPr>
          <a:xfrm rot="369720">
            <a:off x="378021" y="2217529"/>
            <a:ext cx="151519" cy="962279"/>
          </a:xfrm>
          <a:prstGeom prst="downArrow">
            <a:avLst>
              <a:gd name="adj1" fmla="val 50000"/>
              <a:gd name="adj2" fmla="val 1204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 rot="21131873">
            <a:off x="902791" y="2215958"/>
            <a:ext cx="156355" cy="962279"/>
          </a:xfrm>
          <a:prstGeom prst="downArrow">
            <a:avLst>
              <a:gd name="adj1" fmla="val 50000"/>
              <a:gd name="adj2" fmla="val 1204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772400" y="3200400"/>
            <a:ext cx="553998" cy="2362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долговременные</a:t>
            </a:r>
            <a:endParaRPr lang="ru-RU" sz="24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7010400" y="3200400"/>
            <a:ext cx="553998" cy="238667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кратковременные</a:t>
            </a:r>
            <a:endParaRPr lang="ru-RU" sz="2400" dirty="0"/>
          </a:p>
        </p:txBody>
      </p:sp>
      <p:sp>
        <p:nvSpPr>
          <p:cNvPr id="41" name="Стрелка вниз 40"/>
          <p:cNvSpPr/>
          <p:nvPr/>
        </p:nvSpPr>
        <p:spPr>
          <a:xfrm rot="20677403">
            <a:off x="7856674" y="2210262"/>
            <a:ext cx="73472" cy="962279"/>
          </a:xfrm>
          <a:prstGeom prst="downArrow">
            <a:avLst>
              <a:gd name="adj1" fmla="val 50000"/>
              <a:gd name="adj2" fmla="val 1204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500"/>
                            </p:stCondLst>
                            <p:childTnLst>
                              <p:par>
                                <p:cTn id="10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500"/>
                            </p:stCondLst>
                            <p:childTnLst>
                              <p:par>
                                <p:cTn id="10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500"/>
                            </p:stCondLst>
                            <p:childTnLst>
                              <p:par>
                                <p:cTn id="1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500"/>
                            </p:stCondLst>
                            <p:childTnLst>
                              <p:par>
                                <p:cTn id="14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33400" y="573984"/>
            <a:ext cx="7933454" cy="70788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ЭКСПРЕСС - ИССЛЕДОВАНИЯ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38400" y="2209800"/>
            <a:ext cx="3619324" cy="584775"/>
          </a:xfrm>
          <a:prstGeom prst="rect">
            <a:avLst/>
          </a:prstGeo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Фантастические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86400" y="2895600"/>
            <a:ext cx="3027880" cy="584775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Теоретические 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" y="1524000"/>
            <a:ext cx="2808782" cy="584775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Эмпирические</a:t>
            </a: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609600" y="4648200"/>
            <a:ext cx="8001000" cy="1200329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ДОЛГОВРЕМЕННЫЕ </a:t>
            </a:r>
          </a:p>
          <a:p>
            <a:pPr algn="ctr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ИССЛЕДОВАНИЯ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1" animBg="1"/>
      <p:bldP spid="6" grpId="1" animBg="1"/>
      <p:bldP spid="7" grpId="1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g1.liveinternet.ru/images/attach/c/3/83/512/83512863_3269523_163525013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648200" y="2971800"/>
            <a:ext cx="4343400" cy="3664674"/>
          </a:xfrm>
          <a:prstGeom prst="rect">
            <a:avLst/>
          </a:prstGeom>
          <a:noFill/>
        </p:spPr>
      </p:pic>
      <p:pic>
        <p:nvPicPr>
          <p:cNvPr id="1032" name="Picture 8" descr="http://s56.radikal.ru/i154/1212/6b/5f1a37d72278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04800" y="3276600"/>
            <a:ext cx="3657600" cy="3366477"/>
          </a:xfrm>
          <a:prstGeom prst="rect">
            <a:avLst/>
          </a:prstGeom>
          <a:noFill/>
        </p:spPr>
      </p:pic>
      <p:pic>
        <p:nvPicPr>
          <p:cNvPr id="1034" name="Picture 10" descr="http://young.rzd.ru/dbmm/images/41/4080/6140975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200" y="-13235"/>
            <a:ext cx="2956854" cy="3213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73424" y="102884"/>
            <a:ext cx="8797152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Постановка проблемы, выбор темы исследования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838200"/>
            <a:ext cx="8763000" cy="5509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- фантастические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темы, ориентированные на разработку несуществующих, фантастических объектов и явлений;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теоретические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эта группа тем ориентирована на работу по изучению и обобщению фактов, материалов, содержащихся в разных источниках: это то, что можно спросить у других людей, это то, что написано в книгах, и др.;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эмпирические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темы, предполагающие проведение собственных наблюдений и экспериментов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1219200"/>
            <a:ext cx="9144000" cy="517064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0050" algn="l"/>
              </a:tabLst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</a:t>
            </a: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 должна быть интересна ребенку, должна увлекать его.</a:t>
            </a: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0050" algn="l"/>
              </a:tabLst>
            </a:pP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Тема должна быть выполнима, решение ее должно быть полезно участникам исследования.</a:t>
            </a: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0050" algn="l"/>
              </a:tabLst>
            </a:pP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Тема должна быть оригинальной, в ней необходим элемент неожиданности, необычности.</a:t>
            </a: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0050" algn="l"/>
              </a:tabLst>
            </a:pP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Тема должна быть такой, чтобы работа могла быть выполнена относительно быстро.</a:t>
            </a: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0050" algn="l"/>
              </a:tabLst>
            </a:pP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5) Тема должна быть доступной.</a:t>
            </a: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0050" algn="l"/>
              </a:tabLst>
            </a:pP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6) Сочетание желаний и возможностей.</a:t>
            </a: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0050" algn="l"/>
              </a:tabLst>
            </a:pP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7) С выбором темы не стоит затягивать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2400" y="152400"/>
            <a:ext cx="8839200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00050" algn="l"/>
              </a:tabLs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Правила выбора темы исследовательской работы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00050" algn="l"/>
              </a:tabLs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(по Савенкову)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28600" y="152400"/>
            <a:ext cx="5319918" cy="66190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875" algn="l"/>
              </a:tabLs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Цель и задачи исследования.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838200"/>
            <a:ext cx="4370107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3. Гипотеза исследования</a:t>
            </a:r>
            <a:r>
              <a:rPr lang="ru-RU" b="1" u="sng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1371600"/>
            <a:ext cx="4923912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4.Организация исследования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295400" y="2057400"/>
            <a:ext cx="4191000" cy="3352800"/>
            <a:chOff x="457200" y="797859"/>
            <a:chExt cx="8229600" cy="6212541"/>
          </a:xfrm>
        </p:grpSpPr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313" y="1125538"/>
              <a:ext cx="8207375" cy="5884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Прямоугольник 13"/>
            <p:cNvSpPr/>
            <p:nvPr/>
          </p:nvSpPr>
          <p:spPr>
            <a:xfrm>
              <a:off x="457200" y="797859"/>
              <a:ext cx="8229600" cy="48474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>
                <a:buNone/>
              </a:pPr>
              <a:r>
                <a:rPr lang="ru-RU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atang" pitchFamily="18" charset="-127"/>
                  <a:ea typeface="Batang" pitchFamily="18" charset="-127"/>
                  <a:cs typeface="Times New Roman" pitchFamily="18" charset="0"/>
                </a:rPr>
                <a:t>методы исследовательской деятельности: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1" grpId="0" animBg="1"/>
      <p:bldP spid="6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533400" y="2133600"/>
            <a:ext cx="6705600" cy="230832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«Когда детям предоставляется возможность поделиться своими знаниями с товарищами и учителем, это окрыляет их, обогащает уроки и создает атмосферу коллективной работы.» 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Л. В. Занков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28600" y="609600"/>
            <a:ext cx="8387553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u="sng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 к защите результатов исследования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28600" y="1371600"/>
            <a:ext cx="6105839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575" algn="l"/>
              </a:tabLst>
            </a:pPr>
            <a:r>
              <a:rPr lang="ru-RU" sz="2800" b="1" u="sng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Защита результатов исследования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 descr="http://cs10180.vkontakte.ru/u64111385/144240354/x_b2b618d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67055" y="3505199"/>
            <a:ext cx="2133600" cy="27835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5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0" y="304800"/>
            <a:ext cx="9144000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успешного занятия проектно-исследовательской деятельностью необходимо наличие обязательных условий: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0" y="2209800"/>
            <a:ext cx="609600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желание самого ребёнка (мотивация к интеллектуальному творчеству);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4000" y="3429000"/>
            <a:ext cx="609600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оборудованное место (помещение, техника, благоприятная среда);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24000" y="4724400"/>
            <a:ext cx="601980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грамотный доброжелательный преподаватель-консультант.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Фигура, имеющая форму буквы L 5"/>
          <p:cNvSpPr/>
          <p:nvPr/>
        </p:nvSpPr>
        <p:spPr>
          <a:xfrm rot="18244654">
            <a:off x="751703" y="2363093"/>
            <a:ext cx="889183" cy="631149"/>
          </a:xfrm>
          <a:prstGeom prst="corner">
            <a:avLst>
              <a:gd name="adj1" fmla="val 25463"/>
              <a:gd name="adj2" fmla="val 268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Фигура, имеющая форму буквы L 6"/>
          <p:cNvSpPr/>
          <p:nvPr/>
        </p:nvSpPr>
        <p:spPr>
          <a:xfrm rot="18244654">
            <a:off x="751703" y="3582292"/>
            <a:ext cx="889183" cy="631149"/>
          </a:xfrm>
          <a:prstGeom prst="corner">
            <a:avLst>
              <a:gd name="adj1" fmla="val 25463"/>
              <a:gd name="adj2" fmla="val 268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Фигура, имеющая форму буквы L 7"/>
          <p:cNvSpPr/>
          <p:nvPr/>
        </p:nvSpPr>
        <p:spPr>
          <a:xfrm rot="18244654">
            <a:off x="751703" y="4877693"/>
            <a:ext cx="889183" cy="631149"/>
          </a:xfrm>
          <a:prstGeom prst="corner">
            <a:avLst>
              <a:gd name="adj1" fmla="val 25463"/>
              <a:gd name="adj2" fmla="val 268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457200" y="304800"/>
            <a:ext cx="8077200" cy="5943600"/>
            <a:chOff x="1143000" y="457200"/>
            <a:chExt cx="6934200" cy="5029200"/>
          </a:xfrm>
        </p:grpSpPr>
        <p:sp>
          <p:nvSpPr>
            <p:cNvPr id="5121" name="Rectangle 1"/>
            <p:cNvSpPr>
              <a:spLocks noChangeArrowheads="1"/>
            </p:cNvSpPr>
            <p:nvPr/>
          </p:nvSpPr>
          <p:spPr bwMode="auto">
            <a:xfrm>
              <a:off x="1295400" y="457200"/>
              <a:ext cx="6781800" cy="644769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Роль родителей в исследовательской деятельности ребёнка</a:t>
              </a:r>
            </a:p>
          </p:txBody>
        </p:sp>
        <p:cxnSp>
          <p:nvCxnSpPr>
            <p:cNvPr id="7" name="Прямая со стрелкой 6"/>
            <p:cNvCxnSpPr/>
            <p:nvPr/>
          </p:nvCxnSpPr>
          <p:spPr>
            <a:xfrm>
              <a:off x="1676400" y="914400"/>
              <a:ext cx="0" cy="5334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>
              <a:off x="3352800" y="914400"/>
              <a:ext cx="0" cy="5334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Прямая со стрелкой 9"/>
            <p:cNvCxnSpPr/>
            <p:nvPr/>
          </p:nvCxnSpPr>
          <p:spPr>
            <a:xfrm>
              <a:off x="6324600" y="914400"/>
              <a:ext cx="0" cy="5334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>
              <a:off x="7543800" y="914400"/>
              <a:ext cx="0" cy="5334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122" name="Rectangle 2"/>
            <p:cNvSpPr>
              <a:spLocks noChangeArrowheads="1"/>
            </p:cNvSpPr>
            <p:nvPr/>
          </p:nvSpPr>
          <p:spPr bwMode="auto">
            <a:xfrm>
              <a:off x="1143000" y="1447800"/>
              <a:ext cx="1143000" cy="40386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vert270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14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Создание благоприятствующей интеллектуальному творчеству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14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Обстановки.</a:t>
              </a:r>
            </a:p>
          </p:txBody>
        </p:sp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3048000" y="1447800"/>
              <a:ext cx="533400" cy="40386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vert270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Подбор необходимой литературы.</a:t>
              </a:r>
            </a:p>
          </p:txBody>
        </p:sp>
        <p:sp>
          <p:nvSpPr>
            <p:cNvPr id="5124" name="Rectangle 4"/>
            <p:cNvSpPr>
              <a:spLocks noChangeArrowheads="1"/>
            </p:cNvSpPr>
            <p:nvPr/>
          </p:nvSpPr>
          <p:spPr bwMode="auto">
            <a:xfrm>
              <a:off x="5983857" y="1447800"/>
              <a:ext cx="523336" cy="40386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vert270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Взаимное обсуждение проблемы.</a:t>
              </a:r>
            </a:p>
          </p:txBody>
        </p:sp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>
              <a:off x="7086600" y="1447800"/>
              <a:ext cx="914400" cy="40386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vert270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14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Помощь в проведении наблюдений, экспериментов, опытов.</a:t>
              </a:r>
            </a:p>
          </p:txBody>
        </p:sp>
        <p:cxnSp>
          <p:nvCxnSpPr>
            <p:cNvPr id="16" name="Прямая со стрелкой 15"/>
            <p:cNvCxnSpPr/>
            <p:nvPr/>
          </p:nvCxnSpPr>
          <p:spPr>
            <a:xfrm>
              <a:off x="4800600" y="914400"/>
              <a:ext cx="0" cy="5334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4479266" y="1447800"/>
              <a:ext cx="588753" cy="40386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vert270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Моральная поддержка.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:\DCIM\105_FUJI\DSCF543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152400"/>
            <a:ext cx="3641648" cy="2286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:\Мои документы\фото\школа\1 класс Б 2012 -2013\Новая папка\DSCF481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43200" y="4724400"/>
            <a:ext cx="3200400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02" name="Picture 2" descr="CIMG886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0"/>
            <a:ext cx="3127375" cy="2346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03" name="Picture 3" descr="DSCN287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2514600"/>
            <a:ext cx="2946400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04" name="Рисунок 1" descr="Описание: F:\Семинар\Учитель начальных  классов Сергеева ирина Михайловна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3200400"/>
            <a:ext cx="3276600" cy="2457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9" name="Группа 8"/>
          <p:cNvGrpSpPr/>
          <p:nvPr/>
        </p:nvGrpSpPr>
        <p:grpSpPr>
          <a:xfrm>
            <a:off x="3200400" y="2133600"/>
            <a:ext cx="2514600" cy="2590800"/>
            <a:chOff x="1828800" y="990600"/>
            <a:chExt cx="4953000" cy="4831079"/>
          </a:xfrm>
        </p:grpSpPr>
        <p:sp>
          <p:nvSpPr>
            <p:cNvPr id="10" name="AutoShape 2"/>
            <p:cNvSpPr>
              <a:spLocks noChangeArrowheads="1"/>
            </p:cNvSpPr>
            <p:nvPr/>
          </p:nvSpPr>
          <p:spPr bwMode="auto">
            <a:xfrm>
              <a:off x="1828800" y="990600"/>
              <a:ext cx="4953000" cy="4800600"/>
            </a:xfrm>
            <a:custGeom>
              <a:avLst/>
              <a:gdLst>
                <a:gd name="G0" fmla="+- 3694 0 0"/>
                <a:gd name="G1" fmla="+- 21600 0 3694"/>
                <a:gd name="G2" fmla="+- 21600 0 3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694" y="10800"/>
                  </a:moveTo>
                  <a:cubicBezTo>
                    <a:pt x="3694" y="14725"/>
                    <a:pt x="6875" y="17906"/>
                    <a:pt x="10800" y="17906"/>
                  </a:cubicBezTo>
                  <a:cubicBezTo>
                    <a:pt x="14725" y="17906"/>
                    <a:pt x="17906" y="14725"/>
                    <a:pt x="17906" y="10800"/>
                  </a:cubicBezTo>
                  <a:cubicBezTo>
                    <a:pt x="17906" y="6875"/>
                    <a:pt x="14725" y="3694"/>
                    <a:pt x="10800" y="3694"/>
                  </a:cubicBezTo>
                  <a:cubicBezTo>
                    <a:pt x="6875" y="3694"/>
                    <a:pt x="3694" y="6875"/>
                    <a:pt x="3694" y="10800"/>
                  </a:cubicBezTo>
                  <a:close/>
                </a:path>
              </a:pathLst>
            </a:custGeom>
            <a:solidFill>
              <a:srgbClr val="8DB3E2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pic>
          <p:nvPicPr>
            <p:cNvPr id="11" name="Рисунок 10" descr="C:\Users\User\Desktop\шмо мой\исследовательская деятельность\рисунки\owl_wise.png"/>
            <p:cNvPicPr/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114" y="1988127"/>
              <a:ext cx="1776970" cy="2947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WordArt 3"/>
            <p:cNvSpPr>
              <a:spLocks noChangeArrowheads="1" noChangeShapeType="1" noTextEdit="1"/>
            </p:cNvSpPr>
            <p:nvPr/>
          </p:nvSpPr>
          <p:spPr bwMode="auto">
            <a:xfrm>
              <a:off x="2415746" y="1650076"/>
              <a:ext cx="3660345" cy="3549535"/>
            </a:xfrm>
            <a:prstGeom prst="rect">
              <a:avLst/>
            </a:prstGeom>
          </p:spPr>
          <p:txBody>
            <a:bodyPr wrap="none" fromWordArt="1">
              <a:prstTxWarp prst="textArchUp">
                <a:avLst>
                  <a:gd name="adj" fmla="val 11517165"/>
                </a:avLst>
              </a:prstTxWarp>
            </a:bodyPr>
            <a:lstStyle/>
            <a:p>
              <a:pPr algn="ctr"/>
              <a:endParaRPr lang="ru-RU" sz="3600" b="1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13" name="WordArt 7"/>
            <p:cNvSpPr>
              <a:spLocks noChangeArrowheads="1" noChangeShapeType="1" noTextEdit="1"/>
            </p:cNvSpPr>
            <p:nvPr/>
          </p:nvSpPr>
          <p:spPr bwMode="auto">
            <a:xfrm>
              <a:off x="2160373" y="2748742"/>
              <a:ext cx="4171092" cy="2535382"/>
            </a:xfrm>
            <a:custGeom>
              <a:avLst/>
              <a:gdLst>
                <a:gd name="connsiteX0" fmla="*/ 0 w 3733800"/>
                <a:gd name="connsiteY0" fmla="*/ 0 h 2286000"/>
                <a:gd name="connsiteX1" fmla="*/ 3733800 w 3733800"/>
                <a:gd name="connsiteY1" fmla="*/ 0 h 2286000"/>
                <a:gd name="connsiteX2" fmla="*/ 3733800 w 3733800"/>
                <a:gd name="connsiteY2" fmla="*/ 2286000 h 2286000"/>
                <a:gd name="connsiteX3" fmla="*/ 0 w 3733800"/>
                <a:gd name="connsiteY3" fmla="*/ 2286000 h 2286000"/>
                <a:gd name="connsiteX4" fmla="*/ 0 w 3733800"/>
                <a:gd name="connsiteY4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3800" h="2286000">
                  <a:moveTo>
                    <a:pt x="0" y="0"/>
                  </a:moveTo>
                  <a:lnTo>
                    <a:pt x="3733800" y="0"/>
                  </a:lnTo>
                  <a:lnTo>
                    <a:pt x="3733800" y="2286000"/>
                  </a:lnTo>
                  <a:lnTo>
                    <a:pt x="0" y="2286000"/>
                  </a:lnTo>
                  <a:lnTo>
                    <a:pt x="0" y="0"/>
                  </a:lnTo>
                  <a:close/>
                </a:path>
              </a:pathLst>
            </a:custGeom>
          </p:spPr>
          <p:txBody>
            <a:bodyPr wrap="none" fromWordArt="1">
              <a:prstTxWarp prst="textArchDown">
                <a:avLst>
                  <a:gd name="adj" fmla="val 340785"/>
                </a:avLst>
              </a:prstTxWarp>
            </a:bodyPr>
            <a:lstStyle/>
            <a:p>
              <a:pPr algn="ctr" rtl="0"/>
              <a:endParaRPr lang="ru-RU" sz="5400" b="1" kern="10" dirty="0">
                <a:solidFill>
                  <a:srgbClr val="C0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14" name="WordArt 3"/>
            <p:cNvSpPr>
              <a:spLocks noChangeArrowheads="1" noChangeShapeType="1" noTextEdit="1"/>
            </p:cNvSpPr>
            <p:nvPr/>
          </p:nvSpPr>
          <p:spPr bwMode="auto">
            <a:xfrm>
              <a:off x="2330622" y="1734589"/>
              <a:ext cx="3926359" cy="3658697"/>
            </a:xfrm>
            <a:prstGeom prst="rect">
              <a:avLst/>
            </a:prstGeom>
          </p:spPr>
          <p:txBody>
            <a:bodyPr wrap="none" fromWordArt="1">
              <a:prstTxWarp prst="textArchDown">
                <a:avLst>
                  <a:gd name="adj" fmla="val 563580"/>
                </a:avLst>
              </a:prstTxWarp>
            </a:bodyPr>
            <a:lstStyle/>
            <a:p>
              <a:pPr algn="ctr" rtl="0"/>
              <a:r>
                <a:rPr lang="ru-RU" sz="3600" b="1" kern="10" spc="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effectLst/>
                  <a:latin typeface="Times New Roman"/>
                  <a:cs typeface="Times New Roman"/>
                </a:rPr>
                <a:t> «Муромские  совята» </a:t>
              </a:r>
              <a:endParaRPr lang="ru-RU" sz="3600" b="1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15" name="WordArt 3"/>
            <p:cNvSpPr>
              <a:spLocks noChangeArrowheads="1" noChangeShapeType="1" noTextEdit="1"/>
            </p:cNvSpPr>
            <p:nvPr/>
          </p:nvSpPr>
          <p:spPr bwMode="auto">
            <a:xfrm>
              <a:off x="2514600" y="1676400"/>
              <a:ext cx="3505200" cy="3648075"/>
            </a:xfrm>
            <a:prstGeom prst="rect">
              <a:avLst/>
            </a:prstGeom>
          </p:spPr>
          <p:txBody>
            <a:bodyPr wrap="none" fromWordArt="1">
              <a:prstTxWarp prst="textArchUp">
                <a:avLst>
                  <a:gd name="adj" fmla="val 10187161"/>
                </a:avLst>
              </a:prstTxWarp>
            </a:bodyPr>
            <a:lstStyle/>
            <a:p>
              <a:pPr algn="ctr" rtl="0"/>
              <a:endParaRPr lang="ru-RU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16" name="WordArt 4"/>
            <p:cNvSpPr>
              <a:spLocks noChangeArrowheads="1" noChangeShapeType="1" noTextEdit="1"/>
            </p:cNvSpPr>
            <p:nvPr/>
          </p:nvSpPr>
          <p:spPr bwMode="auto">
            <a:xfrm>
              <a:off x="2467897" y="1790700"/>
              <a:ext cx="3864078" cy="4030979"/>
            </a:xfrm>
            <a:prstGeom prst="rect">
              <a:avLst/>
            </a:prstGeom>
          </p:spPr>
          <p:txBody>
            <a:bodyPr wrap="none" fromWordArt="1">
              <a:prstTxWarp prst="textArchUp">
                <a:avLst>
                  <a:gd name="adj" fmla="val 10296033"/>
                </a:avLst>
              </a:prstTxWarp>
            </a:bodyPr>
            <a:lstStyle/>
            <a:p>
              <a:pPr algn="ctr" rtl="0">
                <a:lnSpc>
                  <a:spcPct val="50000"/>
                </a:lnSpc>
              </a:pPr>
              <a:r>
                <a:rPr lang="ru-RU" sz="3600" b="1" kern="10" spc="0" dirty="0" smtClean="0">
                  <a:ln w="9525">
                    <a:solidFill>
                      <a:srgbClr val="40404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effectLst/>
                  <a:latin typeface="Times New Roman"/>
                  <a:cs typeface="Times New Roman"/>
                </a:rPr>
                <a:t>Секция младших школьников научного общества  </a:t>
              </a:r>
            </a:p>
            <a:p>
              <a:pPr algn="ctr" rtl="0">
                <a:lnSpc>
                  <a:spcPct val="50000"/>
                </a:lnSpc>
              </a:pPr>
              <a:r>
                <a:rPr lang="ru-RU" sz="3200" b="1" kern="10" spc="0" dirty="0" smtClean="0">
                  <a:ln w="9525">
                    <a:solidFill>
                      <a:srgbClr val="40404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effectLst/>
                  <a:latin typeface="Times New Roman"/>
                  <a:cs typeface="Times New Roman"/>
                </a:rPr>
                <a:t>учащихся</a:t>
              </a:r>
              <a:r>
                <a:rPr lang="ru-RU" sz="3600" b="1" kern="10" spc="0" dirty="0" smtClean="0">
                  <a:ln w="9525">
                    <a:solidFill>
                      <a:srgbClr val="40404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effectLst/>
                  <a:latin typeface="Times New Roman"/>
                  <a:cs typeface="Times New Roman"/>
                </a:rPr>
                <a:t>  МБОУ СОШ №10 </a:t>
              </a:r>
              <a:endParaRPr lang="ru-RU" sz="3600" b="1" kern="10" spc="0" dirty="0">
                <a:ln w="9525">
                  <a:solidFill>
                    <a:srgbClr val="40404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/>
                <a:latin typeface="Times New Roman"/>
                <a:cs typeface="Times New Roman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228600" y="381000"/>
            <a:ext cx="8686800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школьного научного общества: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выявление одаренных учащихся и развитие их творческих способностей;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раннее раскрытие интересов и склонностей учащихся к ведению опытно-поисковой деятельности и подготовка к самостоятельной исследовательской работе;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проведение элементарных исследований, имеющих практическое значение;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разработка  и  реализация учебных  исследовательских проектов;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пропаганда достижений науки, техники, литературы, искусства, расширение кругозора учащихся;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включение учащихся в процесс самообразования и саморазвития.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4000" y="152400"/>
            <a:ext cx="5871544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Направления работы НОУ: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152400" y="609600"/>
            <a:ext cx="8610600" cy="1524000"/>
          </a:xfrm>
          <a:prstGeom prst="rightArrow">
            <a:avLst>
              <a:gd name="adj1" fmla="val 600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включение в учебно-исследовательскую деятельность способных учащихся в соответствии с их познавательными интересами;</a:t>
            </a:r>
            <a:endParaRPr lang="ru-RU" sz="2200" b="1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152400" y="1828800"/>
            <a:ext cx="8610600" cy="1447800"/>
          </a:xfrm>
          <a:prstGeom prst="rightArrow">
            <a:avLst>
              <a:gd name="adj1" fmla="val 66541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обучение учащихся работе с литературой, формирование культуры исследования;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152400" y="2971800"/>
            <a:ext cx="8610600" cy="1447800"/>
          </a:xfrm>
          <a:prstGeom prst="rightArrow">
            <a:avLst>
              <a:gd name="adj1" fmla="val 66541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организация индивидуальных консультаций в ходе  исследования учащихся; 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152400" y="4267200"/>
            <a:ext cx="8610600" cy="1371600"/>
          </a:xfrm>
          <a:prstGeom prst="rightArrow">
            <a:avLst>
              <a:gd name="adj1" fmla="val 76984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рецензирование учебно-исследовательских работ при подготовке их к участию в конкурсах и конференциях;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152400" y="5486400"/>
            <a:ext cx="8610600" cy="1371600"/>
          </a:xfrm>
          <a:prstGeom prst="rightArrow">
            <a:avLst>
              <a:gd name="adj1" fmla="val 65873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подготовка, организация и проведение практических конференций, интеллектуальных турниров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Группа 31"/>
          <p:cNvGrpSpPr/>
          <p:nvPr/>
        </p:nvGrpSpPr>
        <p:grpSpPr>
          <a:xfrm>
            <a:off x="6096000" y="3124200"/>
            <a:ext cx="2819400" cy="3733800"/>
            <a:chOff x="6096000" y="3124200"/>
            <a:chExt cx="2819400" cy="3733800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6096000" y="3380125"/>
              <a:ext cx="2819400" cy="347787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школьные научные конференции, городские конкурсы исследовательских работ младших школьников, интеллектуальные турниры, выступления на родительских собраниях. </a:t>
              </a:r>
              <a:endParaRPr lang="ru-RU" sz="2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Стрелка вниз 22"/>
            <p:cNvSpPr/>
            <p:nvPr/>
          </p:nvSpPr>
          <p:spPr>
            <a:xfrm>
              <a:off x="7543800" y="3124200"/>
              <a:ext cx="103632" cy="521208"/>
            </a:xfrm>
            <a:prstGeom prst="downArrow">
              <a:avLst>
                <a:gd name="adj1" fmla="val 50000"/>
                <a:gd name="adj2" fmla="val 18433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0" y="15240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lang="ru-RU" sz="32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НОУ осуществляется по трем блокам: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228600" y="990600"/>
            <a:ext cx="2667000" cy="2133600"/>
            <a:chOff x="228600" y="990600"/>
            <a:chExt cx="2667000" cy="2133600"/>
          </a:xfrm>
        </p:grpSpPr>
        <p:sp>
          <p:nvSpPr>
            <p:cNvPr id="7" name="Шестиугольник 6"/>
            <p:cNvSpPr/>
            <p:nvPr/>
          </p:nvSpPr>
          <p:spPr>
            <a:xfrm>
              <a:off x="228600" y="990600"/>
              <a:ext cx="2667000" cy="21336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81000" y="1600200"/>
              <a:ext cx="2151551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обучающая </a:t>
              </a:r>
            </a:p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деятельность;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6055211" y="990600"/>
            <a:ext cx="3088789" cy="2133600"/>
            <a:chOff x="6096000" y="990600"/>
            <a:chExt cx="2941704" cy="2133600"/>
          </a:xfrm>
        </p:grpSpPr>
        <p:sp>
          <p:nvSpPr>
            <p:cNvPr id="14" name="Шестиугольник 13"/>
            <p:cNvSpPr/>
            <p:nvPr/>
          </p:nvSpPr>
          <p:spPr>
            <a:xfrm>
              <a:off x="6096000" y="990600"/>
              <a:ext cx="2743200" cy="21336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6096000" y="1676400"/>
              <a:ext cx="2941704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представительская </a:t>
              </a:r>
            </a:p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деятельность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3048000" y="990600"/>
            <a:ext cx="2885405" cy="2133600"/>
            <a:chOff x="3048000" y="990600"/>
            <a:chExt cx="2885405" cy="2133600"/>
          </a:xfrm>
        </p:grpSpPr>
        <p:sp>
          <p:nvSpPr>
            <p:cNvPr id="12" name="Шестиугольник 11"/>
            <p:cNvSpPr/>
            <p:nvPr/>
          </p:nvSpPr>
          <p:spPr>
            <a:xfrm>
              <a:off x="3048000" y="990600"/>
              <a:ext cx="2819400" cy="21336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048000" y="1676400"/>
              <a:ext cx="288540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исследовательская </a:t>
              </a:r>
            </a:p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деятельность;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228600" y="3124200"/>
            <a:ext cx="2667000" cy="3733800"/>
            <a:chOff x="228600" y="3124200"/>
            <a:chExt cx="2438400" cy="355109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228600" y="3505200"/>
              <a:ext cx="2438400" cy="3170099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2000" b="1" dirty="0" err="1" smtClean="0">
                  <a:latin typeface="Times New Roman" pitchFamily="18" charset="0"/>
                  <a:cs typeface="Times New Roman" pitchFamily="18" charset="0"/>
                </a:rPr>
                <a:t>тренинговые</a:t>
              </a:r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 занятия по приобретению учащимися специальных знаний и развитию у них умений и навыков исследовательского поиска</a:t>
              </a:r>
              <a:endParaRPr lang="ru-RU" sz="2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Стрелка вниз 26"/>
            <p:cNvSpPr/>
            <p:nvPr/>
          </p:nvSpPr>
          <p:spPr>
            <a:xfrm>
              <a:off x="1447800" y="3124200"/>
              <a:ext cx="103632" cy="521208"/>
            </a:xfrm>
            <a:prstGeom prst="downArrow">
              <a:avLst>
                <a:gd name="adj1" fmla="val 50000"/>
                <a:gd name="adj2" fmla="val 18433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3352800" y="3200400"/>
            <a:ext cx="2286000" cy="3504188"/>
            <a:chOff x="3352800" y="3200400"/>
            <a:chExt cx="2286000" cy="3504188"/>
          </a:xfrm>
        </p:grpSpPr>
        <p:sp>
          <p:nvSpPr>
            <p:cNvPr id="22" name="Стрелка вниз 21"/>
            <p:cNvSpPr/>
            <p:nvPr/>
          </p:nvSpPr>
          <p:spPr>
            <a:xfrm>
              <a:off x="4343400" y="3200400"/>
              <a:ext cx="103632" cy="521208"/>
            </a:xfrm>
            <a:prstGeom prst="downArrow">
              <a:avLst>
                <a:gd name="adj1" fmla="val 50000"/>
                <a:gd name="adj2" fmla="val 18433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3352800" y="3657600"/>
              <a:ext cx="2286000" cy="3046988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предполагает проведение учащимися собственных исследований под руководством учителя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4800" y="948050"/>
            <a:ext cx="8686800" cy="5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научить себя учиться, что способствует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саморазвитию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утвердить себя в своих глазах и в глазах 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других людей, что способствует 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самоутверждению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найти себя, что будет способствовать 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самоопределению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реализовать себя, что способствует  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самореализации;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научиться управлять собой, что способствует 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саморегуляции и  самовоспитанию.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228600"/>
            <a:ext cx="8763000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Исследовательская деятельность помогает: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800" y="152400"/>
            <a:ext cx="8610600" cy="25545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Школьная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научно – практическая  конференция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«Твори, выдумывай, пробуй!»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3" name="Picture 3" descr="CIMG886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895600"/>
            <a:ext cx="2924244" cy="2193925"/>
          </a:xfrm>
          <a:prstGeom prst="rect">
            <a:avLst/>
          </a:prstGeom>
          <a:noFill/>
          <a:ln w="76200" cmpd="tri">
            <a:solidFill>
              <a:srgbClr val="31849B"/>
            </a:solidFill>
            <a:miter lim="800000"/>
            <a:headEnd/>
            <a:tailEnd/>
          </a:ln>
        </p:spPr>
      </p:pic>
      <p:pic>
        <p:nvPicPr>
          <p:cNvPr id="6" name="Picture 2" descr="H:\DCIM\105_FUJI\Новая папка (3)\DSCF485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4191000"/>
            <a:ext cx="2239222" cy="2468563"/>
          </a:xfrm>
          <a:prstGeom prst="rect">
            <a:avLst/>
          </a:prstGeom>
          <a:ln w="5715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1204" name="Picture 4" descr="CIMG888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2971800"/>
            <a:ext cx="2844800" cy="2133600"/>
          </a:xfrm>
          <a:prstGeom prst="rect">
            <a:avLst/>
          </a:prstGeom>
          <a:noFill/>
          <a:ln w="82550" cmpd="tri">
            <a:solidFill>
              <a:srgbClr val="31849B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C:\Users\User\Desktop\аттестация\грамоты\Дети в конкурсах\книга памяти\Шипилин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18195">
            <a:off x="6952687" y="937418"/>
            <a:ext cx="1771738" cy="2522603"/>
          </a:xfrm>
          <a:prstGeom prst="rect">
            <a:avLst/>
          </a:prstGeom>
          <a:noFill/>
        </p:spPr>
      </p:pic>
      <p:pic>
        <p:nvPicPr>
          <p:cNvPr id="52231" name="Picture 7" descr="C:\Users\User\Desktop\аттестация\грамоты\Дети в конкурсах\книга памяти\Аладышева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141265">
            <a:off x="426438" y="376402"/>
            <a:ext cx="1718577" cy="2446912"/>
          </a:xfrm>
          <a:prstGeom prst="rect">
            <a:avLst/>
          </a:prstGeom>
          <a:noFill/>
        </p:spPr>
      </p:pic>
      <p:pic>
        <p:nvPicPr>
          <p:cNvPr id="10" name="Picture 2" descr="C:\Users\User\Desktop\аттестация\грамоты\Дети в конкурсах\книга памяти\Козлова Анн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15536">
            <a:off x="1802223" y="250450"/>
            <a:ext cx="1801682" cy="2565237"/>
          </a:xfrm>
          <a:prstGeom prst="rect">
            <a:avLst/>
          </a:prstGeom>
          <a:noFill/>
        </p:spPr>
      </p:pic>
      <p:pic>
        <p:nvPicPr>
          <p:cNvPr id="13" name="Picture 8" descr="C:\Users\User\Desktop\аттестация\грамоты\Дети в конкурсах\книга памяти\Косульников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10992">
            <a:off x="5238590" y="254150"/>
            <a:ext cx="1819635" cy="2590800"/>
          </a:xfrm>
          <a:prstGeom prst="rect">
            <a:avLst/>
          </a:prstGeom>
          <a:noFill/>
        </p:spPr>
      </p:pic>
      <p:pic>
        <p:nvPicPr>
          <p:cNvPr id="8" name="Picture 2" descr="H:\DCIM\105_FUJI\Новая папка (3)\DSCF532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3429000"/>
            <a:ext cx="2362200" cy="2523259"/>
          </a:xfrm>
          <a:prstGeom prst="rect">
            <a:avLst/>
          </a:prstGeom>
          <a:ln w="5715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2" descr="H:\DCIM\105_FUJI\Новая папка (3)\DSCF536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55550">
            <a:off x="1021977" y="3588228"/>
            <a:ext cx="1676400" cy="2971800"/>
          </a:xfrm>
          <a:prstGeom prst="rect">
            <a:avLst/>
          </a:prstGeom>
          <a:ln w="5715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" name="Picture 3" descr="H:\DCIM\105_FUJI\Новая папка (3)\DSCF533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43900">
            <a:off x="5706627" y="3524246"/>
            <a:ext cx="1676400" cy="2980267"/>
          </a:xfrm>
          <a:prstGeom prst="rect">
            <a:avLst/>
          </a:prstGeom>
          <a:ln w="5715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Picture 3" descr="C:\Users\User\Desktop\аттестация\грамоты\Дети в конкурсах\книга памяти\Косова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400" y="152400"/>
            <a:ext cx="1828800" cy="2603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228600" y="152400"/>
            <a:ext cx="8686800" cy="366254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«Если ученик в школе не научился сам ничего творить, то в жизни он всегда будет только подражать, копировать, так как мало таких, которые бы, научившись копировать, умели сделать самостоятельное приложение этих сведений».    </a:t>
            </a:r>
          </a:p>
          <a:p>
            <a:pPr marL="0" marR="0" lvl="0" indent="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7" name="Picture 3" descr="http://artclassic.edu.ru/attach.asp?a_no=728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2924937"/>
            <a:ext cx="2971800" cy="39330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200400" y="3200400"/>
            <a:ext cx="27655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Л.Н. Толстой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2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2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2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52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95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609600" y="460445"/>
            <a:ext cx="80772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6858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БИБЛИОГРАФИЯ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0850" algn="l"/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Румянцева  Н.Ю. Организация учебно-исследовательской деятельности младших школьников. – М.:АРКТИ, 2007. – 80с.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0850" algn="l"/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Е.В. Кривобок, О.Ю.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Саранюк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Исследовательская деятельность младших школьников. – изд. «Учитель», 2013. Волгоград.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0850" algn="l"/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Савенков А.И. Методика исследовательского обучения младших школьников. Издательство «Учебная литература», ИД «Фёдоров», 2010.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0850" algn="l"/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Савенков, А. И. Исследовательская практика: организация и методика [Текст] / А. И. Савенков // Одарённый ребёнок. – 2005. - № 1. – С. 30-33.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0850" algn="l"/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Савенков, А. И. Творческий проект, или Как провести самостоятельное исследование [Текст] / А. И. Савенков // Школьные технологии. – 1998. - № 4. – С. 144-148.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0850" algn="l"/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Савенков А.И. Содержание и организация исследовательского обучения школьников. Журнал «Директор школы». - М: «Сентябрь»,2003, №8.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0850" algn="l"/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Якимов, Н.А. Проектно-исследовательская деятельность младших школьников // Исследовательская работа школьников. – 2003. №1. – С. 48-51.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0850" algn="l"/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Савенков А.И. Я - исследователь. Рабочая тетрадь для младших школьников. –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Самара: Издательство «Учебная литература»: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ИД «Фёдоров», 2010. – 32с.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0850" algn="l"/>
                <a:tab pos="6858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1066800"/>
            <a:ext cx="7543800" cy="452431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3352800" y="2166256"/>
            <a:ext cx="2398413" cy="1524000"/>
            <a:chOff x="3200400" y="2471056"/>
            <a:chExt cx="2398413" cy="1524000"/>
          </a:xfrm>
        </p:grpSpPr>
        <p:sp>
          <p:nvSpPr>
            <p:cNvPr id="7" name="Овал 6"/>
            <p:cNvSpPr/>
            <p:nvPr/>
          </p:nvSpPr>
          <p:spPr>
            <a:xfrm>
              <a:off x="3233056" y="2471056"/>
              <a:ext cx="2286000" cy="15240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200400" y="2819400"/>
              <a:ext cx="239841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600" b="1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принципы</a:t>
              </a:r>
              <a:endParaRPr lang="ru-RU" sz="3600" dirty="0"/>
            </a:p>
          </p:txBody>
        </p:sp>
      </p:grpSp>
      <p:sp>
        <p:nvSpPr>
          <p:cNvPr id="9" name="Овальная выноска 8"/>
          <p:cNvSpPr/>
          <p:nvPr/>
        </p:nvSpPr>
        <p:spPr>
          <a:xfrm>
            <a:off x="1219200" y="457200"/>
            <a:ext cx="3733800" cy="1450848"/>
          </a:xfrm>
          <a:prstGeom prst="wedgeEllipseCallout">
            <a:avLst>
              <a:gd name="adj1" fmla="val 25483"/>
              <a:gd name="adj2" fmla="val 766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76200" y="2209800"/>
            <a:ext cx="3048000" cy="1447800"/>
          </a:xfrm>
          <a:prstGeom prst="wedgeEllipseCallout">
            <a:avLst>
              <a:gd name="adj1" fmla="val 60034"/>
              <a:gd name="adj2" fmla="val -36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1371600" y="3886200"/>
            <a:ext cx="2743200" cy="2057400"/>
          </a:xfrm>
          <a:prstGeom prst="wedgeEllipseCallout">
            <a:avLst>
              <a:gd name="adj1" fmla="val 55426"/>
              <a:gd name="adj2" fmla="val -616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2" name="Овальная выноска 11"/>
          <p:cNvSpPr/>
          <p:nvPr/>
        </p:nvSpPr>
        <p:spPr>
          <a:xfrm>
            <a:off x="5943600" y="2209800"/>
            <a:ext cx="3200400" cy="1600200"/>
          </a:xfrm>
          <a:prstGeom prst="wedgeEllipseCallout">
            <a:avLst>
              <a:gd name="adj1" fmla="val -59142"/>
              <a:gd name="adj2" fmla="val -90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3" name="Овальная выноска 12"/>
          <p:cNvSpPr/>
          <p:nvPr/>
        </p:nvSpPr>
        <p:spPr>
          <a:xfrm>
            <a:off x="5029200" y="457200"/>
            <a:ext cx="3733800" cy="1447800"/>
          </a:xfrm>
          <a:prstGeom prst="wedgeEllipseCallout">
            <a:avLst>
              <a:gd name="adj1" fmla="val -45355"/>
              <a:gd name="adj2" fmla="val 807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5" name="Овальная выноска 14"/>
          <p:cNvSpPr/>
          <p:nvPr/>
        </p:nvSpPr>
        <p:spPr>
          <a:xfrm>
            <a:off x="4724400" y="4038600"/>
            <a:ext cx="2971800" cy="1828800"/>
          </a:xfrm>
          <a:prstGeom prst="wedgeEllipseCallout">
            <a:avLst>
              <a:gd name="adj1" fmla="val -31428"/>
              <a:gd name="adj2" fmla="val -784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181600" y="4191000"/>
            <a:ext cx="2215158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творческой 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атмосферы</a:t>
            </a: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371600" y="3962400"/>
            <a:ext cx="2514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учет возрастных особенностей 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детей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2590800"/>
            <a:ext cx="30535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Систематичность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219200" y="914400"/>
            <a:ext cx="37433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Целенаправленность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257800" y="914400"/>
            <a:ext cx="33386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Мотивированность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943600" y="2590800"/>
            <a:ext cx="306564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Психологический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климат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5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00"/>
                            </p:stCondLst>
                            <p:childTnLst>
                              <p:par>
                                <p:cTn id="54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4" grpId="0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381000"/>
            <a:ext cx="7924800" cy="58674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совершенствование исследовательских способностей обучающихся через осознание механизмов, стимулирующих интеллектуально-творческий потенциал младших школьников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57200"/>
            <a:ext cx="8382000" cy="5715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Выявить и поддержать учащихся склонных к занятию исследовательской деятельностью;</a:t>
            </a: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Формирование научных взглядов у учащихся;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Развить интеллектуальные, творческие способности учащихся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Мои документы\Мои рисунки\школа\1 угологк\0_86aaf_702cb7f_or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808241" y="1447800"/>
            <a:ext cx="3335759" cy="3581400"/>
          </a:xfrm>
          <a:prstGeom prst="rect">
            <a:avLst/>
          </a:prstGeom>
          <a:noFill/>
        </p:spPr>
      </p:pic>
      <p:sp>
        <p:nvSpPr>
          <p:cNvPr id="4" name="Стрелка вправо 3"/>
          <p:cNvSpPr/>
          <p:nvPr/>
        </p:nvSpPr>
        <p:spPr>
          <a:xfrm>
            <a:off x="609600" y="0"/>
            <a:ext cx="5486400" cy="1524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Личностные  УУД 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304800" y="1143000"/>
            <a:ext cx="4953000" cy="5562600"/>
          </a:xfrm>
          <a:prstGeom prst="verticalScroll">
            <a:avLst>
              <a:gd name="adj" fmla="val 88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914400" y="1937265"/>
            <a:ext cx="37338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адекватная самооценка;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позитивное отношение к самому себе;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формируется мотивационная основа учебной деятельности;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вырабатывается внутренняя позиция школьника на уровне положительного отношения к школе.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0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685800" y="0"/>
            <a:ext cx="5486400" cy="1524000"/>
            <a:chOff x="228600" y="914400"/>
            <a:chExt cx="5486400" cy="1524000"/>
          </a:xfrm>
        </p:grpSpPr>
        <p:sp>
          <p:nvSpPr>
            <p:cNvPr id="5" name="Стрелка вправо 4"/>
            <p:cNvSpPr/>
            <p:nvPr/>
          </p:nvSpPr>
          <p:spPr>
            <a:xfrm>
              <a:off x="228600" y="914400"/>
              <a:ext cx="5486400" cy="1524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304800" y="1371600"/>
              <a:ext cx="48768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Регулятивные</a:t>
              </a:r>
              <a:r>
                <a:rPr kumimoji="0" lang="ru-RU" sz="3200" b="1" i="0" u="none" strike="noStrike" cap="none" normalizeH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 </a:t>
              </a: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УУД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Вертикальный свиток 7"/>
          <p:cNvSpPr/>
          <p:nvPr/>
        </p:nvSpPr>
        <p:spPr>
          <a:xfrm>
            <a:off x="609600" y="1143000"/>
            <a:ext cx="4648200" cy="4953000"/>
          </a:xfrm>
          <a:prstGeom prst="verticalScroll">
            <a:avLst>
              <a:gd name="adj" fmla="val 75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1219200" y="1674912"/>
            <a:ext cx="34290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учатся в сотрудничестве с учителем ставить новые учебные задачи;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проявлять познавательную инициативу в учебном сотрудничестве;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самостоятельно адекватно оценивать правильность выполнения действий и вносить необходимые коррективы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http://krutosad.ucoz.ru/kaprizk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4478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40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0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0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40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0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0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457200" y="0"/>
            <a:ext cx="5715000" cy="1524000"/>
            <a:chOff x="685800" y="3276600"/>
            <a:chExt cx="5715000" cy="1524000"/>
          </a:xfrm>
        </p:grpSpPr>
        <p:sp>
          <p:nvSpPr>
            <p:cNvPr id="6" name="Стрелка вправо 5"/>
            <p:cNvSpPr/>
            <p:nvPr/>
          </p:nvSpPr>
          <p:spPr>
            <a:xfrm>
              <a:off x="914400" y="3276600"/>
              <a:ext cx="5486400" cy="1524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685800" y="3733800"/>
              <a:ext cx="51816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Познавательные  УУД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Вертикальный свиток 7"/>
          <p:cNvSpPr/>
          <p:nvPr/>
        </p:nvSpPr>
        <p:spPr>
          <a:xfrm>
            <a:off x="609600" y="1219200"/>
            <a:ext cx="4572000" cy="5257800"/>
          </a:xfrm>
          <a:prstGeom prst="verticalScroll">
            <a:avLst>
              <a:gd name="adj" fmla="val 70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990600" y="1676400"/>
            <a:ext cx="36576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осуществлять расширенный поиск информации с использованием ресурсов библиотек и сети Интернет;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строить логическое  рассуждение, осуществлять сравнение, синтез; классифицировать;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осознанно и произвольно строить сообщения в устной и письменной форме;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фиксировать информацию с помощью инструментов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ИКТ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obuchenie.biznes747.ru/malik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600200"/>
            <a:ext cx="312420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0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300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1737</TotalTime>
  <Words>1314</Words>
  <Application>Microsoft Office PowerPoint</Application>
  <PresentationFormat>Экран (4:3)</PresentationFormat>
  <Paragraphs>216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я</cp:lastModifiedBy>
  <cp:revision>159</cp:revision>
  <dcterms:created xsi:type="dcterms:W3CDTF">2014-01-11T10:16:42Z</dcterms:created>
  <dcterms:modified xsi:type="dcterms:W3CDTF">2014-02-06T05:14:57Z</dcterms:modified>
</cp:coreProperties>
</file>