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70" r:id="rId11"/>
    <p:sldId id="269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7352-22E2-4E91-9FB3-087A602A43D1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467E-CAFD-498B-B556-4592E40BE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7352-22E2-4E91-9FB3-087A602A43D1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467E-CAFD-498B-B556-4592E40BE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7352-22E2-4E91-9FB3-087A602A43D1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467E-CAFD-498B-B556-4592E40BE00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7352-22E2-4E91-9FB3-087A602A43D1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467E-CAFD-498B-B556-4592E40BE00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7352-22E2-4E91-9FB3-087A602A43D1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467E-CAFD-498B-B556-4592E40BE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7352-22E2-4E91-9FB3-087A602A43D1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467E-CAFD-498B-B556-4592E40BE00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7352-22E2-4E91-9FB3-087A602A43D1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467E-CAFD-498B-B556-4592E40BE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7352-22E2-4E91-9FB3-087A602A43D1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467E-CAFD-498B-B556-4592E40BE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7352-22E2-4E91-9FB3-087A602A43D1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467E-CAFD-498B-B556-4592E40BE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7352-22E2-4E91-9FB3-087A602A43D1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467E-CAFD-498B-B556-4592E40BE00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7352-22E2-4E91-9FB3-087A602A43D1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467E-CAFD-498B-B556-4592E40BE00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4307352-22E2-4E91-9FB3-087A602A43D1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6BB467E-CAFD-498B-B556-4592E40BE00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ilcani.edurm.ru/doc/prikosnis_ko_mne_dobrot" TargetMode="External"/><Relationship Id="rId2" Type="http://schemas.openxmlformats.org/officeDocument/2006/relationships/hyperlink" Target="http://fotki.yandex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chportal.ru/load/192-1-0-1816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7" y="1340768"/>
            <a:ext cx="7376999" cy="1252728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ru-RU" sz="1900" dirty="0">
                <a:solidFill>
                  <a:srgbClr val="FFC000"/>
                </a:solidFill>
                <a:latin typeface="Trebuchet MS"/>
                <a:ea typeface="+mn-ea"/>
                <a:cs typeface="+mn-cs"/>
              </a:rPr>
              <a:t>Внеклассное мероприятие </a:t>
            </a:r>
            <a:r>
              <a:rPr lang="ru-RU" sz="1900" dirty="0" smtClean="0">
                <a:solidFill>
                  <a:srgbClr val="FFC000"/>
                </a:solidFill>
                <a:latin typeface="Trebuchet MS"/>
                <a:ea typeface="+mn-ea"/>
                <a:cs typeface="+mn-cs"/>
              </a:rPr>
              <a:t>в 3 </a:t>
            </a:r>
            <a:r>
              <a:rPr lang="ru-RU" sz="1900" dirty="0">
                <a:solidFill>
                  <a:srgbClr val="FFC000"/>
                </a:solidFill>
                <a:latin typeface="Trebuchet MS"/>
                <a:ea typeface="+mn-ea"/>
                <a:cs typeface="+mn-cs"/>
              </a:rPr>
              <a:t>классе</a:t>
            </a:r>
            <a:br>
              <a:rPr lang="ru-RU" sz="1900" dirty="0">
                <a:solidFill>
                  <a:srgbClr val="FFC000"/>
                </a:solidFill>
                <a:latin typeface="Trebuchet MS"/>
                <a:ea typeface="+mn-ea"/>
                <a:cs typeface="+mn-cs"/>
              </a:rPr>
            </a:br>
            <a:r>
              <a:rPr lang="ru-RU" sz="1900" dirty="0" smtClean="0">
                <a:solidFill>
                  <a:srgbClr val="FFC000"/>
                </a:solidFill>
                <a:latin typeface="Trebuchet MS"/>
                <a:ea typeface="+mn-ea"/>
                <a:cs typeface="+mn-cs"/>
              </a:rPr>
              <a:t>Учитель: </a:t>
            </a:r>
            <a:r>
              <a:rPr lang="ru-RU" sz="1900" dirty="0" err="1" smtClean="0">
                <a:solidFill>
                  <a:srgbClr val="FFC000"/>
                </a:solidFill>
                <a:latin typeface="Trebuchet MS"/>
                <a:ea typeface="+mn-ea"/>
                <a:cs typeface="+mn-cs"/>
              </a:rPr>
              <a:t>Шевелёва</a:t>
            </a:r>
            <a:r>
              <a:rPr lang="ru-RU" sz="1900" dirty="0" smtClean="0">
                <a:solidFill>
                  <a:srgbClr val="FFC000"/>
                </a:solidFill>
                <a:latin typeface="Trebuchet MS"/>
                <a:ea typeface="+mn-ea"/>
                <a:cs typeface="+mn-cs"/>
              </a:rPr>
              <a:t>  Оксана Владимировна.</a:t>
            </a:r>
            <a:r>
              <a:rPr lang="ru-RU" sz="1900" dirty="0">
                <a:solidFill>
                  <a:srgbClr val="FFC000"/>
                </a:solidFill>
                <a:latin typeface="Trebuchet MS"/>
                <a:ea typeface="+mn-ea"/>
                <a:cs typeface="+mn-cs"/>
              </a:rPr>
              <a:t/>
            </a:r>
            <a:br>
              <a:rPr lang="ru-RU" sz="1900" dirty="0">
                <a:solidFill>
                  <a:srgbClr val="FFC000"/>
                </a:solidFill>
                <a:latin typeface="Trebuchet MS"/>
                <a:ea typeface="+mn-ea"/>
                <a:cs typeface="+mn-cs"/>
              </a:rPr>
            </a:br>
            <a:r>
              <a:rPr lang="ru-RU" sz="1900" dirty="0" smtClean="0">
                <a:solidFill>
                  <a:srgbClr val="FFC000"/>
                </a:solidFill>
                <a:latin typeface="Trebuchet MS"/>
                <a:ea typeface="+mn-ea"/>
                <a:cs typeface="+mn-cs"/>
              </a:rPr>
              <a:t>Муниципальное Бюджетное Образовательное </a:t>
            </a:r>
            <a:r>
              <a:rPr lang="ru-RU" sz="1900" dirty="0" err="1" smtClean="0">
                <a:solidFill>
                  <a:srgbClr val="FFC000"/>
                </a:solidFill>
                <a:latin typeface="Trebuchet MS"/>
                <a:ea typeface="+mn-ea"/>
                <a:cs typeface="+mn-cs"/>
              </a:rPr>
              <a:t>Учереждение</a:t>
            </a:r>
            <a:r>
              <a:rPr lang="ru-RU" sz="1900" dirty="0" smtClean="0">
                <a:solidFill>
                  <a:srgbClr val="FFC000"/>
                </a:solidFill>
                <a:latin typeface="Trebuchet MS"/>
                <a:ea typeface="+mn-ea"/>
                <a:cs typeface="+mn-cs"/>
              </a:rPr>
              <a:t> Средняя Общеобразовательная Школа № 12,</a:t>
            </a:r>
            <a:br>
              <a:rPr lang="ru-RU" sz="1900" dirty="0" smtClean="0">
                <a:solidFill>
                  <a:srgbClr val="FFC000"/>
                </a:solidFill>
                <a:latin typeface="Trebuchet MS"/>
                <a:ea typeface="+mn-ea"/>
                <a:cs typeface="+mn-cs"/>
              </a:rPr>
            </a:br>
            <a:r>
              <a:rPr lang="ru-RU" sz="1900" dirty="0" smtClean="0">
                <a:solidFill>
                  <a:srgbClr val="FFC000"/>
                </a:solidFill>
                <a:latin typeface="Trebuchet MS"/>
                <a:ea typeface="+mn-ea"/>
                <a:cs typeface="+mn-cs"/>
              </a:rPr>
              <a:t> города Хабаровска. </a:t>
            </a:r>
            <a:br>
              <a:rPr lang="ru-RU" sz="1900" dirty="0" smtClean="0">
                <a:solidFill>
                  <a:srgbClr val="FFC000"/>
                </a:solidFill>
                <a:latin typeface="Trebuchet MS"/>
                <a:ea typeface="+mn-ea"/>
                <a:cs typeface="+mn-cs"/>
              </a:rPr>
            </a:br>
            <a:r>
              <a:rPr lang="ru-RU" sz="1900" dirty="0">
                <a:solidFill>
                  <a:srgbClr val="FFC000"/>
                </a:solidFill>
                <a:latin typeface="Trebuchet MS"/>
                <a:ea typeface="+mn-ea"/>
                <a:cs typeface="+mn-cs"/>
              </a:rPr>
              <a:t/>
            </a:r>
            <a:br>
              <a:rPr lang="ru-RU" sz="1900" dirty="0">
                <a:solidFill>
                  <a:srgbClr val="FFC000"/>
                </a:solidFill>
                <a:latin typeface="Trebuchet MS"/>
                <a:ea typeface="+mn-ea"/>
                <a:cs typeface="+mn-cs"/>
              </a:rPr>
            </a:br>
            <a:r>
              <a:rPr lang="ru-RU" sz="5400" dirty="0" smtClean="0">
                <a:solidFill>
                  <a:srgbClr val="FFC000"/>
                </a:solidFill>
                <a:latin typeface="Trebuchet MS"/>
                <a:ea typeface="+mn-ea"/>
                <a:cs typeface="+mn-cs"/>
              </a:rPr>
              <a:t>Твори добро</a:t>
            </a:r>
            <a:r>
              <a:rPr lang="ru-RU" sz="1900" dirty="0" smtClean="0">
                <a:latin typeface="Trebuchet MS"/>
                <a:ea typeface="+mn-ea"/>
                <a:cs typeface="+mn-cs"/>
              </a:rPr>
              <a:t/>
            </a:r>
            <a:br>
              <a:rPr lang="ru-RU" sz="1900" dirty="0" smtClean="0">
                <a:latin typeface="Trebuchet MS"/>
                <a:ea typeface="+mn-ea"/>
                <a:cs typeface="+mn-cs"/>
              </a:rPr>
            </a:br>
            <a:r>
              <a:rPr lang="ru-RU" sz="1900" dirty="0">
                <a:latin typeface="Trebuchet MS"/>
                <a:ea typeface="+mn-ea"/>
                <a:cs typeface="+mn-cs"/>
              </a:rPr>
              <a:t/>
            </a:r>
            <a:br>
              <a:rPr lang="ru-RU" sz="1900" dirty="0">
                <a:latin typeface="Trebuchet MS"/>
                <a:ea typeface="+mn-ea"/>
                <a:cs typeface="+mn-cs"/>
              </a:rPr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51720" y="6021288"/>
            <a:ext cx="3822192" cy="639762"/>
          </a:xfrm>
        </p:spPr>
        <p:txBody>
          <a:bodyPr/>
          <a:lstStyle/>
          <a:p>
            <a:r>
              <a:rPr lang="ru-RU" smtClean="0"/>
              <a:t>2014 </a:t>
            </a:r>
            <a:r>
              <a:rPr lang="ru-RU" smtClean="0"/>
              <a:t>г.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836712"/>
            <a:ext cx="1279609" cy="1744921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2852936"/>
            <a:ext cx="5005776" cy="3240112"/>
          </a:xfrm>
        </p:spPr>
      </p:pic>
    </p:spTree>
    <p:extLst>
      <p:ext uri="{BB962C8B-B14F-4D97-AF65-F5344CB8AC3E}">
        <p14:creationId xmlns:p14="http://schemas.microsoft.com/office/powerpoint/2010/main" val="37433691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b="1" dirty="0">
                <a:ln w="18000">
                  <a:solidFill>
                    <a:srgbClr val="AC66BB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ebuchet MS"/>
                <a:ea typeface="+mn-ea"/>
                <a:cs typeface="+mn-cs"/>
              </a:rPr>
              <a:t>Мы живём с тобой на свете </a:t>
            </a:r>
            <a:br>
              <a:rPr lang="ru-RU" sz="3400" b="1" dirty="0">
                <a:ln w="18000">
                  <a:solidFill>
                    <a:srgbClr val="AC66BB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ebuchet MS"/>
                <a:ea typeface="+mn-ea"/>
                <a:cs typeface="+mn-cs"/>
              </a:rPr>
            </a:br>
            <a:r>
              <a:rPr lang="ru-RU" sz="3400" b="1" dirty="0">
                <a:ln w="18000">
                  <a:solidFill>
                    <a:srgbClr val="AC66BB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ebuchet MS"/>
                <a:ea typeface="+mn-ea"/>
                <a:cs typeface="+mn-cs"/>
              </a:rPr>
              <a:t>   для хороших, добрых дел!</a:t>
            </a:r>
            <a:endParaRPr lang="ru-RU" dirty="0"/>
          </a:p>
        </p:txBody>
      </p:sp>
      <p:pic>
        <p:nvPicPr>
          <p:cNvPr id="3" name="Picture 2" descr="C:\Documents and Settings\Admin.MICROSOF-461680\Мои документы\Мои рисунки\1_4_~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51720" y="2564904"/>
            <a:ext cx="4553792" cy="36887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0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b="1" dirty="0">
                <a:ln w="18000">
                  <a:solidFill>
                    <a:srgbClr val="AC66BB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ebuchet MS"/>
                <a:ea typeface="+mn-ea"/>
                <a:cs typeface="+mn-cs"/>
              </a:rPr>
              <a:t>Всего вам доброго!</a:t>
            </a:r>
            <a:endParaRPr lang="ru-RU" dirty="0"/>
          </a:p>
        </p:txBody>
      </p:sp>
      <p:pic>
        <p:nvPicPr>
          <p:cNvPr id="3" name="Picture 2" descr="C:\Documents and Settings\Admin.MICROSOF-461680\Мои документы\Мои рисунки\0_5c84b_bbdca8b5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09725"/>
            <a:ext cx="7143800" cy="48466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841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 </a:t>
            </a:r>
            <a:endParaRPr lang="ru-RU" sz="8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en-US" sz="2600" dirty="0">
                <a:solidFill>
                  <a:prstClr val="black"/>
                </a:solidFill>
                <a:latin typeface="Trebuchet MS"/>
                <a:hlinkClick r:id="rId2"/>
              </a:rPr>
              <a:t>http://fotki.yandex.ru</a:t>
            </a:r>
            <a:endParaRPr lang="en-US" sz="2600" dirty="0">
              <a:solidFill>
                <a:prstClr val="black"/>
              </a:solidFill>
              <a:latin typeface="Trebuchet MS"/>
            </a:endParaRPr>
          </a:p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en-US" sz="2600" dirty="0">
                <a:solidFill>
                  <a:prstClr val="black"/>
                </a:solidFill>
                <a:latin typeface="Trebuchet MS"/>
                <a:hlinkClick r:id="rId3"/>
              </a:rPr>
              <a:t>http://milcani.edurm.ru/doc/prikosnis_ko_mne_dobrot</a:t>
            </a:r>
            <a:endParaRPr lang="en-US" sz="2600" dirty="0">
              <a:solidFill>
                <a:prstClr val="black"/>
              </a:solidFill>
              <a:latin typeface="Trebuchet MS"/>
            </a:endParaRPr>
          </a:p>
          <a:p>
            <a:pPr lvl="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en-US" sz="2600" dirty="0">
                <a:solidFill>
                  <a:prstClr val="black"/>
                </a:solidFill>
                <a:latin typeface="Trebuchet MS"/>
                <a:hlinkClick r:id="rId4"/>
              </a:rPr>
              <a:t>http://www.uchportal.ru/load/192-1-0-18160</a:t>
            </a:r>
            <a:endParaRPr lang="en-US" sz="2600" dirty="0">
              <a:solidFill>
                <a:prstClr val="black"/>
              </a:solidFill>
              <a:latin typeface="Trebuchet MS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04664"/>
            <a:ext cx="88569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0" cap="all" spc="0" normalizeH="0" baseline="0" noProof="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ffectLst/>
                <a:uLnTx/>
                <a:uFillTx/>
                <a:latin typeface="Trebuchet MS"/>
                <a:ea typeface="+mj-ea"/>
                <a:cs typeface="+mj-cs"/>
              </a:rPr>
              <a:t>Ссылки на интернет- ресурсы: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076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b="1" dirty="0">
                <a:solidFill>
                  <a:srgbClr val="FFC000"/>
                </a:solidFill>
              </a:rPr>
              <a:t>Цели: </a:t>
            </a:r>
            <a:br>
              <a:rPr lang="ru-RU" b="1" dirty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 1.Сформировать </a:t>
            </a:r>
            <a:r>
              <a:rPr lang="ru-RU" b="1" dirty="0">
                <a:solidFill>
                  <a:srgbClr val="FFC000"/>
                </a:solidFill>
              </a:rPr>
              <a:t>в сознании детей такие понятия как доброта, милосердие, </a:t>
            </a:r>
            <a:r>
              <a:rPr lang="ru-RU" b="1" dirty="0" smtClean="0">
                <a:solidFill>
                  <a:srgbClr val="FFC000"/>
                </a:solidFill>
              </a:rPr>
              <a:t>благотворительность. </a:t>
            </a:r>
            <a:r>
              <a:rPr lang="ru-RU" b="1" dirty="0">
                <a:solidFill>
                  <a:srgbClr val="FFC000"/>
                </a:solidFill>
              </a:rPr>
              <a:t/>
            </a:r>
            <a:br>
              <a:rPr lang="ru-RU" b="1" dirty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2.Расширить </a:t>
            </a:r>
            <a:r>
              <a:rPr lang="ru-RU" b="1" dirty="0">
                <a:solidFill>
                  <a:srgbClr val="FFC000"/>
                </a:solidFill>
              </a:rPr>
              <a:t>знания о доброте и ее роли в жизни </a:t>
            </a:r>
            <a:r>
              <a:rPr lang="ru-RU" b="1" dirty="0" smtClean="0">
                <a:solidFill>
                  <a:srgbClr val="FFC000"/>
                </a:solidFill>
              </a:rPr>
              <a:t>человек. 3.Содействовать </a:t>
            </a:r>
            <a:r>
              <a:rPr lang="ru-RU" b="1" dirty="0">
                <a:solidFill>
                  <a:srgbClr val="FFC000"/>
                </a:solidFill>
              </a:rPr>
              <a:t>воспитанию доброты, вызывать у учащихся желание совершать добрые </a:t>
            </a:r>
            <a:r>
              <a:rPr lang="ru-RU" b="1" dirty="0" smtClean="0">
                <a:solidFill>
                  <a:srgbClr val="FFC000"/>
                </a:solidFill>
              </a:rPr>
              <a:t>поступки.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9439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921661" cy="4032448"/>
          </a:xfrm>
          <a:solidFill>
            <a:srgbClr val="00B0F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Добро . 1.Всё хорошее , положительное , полезное . Желать добра кому . Сделать много добра людям. Поминать добром (вспоминать с благодарностью, с хорошим чувством) . </a:t>
            </a:r>
          </a:p>
          <a:p>
            <a:r>
              <a:rPr lang="ru-RU" dirty="0" smtClean="0"/>
              <a:t>2.Имущество , вещи (разг.) Чужое д . Накопить добра. 3.Приветствие гостю: Добро пожаловать!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добро?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7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ru-RU" dirty="0" smtClean="0"/>
              <a:t>Картинки желающие добро .</a:t>
            </a:r>
            <a:endParaRPr lang="ru-RU" dirty="0"/>
          </a:p>
        </p:txBody>
      </p:sp>
      <p:pic>
        <p:nvPicPr>
          <p:cNvPr id="6" name="Picture 2" descr="C:\Documents and Settings\Admin.MICROSOF-461680\Мои документы\Мои рисунки\0VLEEVCARY29TPCAMEX8W5CAG6E6BGCA25UIEDCA7RDBGGCAOOOSEDCA1RWEIPCAC7YT8JCAN3V7V7CAJQ2Q8OCAJBBVX9CA7CEG4PCAYYRYX7CAVLT554CA00YLLDCAXJXHCPCAK0QN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060848"/>
            <a:ext cx="5400600" cy="4306807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23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Легко ли быть добрым?</a:t>
            </a:r>
            <a:endParaRPr lang="ru-RU" dirty="0"/>
          </a:p>
        </p:txBody>
      </p:sp>
      <p:pic>
        <p:nvPicPr>
          <p:cNvPr id="5" name="Picture 3" descr="C:\Documents and Settings\Admin.MICROSOF-461680\Мои документы\Мои рисунки\motivator_1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2030503"/>
            <a:ext cx="3071834" cy="2928958"/>
          </a:xfrm>
          <a:prstGeom prst="rect">
            <a:avLst/>
          </a:prstGeom>
          <a:noFill/>
        </p:spPr>
      </p:pic>
      <p:pic>
        <p:nvPicPr>
          <p:cNvPr id="7" name="Picture 4" descr="C:\Documents and Settings\Admin.MICROSOF-461680\Мои документы\Мои рисунки\IWQ4GXCA3V5J4ACA1LLGGPCAYVI29UCA8A36SUCA7WS2EKCALXPQ7XCACATPURCAH0ZBDTCA6ZRLVACADWOB6ICAB69LYRCARTZI1PCAUQ4SFICAGFX836CAYC79ODCA30MEPBCA4O1IS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368509"/>
            <a:ext cx="2928958" cy="2121578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15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5152" y="2674938"/>
            <a:ext cx="4601633" cy="345122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01006"/>
          </a:xfrm>
        </p:spPr>
        <p:txBody>
          <a:bodyPr/>
          <a:lstStyle/>
          <a:p>
            <a:r>
              <a:rPr lang="ru-RU" dirty="0" smtClean="0"/>
              <a:t>Дружба это тоже добро!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79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4400" dirty="0" smtClean="0"/>
              <a:t>Добрый день.</a:t>
            </a:r>
          </a:p>
          <a:p>
            <a:pPr algn="just"/>
            <a:r>
              <a:rPr lang="ru-RU" sz="4000" dirty="0" smtClean="0"/>
              <a:t> -Добрый день!- тебе сказали,</a:t>
            </a:r>
          </a:p>
          <a:p>
            <a:pPr algn="just"/>
            <a:r>
              <a:rPr lang="ru-RU" sz="4400" dirty="0" smtClean="0"/>
              <a:t> -Добрый день! – ответил ты.</a:t>
            </a:r>
          </a:p>
          <a:p>
            <a:pPr algn="just"/>
            <a:r>
              <a:rPr lang="ru-RU" sz="4400" dirty="0" smtClean="0"/>
              <a:t>Как две ниточки связали</a:t>
            </a:r>
          </a:p>
          <a:p>
            <a:pPr algn="just"/>
            <a:r>
              <a:rPr lang="ru-RU" sz="4400" dirty="0" smtClean="0"/>
              <a:t>Теплоты и доброты.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252728"/>
          </a:xfrm>
        </p:spPr>
        <p:txBody>
          <a:bodyPr/>
          <a:lstStyle/>
          <a:p>
            <a:r>
              <a:rPr lang="ru-RU" dirty="0" smtClean="0"/>
              <a:t>Стихотворение.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79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412776"/>
            <a:ext cx="7624357" cy="5112568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.</a:t>
            </a:r>
          </a:p>
          <a:p>
            <a:r>
              <a:rPr lang="ru-RU" sz="3600" dirty="0" smtClean="0"/>
              <a:t>Как бы жизнь не летела –</a:t>
            </a:r>
          </a:p>
          <a:p>
            <a:r>
              <a:rPr lang="ru-RU" sz="3600" dirty="0" smtClean="0"/>
              <a:t>Дней своих не жалей,</a:t>
            </a:r>
          </a:p>
          <a:p>
            <a:r>
              <a:rPr lang="ru-RU" sz="3600" dirty="0" smtClean="0"/>
              <a:t>Делай доброе дело</a:t>
            </a:r>
          </a:p>
          <a:p>
            <a:r>
              <a:rPr lang="ru-RU" sz="3600" dirty="0" smtClean="0"/>
              <a:t>Ради счастья людей.</a:t>
            </a:r>
          </a:p>
          <a:p>
            <a:r>
              <a:rPr lang="ru-RU" sz="3600" dirty="0" smtClean="0"/>
              <a:t>Чтобы сердце горело,</a:t>
            </a:r>
          </a:p>
          <a:p>
            <a:r>
              <a:rPr lang="ru-RU" sz="3600" dirty="0" smtClean="0"/>
              <a:t>А не тлело во мгле</a:t>
            </a:r>
          </a:p>
          <a:p>
            <a:r>
              <a:rPr lang="ru-RU" sz="3600" dirty="0" smtClean="0"/>
              <a:t>Делай доброе дело-</a:t>
            </a:r>
          </a:p>
          <a:p>
            <a:r>
              <a:rPr lang="ru-RU" sz="3600" dirty="0" smtClean="0"/>
              <a:t>Тем живём на земле.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73E87"/>
                </a:solidFill>
                <a:ea typeface="+mn-ea"/>
                <a:cs typeface="+mn-cs"/>
              </a:rPr>
              <a:t>Доброе дело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1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Час в добре пробудешь – всё горе забудешь.</a:t>
            </a:r>
          </a:p>
          <a:p>
            <a:r>
              <a:rPr lang="ru-RU" dirty="0" smtClean="0"/>
              <a:t>Доброе слово доходит до  сердца.</a:t>
            </a:r>
          </a:p>
          <a:p>
            <a:r>
              <a:rPr lang="ru-RU" dirty="0" smtClean="0"/>
              <a:t>Жизнь дана на добрые дела.</a:t>
            </a:r>
          </a:p>
          <a:p>
            <a:r>
              <a:rPr lang="ru-RU" dirty="0" smtClean="0"/>
              <a:t>Красота до вечера, а доброта на век.</a:t>
            </a:r>
          </a:p>
          <a:p>
            <a:r>
              <a:rPr lang="ru-RU" dirty="0" smtClean="0"/>
              <a:t>Доброе дело два века живёт.</a:t>
            </a:r>
          </a:p>
          <a:p>
            <a:r>
              <a:rPr lang="ru-RU" dirty="0" smtClean="0"/>
              <a:t>Добру расти, худу по норам ползти.</a:t>
            </a:r>
          </a:p>
          <a:p>
            <a:r>
              <a:rPr lang="ru-RU" dirty="0" smtClean="0"/>
              <a:t>Добрый и честный человек – сила нашего сердца.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Пословицы.</a:t>
            </a:r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395536" y="4370"/>
            <a:ext cx="2016224" cy="19124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7" descr="C:\Documents and Settings\Admin.MICROSOF-461680\Мои документы\Мои рисунки\4JM493CACV1H2PCAK9P0CFCAKLNND2CA7VC91JCA1Z7K6VCALKFP02CAL2T4ASCAC4X7NRCAYJB2JXCAGILW59CAPPQIS1CAQU27CHCATWPIFTCAIBC0FFCAF1JF0GCA1EQVXZCA0N25R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76672"/>
            <a:ext cx="2048590" cy="17859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089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332</TotalTime>
  <Words>224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Внеклассное мероприятие в 3 классе Учитель: Шевелёва  Оксана Владимировна. Муниципальное Бюджетное Образовательное Учереждение Средняя Общеобразовательная Школа № 12,  города Хабаровска.   Твори добро  </vt:lpstr>
      <vt:lpstr>Цели:   1.Сформировать в сознании детей такие понятия как доброта, милосердие, благотворительность.  2.Расширить знания о доброте и ее роли в жизни человек. 3.Содействовать воспитанию доброты, вызывать у учащихся желание совершать добрые поступки.</vt:lpstr>
      <vt:lpstr>Что такое добро?</vt:lpstr>
      <vt:lpstr>Картинки желающие добро .</vt:lpstr>
      <vt:lpstr>Легко ли быть добрым?</vt:lpstr>
      <vt:lpstr>Дружба это тоже добро!</vt:lpstr>
      <vt:lpstr>Стихотворение.</vt:lpstr>
      <vt:lpstr>Доброе дело</vt:lpstr>
      <vt:lpstr>Пословицы.</vt:lpstr>
      <vt:lpstr>Мы живём с тобой на свете     для хороших, добрых дел!</vt:lpstr>
      <vt:lpstr>Всего вам доброго!</vt:lpstr>
      <vt:lpstr>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ueg65</dc:creator>
  <cp:lastModifiedBy>4</cp:lastModifiedBy>
  <cp:revision>37</cp:revision>
  <dcterms:created xsi:type="dcterms:W3CDTF">2013-03-17T00:13:08Z</dcterms:created>
  <dcterms:modified xsi:type="dcterms:W3CDTF">2014-02-08T05:22:35Z</dcterms:modified>
</cp:coreProperties>
</file>