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8" r:id="rId9"/>
    <p:sldId id="270" r:id="rId10"/>
    <p:sldId id="260" r:id="rId11"/>
    <p:sldId id="263" r:id="rId12"/>
    <p:sldId id="271" r:id="rId13"/>
    <p:sldId id="269" r:id="rId14"/>
    <p:sldId id="284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94660"/>
  </p:normalViewPr>
  <p:slideViewPr>
    <p:cSldViewPr>
      <p:cViewPr varScale="1">
        <p:scale>
          <a:sx n="88" d="100"/>
          <a:sy n="88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F7524-115A-47E6-9738-36BB01BB7225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C3610-3C1A-45CC-AD2E-B30B295E79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2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A47192-6438-4CC4-A7EF-35703C972DE5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heel spokes="3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23.gif"/><Relationship Id="rId4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riddle-middle.ru/zagadki/eda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21.jpe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9144000" cy="2492896"/>
          </a:xfrm>
        </p:spPr>
        <p:txBody>
          <a:bodyPr>
            <a:noAutofit/>
          </a:bodyPr>
          <a:lstStyle/>
          <a:p>
            <a:r>
              <a:rPr lang="ru-RU" sz="1900" dirty="0">
                <a:solidFill>
                  <a:srgbClr val="FF0000"/>
                </a:solidFill>
                <a:ea typeface="+mj-ea"/>
                <a:cs typeface="+mj-cs"/>
              </a:rPr>
              <a:t>Внеклассное мероприятие в </a:t>
            </a:r>
            <a:r>
              <a:rPr lang="ru-RU" sz="1900" dirty="0" smtClean="0">
                <a:solidFill>
                  <a:srgbClr val="FF0000"/>
                </a:solidFill>
                <a:ea typeface="+mj-ea"/>
                <a:cs typeface="+mj-cs"/>
              </a:rPr>
              <a:t>4 </a:t>
            </a:r>
            <a:r>
              <a:rPr lang="ru-RU" sz="1900" dirty="0">
                <a:solidFill>
                  <a:srgbClr val="FF0000"/>
                </a:solidFill>
                <a:ea typeface="+mj-ea"/>
                <a:cs typeface="+mj-cs"/>
              </a:rPr>
              <a:t>классе</a:t>
            </a:r>
            <a:br>
              <a:rPr lang="ru-RU" sz="1900" dirty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ru-RU" sz="1900" dirty="0">
                <a:solidFill>
                  <a:srgbClr val="FF0000"/>
                </a:solidFill>
                <a:ea typeface="+mj-ea"/>
                <a:cs typeface="+mj-cs"/>
              </a:rPr>
              <a:t>Учитель: </a:t>
            </a:r>
            <a:r>
              <a:rPr lang="ru-RU" sz="1900" dirty="0" err="1">
                <a:solidFill>
                  <a:srgbClr val="FF0000"/>
                </a:solidFill>
                <a:ea typeface="+mj-ea"/>
                <a:cs typeface="+mj-cs"/>
              </a:rPr>
              <a:t>Шевелёва</a:t>
            </a:r>
            <a:r>
              <a:rPr lang="ru-RU" sz="1900" dirty="0">
                <a:solidFill>
                  <a:srgbClr val="FF0000"/>
                </a:solidFill>
                <a:ea typeface="+mj-ea"/>
                <a:cs typeface="+mj-cs"/>
              </a:rPr>
              <a:t>  Оксана Владимировна.</a:t>
            </a:r>
            <a:br>
              <a:rPr lang="ru-RU" sz="1900" dirty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ru-RU" sz="1900" dirty="0">
                <a:solidFill>
                  <a:srgbClr val="FF0000"/>
                </a:solidFill>
                <a:ea typeface="+mj-ea"/>
                <a:cs typeface="+mj-cs"/>
              </a:rPr>
              <a:t>Муниципальное Бюджетное Образовательное </a:t>
            </a:r>
            <a:r>
              <a:rPr lang="ru-RU" sz="1900" dirty="0" smtClean="0">
                <a:solidFill>
                  <a:srgbClr val="FF0000"/>
                </a:solidFill>
                <a:ea typeface="+mj-ea"/>
                <a:cs typeface="+mj-cs"/>
              </a:rPr>
              <a:t>Учреждение </a:t>
            </a:r>
          </a:p>
          <a:p>
            <a:r>
              <a:rPr lang="ru-RU" sz="1900" dirty="0" smtClean="0">
                <a:solidFill>
                  <a:srgbClr val="FF0000"/>
                </a:solidFill>
                <a:ea typeface="+mj-ea"/>
                <a:cs typeface="+mj-cs"/>
              </a:rPr>
              <a:t>Средняя </a:t>
            </a:r>
            <a:r>
              <a:rPr lang="ru-RU" sz="1900" dirty="0">
                <a:solidFill>
                  <a:srgbClr val="FF0000"/>
                </a:solidFill>
                <a:ea typeface="+mj-ea"/>
                <a:cs typeface="+mj-cs"/>
              </a:rPr>
              <a:t>Общеобразовательная Школа № 12,</a:t>
            </a:r>
            <a:br>
              <a:rPr lang="ru-RU" sz="1900" dirty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ru-RU" sz="1900" dirty="0">
                <a:solidFill>
                  <a:srgbClr val="FF0000"/>
                </a:solidFill>
                <a:ea typeface="+mj-ea"/>
                <a:cs typeface="+mj-cs"/>
              </a:rPr>
              <a:t> города Хабаровска.</a:t>
            </a:r>
            <a:endParaRPr lang="ru-RU" sz="1900" b="1" dirty="0" smtClean="0">
              <a:solidFill>
                <a:srgbClr val="FF0000"/>
              </a:solidFill>
              <a:latin typeface="Trebuchet MS"/>
              <a:ea typeface="+mj-ea"/>
              <a:cs typeface="+mj-cs"/>
            </a:endParaRPr>
          </a:p>
          <a:p>
            <a:r>
              <a:rPr lang="ru-RU" sz="1900" b="1" dirty="0" smtClean="0">
                <a:solidFill>
                  <a:srgbClr val="FF0000"/>
                </a:solidFill>
                <a:latin typeface="Trebuchet MS"/>
                <a:ea typeface="+mj-ea"/>
                <a:cs typeface="+mj-cs"/>
              </a:rPr>
              <a:t>2014 </a:t>
            </a:r>
            <a:r>
              <a:rPr lang="ru-RU" sz="1900" b="1" dirty="0" smtClean="0">
                <a:solidFill>
                  <a:srgbClr val="FF0000"/>
                </a:solidFill>
                <a:latin typeface="Trebuchet MS"/>
                <a:ea typeface="+mj-ea"/>
                <a:cs typeface="+mj-cs"/>
              </a:rPr>
              <a:t>г.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39275"/>
            <a:ext cx="7772400" cy="357817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воспитанных детей</a:t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школе.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429124" cy="30003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Звонок! Все дружною гурьбой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столовую летят стрелой.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здесь есть правила свои,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 их и повтори!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Ешь аккуратно, не спеши,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брызгай, на пол не кроши,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Хлеб береги и уважай,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повсюду не бросай.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Поел – и  убери, Друг мой,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Свою посуду за собой.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Ольга\Рабочий стол\картинки\Новая папка (2)\142eb433113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2643182"/>
            <a:ext cx="642942" cy="492182"/>
          </a:xfrm>
          <a:prstGeom prst="rect">
            <a:avLst/>
          </a:prstGeom>
          <a:noFill/>
        </p:spPr>
      </p:pic>
      <p:pic>
        <p:nvPicPr>
          <p:cNvPr id="2052" name="Picture 4" descr="C:\Documents and Settings\Ольга\Рабочий стол\картинки\Новая папка (2)\ec9c9071dd0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3214950"/>
            <a:ext cx="857256" cy="356926"/>
          </a:xfrm>
          <a:prstGeom prst="rect">
            <a:avLst/>
          </a:prstGeom>
          <a:noFill/>
        </p:spPr>
      </p:pic>
      <p:pic>
        <p:nvPicPr>
          <p:cNvPr id="2053" name="Picture 5" descr="C:\Documents and Settings\Ольга\Рабочий стол\картинки\Новая папка (2)\4cbdfe09b62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4143380"/>
            <a:ext cx="857256" cy="573099"/>
          </a:xfrm>
          <a:prstGeom prst="rect">
            <a:avLst/>
          </a:prstGeom>
          <a:noFill/>
        </p:spPr>
      </p:pic>
      <p:pic>
        <p:nvPicPr>
          <p:cNvPr id="3075" name="Picture 3" descr="C:\Documents and Settings\Ольга\Рабочий стол\картинки\детские картинки-блестяшки анимашки\cdolls7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3071810"/>
            <a:ext cx="2470260" cy="3636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9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Ольга\Рабочий стол\картинки\детские картинки-блестяшки анимашки\cdolls8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20616"/>
            <a:ext cx="5214942" cy="4738450"/>
          </a:xfrm>
          <a:prstGeom prst="rect">
            <a:avLst/>
          </a:prstGeom>
          <a:noFill/>
        </p:spPr>
      </p:pic>
      <p:pic>
        <p:nvPicPr>
          <p:cNvPr id="5125" name="Picture 5" descr="C:\Documents and Settings\Ольга\Рабочий стол\картинки\Новая папка (2)\игрушки\dc701436b9b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5131792"/>
            <a:ext cx="1357322" cy="1360358"/>
          </a:xfrm>
          <a:prstGeom prst="rect">
            <a:avLst/>
          </a:prstGeom>
          <a:noFill/>
        </p:spPr>
      </p:pic>
      <p:pic>
        <p:nvPicPr>
          <p:cNvPr id="5126" name="Picture 6" descr="C:\Documents and Settings\Ольга\Рабочий стол\картинки\Новая папка (2)\dc1ee5c3fe4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4929198"/>
            <a:ext cx="528855" cy="1708795"/>
          </a:xfrm>
          <a:prstGeom prst="rect">
            <a:avLst/>
          </a:prstGeom>
          <a:noFill/>
        </p:spPr>
      </p:pic>
      <p:pic>
        <p:nvPicPr>
          <p:cNvPr id="5127" name="Picture 7" descr="C:\Documents and Settings\Ольга\Рабочий стол\картинки\Новая папка (2)\a0a8d1a7120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57422" y="5286388"/>
            <a:ext cx="428628" cy="137534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72066" y="0"/>
            <a:ext cx="4071934" cy="3477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Грустно в школе без игрушек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Может быть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машинку взять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под партой покатать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солдатикам скучаю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 занять себя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--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знаю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Только вот что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детвора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Школа — это не игра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Здесь трудиться надо честно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каждому известно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Солдатикам не место тут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Игрушки дома подождут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" name="Picture 3" descr="C:\Documents and Settings\Ольга\Рабочий стол\картинки\Новая папка (2)\игрушки\9b18a1327af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5786454"/>
            <a:ext cx="1394144" cy="857232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 rot="1440000">
            <a:off x="1123368" y="4898073"/>
            <a:ext cx="1000132" cy="46743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>
            <a:spLocks noChangeAspect="1"/>
          </p:cNvSpPr>
          <p:nvPr/>
        </p:nvSpPr>
        <p:spPr>
          <a:xfrm rot="840000">
            <a:off x="1857357" y="4857761"/>
            <a:ext cx="500066" cy="32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26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Кирилл\Рабочий стол\МАМА\детские презентации\Почемучка\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6" name="Picture 5" descr="Kartinochki (1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071670" y="2143116"/>
            <a:ext cx="2226455" cy="2700000"/>
          </a:xfrm>
          <a:prstGeom prst="rect">
            <a:avLst/>
          </a:prstGeom>
          <a:noFill/>
        </p:spPr>
      </p:pic>
      <p:pic>
        <p:nvPicPr>
          <p:cNvPr id="7" name="Picture 15" descr="HAPPYBO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071678"/>
            <a:ext cx="1573925" cy="2556000"/>
          </a:xfrm>
          <a:prstGeom prst="rect">
            <a:avLst/>
          </a:prstGeom>
          <a:noFill/>
        </p:spPr>
      </p:pic>
      <p:pic>
        <p:nvPicPr>
          <p:cNvPr id="8" name="Picture 6" descr="C:\Documents and Settings\Ольга\Рабочий стол\картинки\детские картинки-блестяшки анимашки\cdolls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571744"/>
            <a:ext cx="1429612" cy="2652725"/>
          </a:xfrm>
          <a:prstGeom prst="rect">
            <a:avLst/>
          </a:prstGeom>
          <a:noFill/>
        </p:spPr>
      </p:pic>
      <p:sp>
        <p:nvSpPr>
          <p:cNvPr id="9" name="Овал 8"/>
          <p:cNvSpPr>
            <a:spLocks noChangeAspect="1"/>
          </p:cNvSpPr>
          <p:nvPr/>
        </p:nvSpPr>
        <p:spPr>
          <a:xfrm rot="840000">
            <a:off x="785786" y="5000636"/>
            <a:ext cx="46093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 rot="7920000" flipV="1">
            <a:off x="1150982" y="4912872"/>
            <a:ext cx="436751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Kartinochki (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20000">
            <a:off x="1298047" y="3765450"/>
            <a:ext cx="2187490" cy="3096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2844" y="142852"/>
            <a:ext cx="4226350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перемену мальчишка спешит –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пред напором таким устоит?!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ведь бежит, как олень молодой,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обходят его стороной…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142852"/>
            <a:ext cx="400052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Никогда не бегайте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на переменах!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6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94444E-6 1.48148E-6 L 0.86042 -0.0752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Ольга\Рабочий стол\картинки\Новая папка (2)\sc3cl41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071786"/>
            <a:ext cx="5699042" cy="3786214"/>
          </a:xfrm>
          <a:prstGeom prst="rect">
            <a:avLst/>
          </a:prstGeom>
          <a:noFill/>
        </p:spPr>
      </p:pic>
      <p:pic>
        <p:nvPicPr>
          <p:cNvPr id="4099" name="Picture 3" descr="C:\Documents and Settings\Ольга\Рабочий стол\картинки\детские картинки-блестяшки анимашки\cdolls33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07300"/>
            <a:ext cx="1785950" cy="2950700"/>
          </a:xfrm>
          <a:prstGeom prst="rect">
            <a:avLst/>
          </a:prstGeom>
          <a:noFill/>
        </p:spPr>
      </p:pic>
      <p:pic>
        <p:nvPicPr>
          <p:cNvPr id="4100" name="Picture 4" descr="C:\Documents and Settings\Ольга\Рабочий стол\картинки\детские картинки-блестяшки анимашки\cdolls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7292" y="3643314"/>
            <a:ext cx="2056708" cy="321468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4572000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Учитель в классе – самый главный,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Он добрый друг, наставник славный,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 он научит вас всему,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Вам надо помогать ему.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Вы отвечайте на вопросы,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Когда он вас о чём-то спросит,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Уроки каждый день учите,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Чтобы доволен был учитель.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3929058" y="6429396"/>
            <a:ext cx="642942" cy="28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3500430" y="6072206"/>
            <a:ext cx="360000" cy="642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 rot="-780000">
            <a:off x="7057642" y="6171704"/>
            <a:ext cx="310999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 rot="-6060000">
            <a:off x="6619371" y="5563802"/>
            <a:ext cx="349874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 rot="-5460000">
            <a:off x="7929717" y="6292596"/>
            <a:ext cx="288000" cy="5690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22000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ирилл\Рабочий стол\МАМА\детские презентации\Почемучка\school0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000"/>
            <a:ext cx="9150740" cy="46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357166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Успехов в учёбе!!!</a:t>
            </a:r>
            <a:endParaRPr lang="ru-RU" sz="6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4000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 Материалы:</a:t>
            </a:r>
            <a:b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 Жунусова К. и др.</a:t>
            </a:r>
            <a:b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Ж89 Познание мира: Учеб. для 2 </a:t>
            </a:r>
            <a:r>
              <a:rPr lang="ru-RU" sz="1800" b="1" dirty="0" err="1">
                <a:solidFill>
                  <a:prstClr val="black"/>
                </a:solidFill>
                <a:ea typeface="+mn-ea"/>
                <a:cs typeface="+mn-cs"/>
              </a:rPr>
              <a:t>кл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. </a:t>
            </a:r>
            <a:r>
              <a:rPr lang="ru-RU" sz="1800" b="1" dirty="0" err="1">
                <a:solidFill>
                  <a:prstClr val="black"/>
                </a:solidFill>
                <a:ea typeface="+mn-ea"/>
                <a:cs typeface="+mn-cs"/>
              </a:rPr>
              <a:t>общеобразоват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. </a:t>
            </a:r>
            <a:r>
              <a:rPr lang="ru-RU" sz="1800" b="1" dirty="0" err="1">
                <a:solidFill>
                  <a:prstClr val="black"/>
                </a:solidFill>
                <a:ea typeface="+mn-ea"/>
                <a:cs typeface="+mn-cs"/>
              </a:rPr>
              <a:t>шк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./ К. Жунусова,</a:t>
            </a:r>
            <a:b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К. </a:t>
            </a:r>
            <a:r>
              <a:rPr lang="ru-RU" sz="1800" b="1" dirty="0" err="1">
                <a:solidFill>
                  <a:prstClr val="black"/>
                </a:solidFill>
                <a:ea typeface="+mn-ea"/>
                <a:cs typeface="+mn-cs"/>
              </a:rPr>
              <a:t>Аймагамбетова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, З. Олейник. – 3 – е изд., </a:t>
            </a:r>
            <a:r>
              <a:rPr lang="ru-RU" sz="1800" b="1" dirty="0" err="1">
                <a:solidFill>
                  <a:prstClr val="black"/>
                </a:solidFill>
                <a:ea typeface="+mn-ea"/>
                <a:cs typeface="+mn-cs"/>
              </a:rPr>
              <a:t>перераб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. – Алматы: </a:t>
            </a:r>
            <a:r>
              <a:rPr lang="ru-RU" sz="1800" b="1" dirty="0" err="1">
                <a:solidFill>
                  <a:prstClr val="black"/>
                </a:solidFill>
                <a:ea typeface="+mn-ea"/>
                <a:cs typeface="+mn-cs"/>
              </a:rPr>
              <a:t>Атам</a:t>
            </a:r>
            <a:r>
              <a:rPr lang="kk-KZ" sz="1800" b="1" dirty="0">
                <a:solidFill>
                  <a:prstClr val="black"/>
                </a:solidFill>
                <a:ea typeface="+mn-ea"/>
                <a:cs typeface="+mn-cs"/>
              </a:rPr>
              <a:t>ұра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,</a:t>
            </a:r>
            <a:b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kk-KZ" sz="1800" b="1" dirty="0">
                <a:solidFill>
                  <a:prstClr val="black"/>
                </a:solidFill>
                <a:ea typeface="+mn-ea"/>
                <a:cs typeface="+mn-cs"/>
              </a:rPr>
              <a:t>2009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.</a:t>
            </a:r>
            <a:r>
              <a:rPr lang="en-US" sz="1800" b="1" dirty="0">
                <a:solidFill>
                  <a:prstClr val="black"/>
                </a:solidFill>
                <a:ea typeface="+mn-ea"/>
                <a:cs typeface="+mn-cs"/>
              </a:rPr>
              <a:t> - </a:t>
            </a:r>
            <a:r>
              <a:rPr lang="kk-KZ" sz="1800" b="1" dirty="0">
                <a:solidFill>
                  <a:prstClr val="black"/>
                </a:solidFill>
                <a:ea typeface="+mn-ea"/>
                <a:cs typeface="+mn-cs"/>
              </a:rPr>
              <a:t> 160 с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.</a:t>
            </a:r>
            <a:b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Жунусова К., </a:t>
            </a:r>
            <a:r>
              <a:rPr lang="ru-RU" sz="1800" b="1" dirty="0" err="1">
                <a:solidFill>
                  <a:prstClr val="black"/>
                </a:solidFill>
                <a:ea typeface="+mn-ea"/>
                <a:cs typeface="+mn-cs"/>
              </a:rPr>
              <a:t>Ледовских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 Е.</a:t>
            </a:r>
            <a:b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Ж89 Познание мира. Методическое руководство: Для учителей 2 </a:t>
            </a:r>
            <a:r>
              <a:rPr lang="ru-RU" sz="1800" b="1" dirty="0" err="1">
                <a:solidFill>
                  <a:prstClr val="black"/>
                </a:solidFill>
                <a:ea typeface="+mn-ea"/>
                <a:cs typeface="+mn-cs"/>
              </a:rPr>
              <a:t>кл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. </a:t>
            </a:r>
            <a:r>
              <a:rPr lang="ru-RU" sz="1800" b="1" dirty="0" err="1">
                <a:solidFill>
                  <a:prstClr val="black"/>
                </a:solidFill>
                <a:ea typeface="+mn-ea"/>
                <a:cs typeface="+mn-cs"/>
              </a:rPr>
              <a:t>общеобразоват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. </a:t>
            </a:r>
            <a:r>
              <a:rPr lang="ru-RU" sz="1800" b="1" dirty="0" err="1">
                <a:solidFill>
                  <a:prstClr val="black"/>
                </a:solidFill>
                <a:ea typeface="+mn-ea"/>
                <a:cs typeface="+mn-cs"/>
              </a:rPr>
              <a:t>шк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. 2-е изд., </a:t>
            </a:r>
            <a:r>
              <a:rPr lang="ru-RU" sz="1800" b="1" dirty="0" err="1">
                <a:solidFill>
                  <a:prstClr val="black"/>
                </a:solidFill>
                <a:ea typeface="+mn-ea"/>
                <a:cs typeface="+mn-cs"/>
              </a:rPr>
              <a:t>перераб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. – </a:t>
            </a:r>
            <a:b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Алматы: </a:t>
            </a:r>
            <a:r>
              <a:rPr lang="ru-RU" sz="1800" b="1" dirty="0" err="1">
                <a:solidFill>
                  <a:prstClr val="black"/>
                </a:solidFill>
                <a:ea typeface="+mn-ea"/>
                <a:cs typeface="+mn-cs"/>
              </a:rPr>
              <a:t>Атам</a:t>
            </a:r>
            <a:r>
              <a:rPr lang="kk-KZ" sz="1800" b="1" dirty="0">
                <a:solidFill>
                  <a:prstClr val="black"/>
                </a:solidFill>
                <a:ea typeface="+mn-ea"/>
                <a:cs typeface="+mn-cs"/>
              </a:rPr>
              <a:t>ұ</a:t>
            </a:r>
            <a:r>
              <a:rPr lang="ru-RU" sz="1800" b="1" dirty="0" err="1">
                <a:solidFill>
                  <a:prstClr val="black"/>
                </a:solidFill>
                <a:ea typeface="+mn-ea"/>
                <a:cs typeface="+mn-cs"/>
              </a:rPr>
              <a:t>ра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, 2009. – 136 с.</a:t>
            </a:r>
            <a:b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Загадки - </a:t>
            </a:r>
            <a:r>
              <a:rPr lang="en-US" sz="1800" b="1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http://riddle-middle.ru/zagadki/eda/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Казакова О.В., </a:t>
            </a:r>
            <a:r>
              <a:rPr lang="ru-RU" sz="1800" b="1" dirty="0" err="1">
                <a:solidFill>
                  <a:prstClr val="black"/>
                </a:solidFill>
                <a:ea typeface="+mn-ea"/>
                <a:cs typeface="+mn-cs"/>
              </a:rPr>
              <a:t>Сбоева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 Н.А., </a:t>
            </a:r>
            <a:r>
              <a:rPr lang="ru-RU" sz="1800" b="1" dirty="0" err="1">
                <a:solidFill>
                  <a:prstClr val="black"/>
                </a:solidFill>
                <a:ea typeface="+mn-ea"/>
                <a:cs typeface="+mn-cs"/>
              </a:rPr>
              <a:t>Гаврилкина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 Н.И. Универсальные поурочные разработки по курсу «Окружающий мир»: 2 класс.-Изд.3-е, </a:t>
            </a:r>
            <a:r>
              <a:rPr lang="ru-RU" sz="1800" b="1" dirty="0" err="1">
                <a:solidFill>
                  <a:prstClr val="black"/>
                </a:solidFill>
                <a:ea typeface="+mn-ea"/>
                <a:cs typeface="+mn-cs"/>
              </a:rPr>
              <a:t>перераб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. и доп.-</a:t>
            </a:r>
            <a:b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М.:ВАКО,2007.-368 с.-(В помощь учителю).</a:t>
            </a:r>
            <a:b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Фото – </a:t>
            </a:r>
            <a:r>
              <a:rPr lang="en-US" sz="1800" b="1" dirty="0">
                <a:solidFill>
                  <a:prstClr val="black"/>
                </a:solidFill>
                <a:ea typeface="+mn-ea"/>
                <a:cs typeface="+mn-cs"/>
              </a:rPr>
              <a:t>Google (</a:t>
            </a:r>
            <a:r>
              <a:rPr lang="ru-RU" sz="1800" b="1" dirty="0">
                <a:solidFill>
                  <a:prstClr val="black"/>
                </a:solidFill>
                <a:ea typeface="+mn-ea"/>
                <a:cs typeface="+mn-cs"/>
              </a:rPr>
              <a:t>ресурсы интернета)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3338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214562" y="4203908"/>
            <a:ext cx="4643438" cy="264320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Опадает листва,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трава пожелтела,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Лето жаркое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Быстрой стрелой пролетело,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Наступает сентябрь,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 в школу пора…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91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ru-RU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Documents and Settings\Ольга\Рабочий стол\картинки\детские картинки-блестяшки анимашки\cdolls11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453" y="200328"/>
            <a:ext cx="7217700" cy="393553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357554" y="3429000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1 сентября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Классная работа</a:t>
            </a:r>
            <a:endParaRPr lang="ru-RU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3135" y="655821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white"/>
                </a:solidFill>
                <a:latin typeface="Monotype Corsiva" pitchFamily="66" charset="0"/>
              </a:rPr>
              <a:t>1 сентября</a:t>
            </a:r>
          </a:p>
          <a:p>
            <a:pPr lvl="0"/>
            <a:r>
              <a:rPr lang="ru-RU" dirty="0">
                <a:solidFill>
                  <a:prstClr val="white"/>
                </a:solidFill>
                <a:latin typeface="Monotype Corsiva" pitchFamily="66" charset="0"/>
              </a:rPr>
              <a:t>Классная работа</a:t>
            </a:r>
          </a:p>
        </p:txBody>
      </p:sp>
    </p:spTree>
  </p:cSld>
  <p:clrMapOvr>
    <a:masterClrMapping/>
  </p:clrMapOvr>
  <p:transition spd="med" advTm="22000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982087640d3.png"/>
          <p:cNvPicPr>
            <a:picLocks noGrp="1" noChangeAspect="1"/>
          </p:cNvPicPr>
          <p:nvPr>
            <p:ph sz="quarter" idx="13"/>
          </p:nvPr>
        </p:nvPicPr>
        <p:blipFill>
          <a:blip r:embed="rId3" cstate="email"/>
          <a:stretch>
            <a:fillRect/>
          </a:stretch>
        </p:blipFill>
        <p:spPr>
          <a:xfrm>
            <a:off x="4302487" y="2133604"/>
            <a:ext cx="3750742" cy="3475037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492919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уроки он проспал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Лишь к обеду соня встал!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это плохо, братцы,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поздно просыпаться!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пора вам начинать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будильнику вставать!</a:t>
            </a:r>
          </a:p>
        </p:txBody>
      </p:sp>
    </p:spTree>
  </p:cSld>
  <p:clrMapOvr>
    <a:masterClrMapping/>
  </p:clrMapOvr>
  <p:transition spd="med" advTm="17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Кирилл\Рабочий стол\МАМА\детские презентации\Почемучка\25-1-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8000"/>
            <a:ext cx="9168000" cy="6876000"/>
          </a:xfrm>
          <a:prstGeom prst="rect">
            <a:avLst/>
          </a:prstGeom>
          <a:noFill/>
        </p:spPr>
      </p:pic>
      <p:pic>
        <p:nvPicPr>
          <p:cNvPr id="1031" name="Picture 7" descr="C:\Documents and Settings\Кирилл\Рабочий стол\МАМА\детские презентации\Почемучка\16ca7fdc3b5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2928934"/>
            <a:ext cx="1146622" cy="1692000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МАМА\детские презентации\Почемучка\42b7b49b9937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4572008"/>
            <a:ext cx="1317169" cy="1008000"/>
          </a:xfrm>
          <a:prstGeom prst="rect">
            <a:avLst/>
          </a:prstGeom>
          <a:noFill/>
        </p:spPr>
      </p:pic>
      <p:pic>
        <p:nvPicPr>
          <p:cNvPr id="1033" name="Picture 9" descr="C:\Documents and Settings\Кирилл\Рабочий стол\МАМА\детские презентации\Почемучка\b47009b926ff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3786190"/>
            <a:ext cx="1158875" cy="828675"/>
          </a:xfrm>
          <a:prstGeom prst="rect">
            <a:avLst/>
          </a:prstGeom>
          <a:noFill/>
        </p:spPr>
      </p:pic>
      <p:pic>
        <p:nvPicPr>
          <p:cNvPr id="15" name="Picture 167" descr="Frukti i jagodi (22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3786190"/>
            <a:ext cx="1460121" cy="864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714744" y="0"/>
            <a:ext cx="5072098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Обязательно позавтракай перед школой!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малыш обязательно знает –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школу голодным ходить не годится!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 там будет сидеть и учиться,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Будут все мысли твои не о том,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Трудно учиться с пустым животом.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22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ирилл\Рабочий стол\МАМА\детские презентации\Почемучка\saf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754" y="0"/>
            <a:ext cx="9173530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Ольга\Рабочий стол\картинки\детские картинки-блестяшки анимашки\cdolls7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496"/>
            <a:ext cx="2592550" cy="3816000"/>
          </a:xfrm>
          <a:prstGeom prst="rect">
            <a:avLst/>
          </a:prstGeom>
          <a:noFill/>
        </p:spPr>
      </p:pic>
      <p:pic>
        <p:nvPicPr>
          <p:cNvPr id="2051" name="Picture 3" descr="C:\Documents and Settings\Кирилл\Рабочий стол\МАМА\детские презентации\Почемучка\085f9444d99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4357694"/>
            <a:ext cx="3285923" cy="2268000"/>
          </a:xfrm>
          <a:prstGeom prst="rect">
            <a:avLst/>
          </a:prstGeom>
          <a:noFill/>
        </p:spPr>
      </p:pic>
      <p:pic>
        <p:nvPicPr>
          <p:cNvPr id="2052" name="Picture 4" descr="C:\Documents and Settings\Кирилл\Рабочий стол\МАМА\детские презентации\Почемучка\06afda98db6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3357562"/>
            <a:ext cx="1338050" cy="1440000"/>
          </a:xfrm>
          <a:prstGeom prst="rect">
            <a:avLst/>
          </a:prstGeom>
          <a:noFill/>
        </p:spPr>
      </p:pic>
      <p:pic>
        <p:nvPicPr>
          <p:cNvPr id="2053" name="Picture 5" descr="C:\Documents and Settings\Кирилл\Рабочий стол\МАМА\детские презентации\Почемучка\c1d82fdc956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300000">
            <a:off x="4553435" y="3962667"/>
            <a:ext cx="2443190" cy="180000"/>
          </a:xfrm>
          <a:prstGeom prst="rect">
            <a:avLst/>
          </a:prstGeom>
          <a:noFill/>
        </p:spPr>
      </p:pic>
      <p:pic>
        <p:nvPicPr>
          <p:cNvPr id="2054" name="Picture 6" descr="C:\Documents and Settings\Кирилл\Рабочий стол\МАМА\детские презентации\Почемучка\138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86380" y="3643314"/>
            <a:ext cx="1144260" cy="140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3504" y="0"/>
            <a:ext cx="400049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Стала Ира в школу собираться,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Стрелой по комнате метаться.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И, торопясь, в портфель кидать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Пенал, линейку и тетрадь.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7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1.66667E-6 2.96296E-6 L 0.55122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ирилл\Рабочий стол\МАМА\детские презентации\Почемучка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</p:spPr>
      </p:pic>
      <p:pic>
        <p:nvPicPr>
          <p:cNvPr id="3" name="Picture 3" descr="C:\Documents and Settings\Ольга\Рабочий стол\картинки\детские картинки-блестяшки анимашки\cdolls7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00306"/>
            <a:ext cx="2812672" cy="4140000"/>
          </a:xfrm>
          <a:prstGeom prst="rect">
            <a:avLst/>
          </a:prstGeom>
          <a:noFill/>
        </p:spPr>
      </p:pic>
      <p:pic>
        <p:nvPicPr>
          <p:cNvPr id="4" name="Picture 3" descr="C:\Documents and Settings\Кирилл\Рабочий стол\МАМА\детские презентации\Почемучка\085f9444d99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2928934"/>
            <a:ext cx="2214578" cy="226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3438" y="0"/>
            <a:ext cx="4500562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Когда же в школу прибежала,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Готовиться к уроку стала,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Портфель открыла и застыла: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учебники забыла!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вы, друзья, совет примите,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портфель всё с вечера сложите.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8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5214942" cy="31146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Главный помощник в учёбе – учебник,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молчаливый и добрый волшебник,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Знания мудрые вечно хранит,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сбереги его праздничный вид!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Сразу в обложку его оберни,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Ручкой не пачкай, не рви и не мни,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Славный учебник научит всему,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 благодарен за это ему!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Documents and Settings\Ольга\Рабочий стол\картинки\детские картинки-блестяшки анимашки\cdolls2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214686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6000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Кирилл\Рабочий стол\МАМА\книги\школа\photo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146" y="0"/>
            <a:ext cx="9180146" cy="6858000"/>
          </a:xfrm>
          <a:prstGeom prst="rect">
            <a:avLst/>
          </a:prstGeom>
          <a:noFill/>
        </p:spPr>
      </p:pic>
      <p:pic>
        <p:nvPicPr>
          <p:cNvPr id="9" name="Picture 5" descr="Kartinochki (1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" flipH="1">
            <a:off x="3473022" y="1506649"/>
            <a:ext cx="3029596" cy="2628000"/>
          </a:xfrm>
          <a:prstGeom prst="rect">
            <a:avLst/>
          </a:prstGeom>
          <a:noFill/>
        </p:spPr>
      </p:pic>
      <p:pic>
        <p:nvPicPr>
          <p:cNvPr id="10" name="Picture 6" descr="C:\Documents and Settings\Ольга\Рабочий стол\картинки\детские картинки-блестяшки анимашки\cdolls6.gif"/>
          <p:cNvPicPr>
            <a:picLocks noChangeAspect="1" noChangeArrowheads="1"/>
          </p:cNvPicPr>
          <p:nvPr/>
        </p:nvPicPr>
        <p:blipFill>
          <a:blip r:embed="rId4"/>
          <a:srcRect b="40754"/>
          <a:stretch>
            <a:fillRect/>
          </a:stretch>
        </p:blipFill>
        <p:spPr bwMode="auto">
          <a:xfrm rot="420000" flipH="1">
            <a:off x="5790177" y="1818716"/>
            <a:ext cx="1864615" cy="2520000"/>
          </a:xfrm>
          <a:prstGeom prst="rect">
            <a:avLst/>
          </a:prstGeom>
          <a:noFill/>
        </p:spPr>
      </p:pic>
      <p:pic>
        <p:nvPicPr>
          <p:cNvPr id="4104" name="Picture 8" descr="C:\Documents and Settings\Кирилл\Рабочий стол\МАМА\детские презентации\Почемучка\138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60000">
            <a:off x="3310963" y="3799791"/>
            <a:ext cx="880200" cy="1080000"/>
          </a:xfrm>
          <a:prstGeom prst="rect">
            <a:avLst/>
          </a:prstGeom>
          <a:noFill/>
        </p:spPr>
      </p:pic>
      <p:pic>
        <p:nvPicPr>
          <p:cNvPr id="14" name="Picture 8" descr="C:\Documents and Settings\Кирилл\Рабочий стол\МАМА\детские презентации\Почемучка\138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60000">
            <a:off x="5632490" y="4172331"/>
            <a:ext cx="880200" cy="1080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428992" y="3929066"/>
            <a:ext cx="783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6446" y="4286256"/>
            <a:ext cx="745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3929058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Две девчонки, как сороки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Разболтались на уроке.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 «двойке» получили,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 близких огорчили.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же, пусть теперь узнают: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уроках не болтают.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 не просят отвечать?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Значит, лучше помолчать!</a:t>
            </a:r>
          </a:p>
        </p:txBody>
      </p:sp>
      <p:pic>
        <p:nvPicPr>
          <p:cNvPr id="19" name="Picture 2" descr="C:\Documents and Settings\Кирилл\Рабочий стол\МАМА\анимация\vse_takoe_krugloe3 копия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80000">
            <a:off x="7461851" y="941852"/>
            <a:ext cx="1326800" cy="1584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2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Кирилл\Рабочий стол\МАМА\книги\школа\photo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146" y="0"/>
            <a:ext cx="9180146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Кирилл\Рабочий стол\МАМА\анимация\vse_takoe_krugloe3 копия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80000">
            <a:off x="4010916" y="1839495"/>
            <a:ext cx="1960055" cy="2340000"/>
          </a:xfrm>
          <a:prstGeom prst="rect">
            <a:avLst/>
          </a:prstGeom>
          <a:noFill/>
        </p:spPr>
      </p:pic>
      <p:cxnSp>
        <p:nvCxnSpPr>
          <p:cNvPr id="7" name="Соединительная линия уступом 6"/>
          <p:cNvCxnSpPr>
            <a:cxnSpLocks noChangeAspect="1"/>
          </p:cNvCxnSpPr>
          <p:nvPr/>
        </p:nvCxnSpPr>
        <p:spPr>
          <a:xfrm>
            <a:off x="4214810" y="4214818"/>
            <a:ext cx="416000" cy="2880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Умножение 11"/>
          <p:cNvSpPr>
            <a:spLocks noChangeAspect="1"/>
          </p:cNvSpPr>
          <p:nvPr/>
        </p:nvSpPr>
        <p:spPr>
          <a:xfrm>
            <a:off x="3643306" y="4214818"/>
            <a:ext cx="396000" cy="396000"/>
          </a:xfrm>
          <a:prstGeom prst="mathMultiply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5" descr="Kartinochki (10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">
            <a:off x="6151959" y="1248233"/>
            <a:ext cx="2426086" cy="2124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5072065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сидит за партою в школе ученик.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Парта разрисована вдоль и поперёк.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безобразие прекратить желательно,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Эту парту вычистить нужно обязательно.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отныне выглядит парта аккуратно.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 ней учиться вам будет так приятно.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Кирилл\Рабочий стол\МАМА\анимация\vse_takoe_krugloe3 копия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6215074" y="2754000"/>
            <a:ext cx="2617692" cy="4104000"/>
          </a:xfrm>
          <a:prstGeom prst="rect">
            <a:avLst/>
          </a:prstGeom>
          <a:noFill/>
        </p:spPr>
      </p:pic>
      <p:pic>
        <p:nvPicPr>
          <p:cNvPr id="5124" name="Picture 4" descr="C:\Documents and Settings\Кирилл\Рабочий стол\МАМА\детские презентации\Почемучка\defc67278b36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2640000">
            <a:off x="3419541" y="3411916"/>
            <a:ext cx="1518143" cy="1620000"/>
          </a:xfrm>
          <a:prstGeom prst="rect">
            <a:avLst/>
          </a:prstGeom>
          <a:noFill/>
        </p:spPr>
      </p:pic>
      <p:pic>
        <p:nvPicPr>
          <p:cNvPr id="19" name="Picture 6" descr="C:\Documents and Settings\Ольга\Рабочий стол\картинки\детские картинки-блестяшки анимашки\cdolls6.gif"/>
          <p:cNvPicPr>
            <a:picLocks noChangeAspect="1" noChangeArrowheads="1"/>
          </p:cNvPicPr>
          <p:nvPr/>
        </p:nvPicPr>
        <p:blipFill>
          <a:blip r:embed="rId8"/>
          <a:srcRect b="40754"/>
          <a:stretch>
            <a:fillRect/>
          </a:stretch>
        </p:blipFill>
        <p:spPr bwMode="auto">
          <a:xfrm rot="420000" flipH="1">
            <a:off x="2502164" y="1980917"/>
            <a:ext cx="932313" cy="1260000"/>
          </a:xfrm>
          <a:prstGeom prst="rect">
            <a:avLst/>
          </a:prstGeom>
          <a:noFill/>
        </p:spPr>
      </p:pic>
      <p:pic>
        <p:nvPicPr>
          <p:cNvPr id="5125" name="Picture 5" descr="C:\Documents and Settings\Кирилл\Рабочий стол\МАМА\детские презентации\Почемучка\school039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14480" y="2714620"/>
            <a:ext cx="1233194" cy="7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5" descr="C:\Documents and Settings\Кирилл\Рабочий стол\МАМА\детские презентации\Почемучка\school039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2928934"/>
            <a:ext cx="1233194" cy="7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6" descr="C:\Documents and Settings\Ольга\Рабочий стол\картинки\детские картинки-блестяшки анимашки\cdolls6.gif"/>
          <p:cNvPicPr>
            <a:picLocks noChangeAspect="1" noChangeArrowheads="1"/>
          </p:cNvPicPr>
          <p:nvPr/>
        </p:nvPicPr>
        <p:blipFill>
          <a:blip r:embed="rId8"/>
          <a:srcRect t="56553" b="9710"/>
          <a:stretch>
            <a:fillRect/>
          </a:stretch>
        </p:blipFill>
        <p:spPr bwMode="auto">
          <a:xfrm>
            <a:off x="2428860" y="3214686"/>
            <a:ext cx="1027063" cy="64294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med" advTm="2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737</TotalTime>
  <Words>457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Правила для воспитанных детей в школе.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Материалы:  Жунусова К. и др. Ж89 Познание мира: Учеб. для 2 кл. общеобразоват. шк./ К. Жунусова, К. Аймагамбетова, З. Олейник. – 3 – е изд., перераб. – Алматы: Атамұра, 2009. -  160 с. Жунусова К., Ледовских Е. Ж89 Познание мира. Методическое руководство: Для учителей 2 кл. общеобразоват. шк. 2-е изд., перераб. –  Алматы: Атамұра, 2009. – 136 с. Загадки - http://riddle-middle.ru/zagadki/eda/ Казакова О.В., Сбоева Н.А., Гаврилкина Н.И. Универсальные поурочные разработки по курсу «Окружающий мир»: 2 класс.-Изд.3-е, перераб. и доп.- М.:ВАКО,2007.-368 с.-(В помощь учителю). Фото – Google (ресурсы интернета)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для воспитанных детей</dc:title>
  <dc:creator>Ольга</dc:creator>
  <cp:lastModifiedBy>4</cp:lastModifiedBy>
  <cp:revision>87</cp:revision>
  <dcterms:created xsi:type="dcterms:W3CDTF">2009-08-16T09:57:12Z</dcterms:created>
  <dcterms:modified xsi:type="dcterms:W3CDTF">2014-02-08T05:30:01Z</dcterms:modified>
</cp:coreProperties>
</file>