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bin" ContentType="application/vnd.openxmlformats-officedocument.oleObject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56" r:id="rId2"/>
    <p:sldId id="276" r:id="rId3"/>
    <p:sldId id="257" r:id="rId4"/>
    <p:sldId id="270" r:id="rId5"/>
    <p:sldId id="271" r:id="rId6"/>
    <p:sldId id="272" r:id="rId7"/>
    <p:sldId id="261" r:id="rId8"/>
    <p:sldId id="268" r:id="rId9"/>
    <p:sldId id="258" r:id="rId10"/>
    <p:sldId id="259" r:id="rId11"/>
    <p:sldId id="263" r:id="rId12"/>
    <p:sldId id="273" r:id="rId13"/>
    <p:sldId id="262" r:id="rId14"/>
    <p:sldId id="264" r:id="rId15"/>
    <p:sldId id="269" r:id="rId16"/>
    <p:sldId id="274" r:id="rId17"/>
    <p:sldId id="265" r:id="rId18"/>
    <p:sldId id="266" r:id="rId19"/>
    <p:sldId id="275" r:id="rId20"/>
    <p:sldId id="267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-450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3.wmf"/><Relationship Id="rId1" Type="http://schemas.openxmlformats.org/officeDocument/2006/relationships/image" Target="../media/image2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E02EF764-1BA6-48ED-8131-F04B6C090020}" type="datetimeFigureOut">
              <a:rPr lang="ru-RU" smtClean="0"/>
              <a:pPr/>
              <a:t>18.04.2013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Прямоугольник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ая соединительная линия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Прямая соединительная линия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Овал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Овал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Овал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67379240-1AA8-48AA-96A3-DC9AC0C08C2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2EF764-1BA6-48ED-8131-F04B6C090020}" type="datetimeFigureOut">
              <a:rPr lang="ru-RU" smtClean="0"/>
              <a:pPr/>
              <a:t>18.04.2013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379240-1AA8-48AA-96A3-DC9AC0C08C2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2EF764-1BA6-48ED-8131-F04B6C090020}" type="datetimeFigureOut">
              <a:rPr lang="ru-RU" smtClean="0"/>
              <a:pPr/>
              <a:t>18.04.2013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379240-1AA8-48AA-96A3-DC9AC0C08C2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E02EF764-1BA6-48ED-8131-F04B6C090020}" type="datetimeFigureOut">
              <a:rPr lang="ru-RU" smtClean="0"/>
              <a:pPr/>
              <a:t>18.04.2013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67379240-1AA8-48AA-96A3-DC9AC0C08C2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E02EF764-1BA6-48ED-8131-F04B6C090020}" type="datetimeFigureOut">
              <a:rPr lang="ru-RU" smtClean="0"/>
              <a:pPr/>
              <a:t>18.04.2013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Прямая соединительная линия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Прямая соединительная линия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Овал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Овал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Овал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Прямая соединительная линия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67379240-1AA8-48AA-96A3-DC9AC0C08C2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2EF764-1BA6-48ED-8131-F04B6C090020}" type="datetimeFigureOut">
              <a:rPr lang="ru-RU" smtClean="0"/>
              <a:pPr/>
              <a:t>18.04.2013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379240-1AA8-48AA-96A3-DC9AC0C08C2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2EF764-1BA6-48ED-8131-F04B6C090020}" type="datetimeFigureOut">
              <a:rPr lang="ru-RU" smtClean="0"/>
              <a:pPr/>
              <a:t>18.04.2013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379240-1AA8-48AA-96A3-DC9AC0C08C2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E02EF764-1BA6-48ED-8131-F04B6C090020}" type="datetimeFigureOut">
              <a:rPr lang="ru-RU" smtClean="0"/>
              <a:pPr/>
              <a:t>18.04.2013</a:t>
            </a:fld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67379240-1AA8-48AA-96A3-DC9AC0C08C2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2EF764-1BA6-48ED-8131-F04B6C090020}" type="datetimeFigureOut">
              <a:rPr lang="ru-RU" smtClean="0"/>
              <a:pPr/>
              <a:t>18.04.2013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379240-1AA8-48AA-96A3-DC9AC0C08C2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Содержимое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E02EF764-1BA6-48ED-8131-F04B6C090020}" type="datetimeFigureOut">
              <a:rPr lang="ru-RU" smtClean="0"/>
              <a:pPr/>
              <a:t>18.04.2013</a:t>
            </a:fld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67379240-1AA8-48AA-96A3-DC9AC0C08C2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3" name="Нижний колонтитул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Прямая соединительная линия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Дата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E02EF764-1BA6-48ED-8131-F04B6C090020}" type="datetimeFigureOut">
              <a:rPr lang="ru-RU" smtClean="0"/>
              <a:pPr/>
              <a:t>18.04.2013</a:t>
            </a:fld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67379240-1AA8-48AA-96A3-DC9AC0C08C2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E02EF764-1BA6-48ED-8131-F04B6C090020}" type="datetimeFigureOut">
              <a:rPr lang="ru-RU" smtClean="0"/>
              <a:pPr/>
              <a:t>18.04.2013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67379240-1AA8-48AA-96A3-DC9AC0C08C23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://ru.wikipedia.org/wiki/&#1044;&#1077;&#1088;&#1077;&#1074;&#1086;_&#1044;&#1088;&#1091;&#1078;&#1073;&#1099;" TargetMode="External"/><Relationship Id="rId2" Type="http://schemas.openxmlformats.org/officeDocument/2006/relationships/hyperlink" Target="http://sochikuban.ru/sad-muzej-derevo-druzhby/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oleObject" Target="../embeddings/oleObject2.bin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Алгебра 7 класс.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Разложение на множители. Формулы сокращённого умножения.</a:t>
            </a:r>
          </a:p>
          <a:p>
            <a:r>
              <a:rPr lang="ru-RU" dirty="0" err="1" smtClean="0"/>
              <a:t>Аббасова</a:t>
            </a:r>
            <a:r>
              <a:rPr lang="ru-RU" dirty="0" smtClean="0"/>
              <a:t> Е.Ф</a:t>
            </a:r>
            <a:r>
              <a:rPr lang="ru-RU" dirty="0" smtClean="0"/>
              <a:t>. учитель математики</a:t>
            </a:r>
            <a:endParaRPr lang="ru-RU" dirty="0" smtClean="0"/>
          </a:p>
          <a:p>
            <a:r>
              <a:rPr lang="ru-RU" dirty="0" smtClean="0"/>
              <a:t>МБОУ СОШ № 17 г. Краснодар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500042"/>
            <a:ext cx="7467600" cy="5973910"/>
          </a:xfrm>
        </p:spPr>
        <p:txBody>
          <a:bodyPr>
            <a:norm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 1981 по инициативе продолжателя дела Зорина, Людмилы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Макаровны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Дмитриенко, в саду открылся музей (архитекторы Е. И.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Боркалов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А. И. Савельев). Экспонатами его стали подарки дереву Дружбы людей разных стран мира. Это национальные сувениры, письма, фото, реликвии, различные музыкальные инструменты, монеты, значки, шкатулки с землей с памятных и исторических мест. Всего в музее хранится свыше 20 тысяч подарков со всех континентов планеты.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Упрости: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ru-RU" sz="3600" dirty="0" smtClean="0"/>
              <a:t>1) (а – 6)² - 3а(4а – 5)</a:t>
            </a:r>
          </a:p>
          <a:p>
            <a:r>
              <a:rPr lang="ru-RU" sz="3600" dirty="0" smtClean="0"/>
              <a:t>2) (2а – 3)² - 5а(6а – 7)</a:t>
            </a:r>
          </a:p>
          <a:p>
            <a:r>
              <a:rPr lang="ru-RU" sz="3600" dirty="0" smtClean="0"/>
              <a:t>3) (а – 2)³ + (а + 2)³</a:t>
            </a:r>
          </a:p>
          <a:p>
            <a:r>
              <a:rPr lang="ru-RU" sz="3600" dirty="0" smtClean="0"/>
              <a:t>4) (а + 1)³ - (а – 1)³</a:t>
            </a:r>
          </a:p>
          <a:p>
            <a:r>
              <a:rPr lang="ru-RU" sz="3600" dirty="0" smtClean="0"/>
              <a:t>5) 8к(к - 5) – (к + 2)²</a:t>
            </a:r>
          </a:p>
          <a:p>
            <a:r>
              <a:rPr lang="ru-RU" sz="3600" dirty="0" smtClean="0"/>
              <a:t>6) (к + 7)(к – 4) – 5к(к + 3)</a:t>
            </a:r>
          </a:p>
          <a:p>
            <a:r>
              <a:rPr lang="ru-RU" sz="3600" dirty="0" smtClean="0"/>
              <a:t>7) (2х + 3)² - (3 – </a:t>
            </a:r>
            <a:r>
              <a:rPr lang="ru-RU" sz="3600" dirty="0" err="1" smtClean="0"/>
              <a:t>х</a:t>
            </a:r>
            <a:r>
              <a:rPr lang="ru-RU" sz="3600" dirty="0" smtClean="0"/>
              <a:t>)(</a:t>
            </a:r>
            <a:r>
              <a:rPr lang="ru-RU" sz="3600" dirty="0" err="1" smtClean="0"/>
              <a:t>х</a:t>
            </a:r>
            <a:r>
              <a:rPr lang="ru-RU" sz="3600" dirty="0" smtClean="0"/>
              <a:t> + 3)</a:t>
            </a:r>
            <a:endParaRPr lang="ru-RU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Расшифруй слово: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ru-RU" sz="3600" dirty="0" smtClean="0"/>
              <a:t>Е    -26а² + 23а + 9</a:t>
            </a:r>
          </a:p>
          <a:p>
            <a:r>
              <a:rPr lang="ru-RU" sz="3600" dirty="0" smtClean="0"/>
              <a:t>Ж   - 11а² + 3а + 36</a:t>
            </a:r>
          </a:p>
          <a:p>
            <a:r>
              <a:rPr lang="ru-RU" sz="3600" dirty="0" smtClean="0"/>
              <a:t>И    -4к² - 12к - 28</a:t>
            </a:r>
          </a:p>
          <a:p>
            <a:r>
              <a:rPr lang="ru-RU" sz="3600" dirty="0" smtClean="0"/>
              <a:t>Й    5х² + 12х</a:t>
            </a:r>
          </a:p>
          <a:p>
            <a:r>
              <a:rPr lang="ru-RU" sz="3600" dirty="0" smtClean="0"/>
              <a:t>Л    2а³</a:t>
            </a:r>
          </a:p>
          <a:p>
            <a:r>
              <a:rPr lang="ru-RU" sz="3600" dirty="0" smtClean="0"/>
              <a:t>Н    7к² - 44к - 4</a:t>
            </a:r>
          </a:p>
          <a:p>
            <a:r>
              <a:rPr lang="ru-RU" sz="3600" dirty="0" smtClean="0"/>
              <a:t>А    6а² + 2  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Дерево желаний. (Петрозаводск)</a:t>
            </a:r>
            <a:endParaRPr lang="ru-RU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471" y="1857364"/>
            <a:ext cx="3486565" cy="46434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11330" y="1428736"/>
            <a:ext cx="3804059" cy="50720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Дерево желаний в Петрозаводске — парковая скульптура на набережной Онежского озера, изображающая дерево в натуральном масштабе, которое, по задумке авторов, можно попросить исполнить желание. Колокольчики, висевшие на ветвях, в настоящее время утеряны. На стволе дерева закреплено большое ухо, а над ним висит табличка со словами «Прошепчи одно желание».</a:t>
            </a:r>
          </a:p>
          <a:p>
            <a:r>
              <a:rPr lang="ru-RU" dirty="0" smtClean="0"/>
              <a:t>Скульптура подарена </a:t>
            </a:r>
            <a:r>
              <a:rPr lang="ru-RU" dirty="0" err="1" smtClean="0"/>
              <a:t>Умео</a:t>
            </a:r>
            <a:r>
              <a:rPr lang="ru-RU" dirty="0" smtClean="0"/>
              <a:t>, шведским городом-побратимом Петрозаводска.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Вынеси общий множитель: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ru-RU" sz="4400" dirty="0" smtClean="0"/>
              <a:t>1) 4х – 16 у</a:t>
            </a:r>
          </a:p>
          <a:p>
            <a:r>
              <a:rPr lang="ru-RU" sz="4400" dirty="0" smtClean="0"/>
              <a:t>2) 2ка – 4 кс + 8 </a:t>
            </a:r>
            <a:r>
              <a:rPr lang="ru-RU" sz="4400" dirty="0" err="1" smtClean="0"/>
              <a:t>ук</a:t>
            </a:r>
            <a:endParaRPr lang="ru-RU" sz="4400" dirty="0" smtClean="0"/>
          </a:p>
          <a:p>
            <a:r>
              <a:rPr lang="ru-RU" sz="4400" dirty="0" smtClean="0"/>
              <a:t>3) 2х² + 16ха – 32 </a:t>
            </a:r>
            <a:r>
              <a:rPr lang="ru-RU" sz="4400" dirty="0" err="1" smtClean="0"/>
              <a:t>а²х</a:t>
            </a:r>
            <a:endParaRPr lang="ru-RU" sz="4400" dirty="0" smtClean="0"/>
          </a:p>
          <a:p>
            <a:r>
              <a:rPr lang="ru-RU" sz="4400" dirty="0" smtClean="0"/>
              <a:t>4) 8с + 16 </a:t>
            </a:r>
            <a:r>
              <a:rPr lang="ru-RU" sz="4400" dirty="0" err="1" smtClean="0"/>
              <a:t>са</a:t>
            </a:r>
            <a:r>
              <a:rPr lang="ru-RU" sz="4400" dirty="0" smtClean="0"/>
              <a:t> – 8с²</a:t>
            </a:r>
          </a:p>
          <a:p>
            <a:r>
              <a:rPr lang="ru-RU" sz="4400" dirty="0" smtClean="0"/>
              <a:t>5) 2х³ - 4 </a:t>
            </a:r>
            <a:r>
              <a:rPr lang="ru-RU" sz="4400" dirty="0" err="1" smtClean="0"/>
              <a:t>х</a:t>
            </a:r>
            <a:r>
              <a:rPr lang="ru-RU" sz="4400" dirty="0" smtClean="0"/>
              <a:t>² + 6 </a:t>
            </a:r>
            <a:r>
              <a:rPr lang="ru-RU" sz="4400" dirty="0" err="1" smtClean="0"/>
              <a:t>х²а</a:t>
            </a:r>
            <a:endParaRPr lang="ru-RU" sz="4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Расшифруй слово: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ru-RU" sz="4000" dirty="0" smtClean="0"/>
              <a:t>И    2х² (</a:t>
            </a:r>
            <a:r>
              <a:rPr lang="ru-RU" sz="4000" dirty="0" err="1" smtClean="0"/>
              <a:t>х</a:t>
            </a:r>
            <a:r>
              <a:rPr lang="ru-RU" sz="4000" dirty="0" smtClean="0"/>
              <a:t> – 2 + 3а)</a:t>
            </a:r>
          </a:p>
          <a:p>
            <a:r>
              <a:rPr lang="ru-RU" sz="4000" dirty="0" smtClean="0"/>
              <a:t>Ю   2к(а – 2с + 4у)</a:t>
            </a:r>
          </a:p>
          <a:p>
            <a:r>
              <a:rPr lang="ru-RU" sz="4000" dirty="0" smtClean="0"/>
              <a:t>Л    4(</a:t>
            </a:r>
            <a:r>
              <a:rPr lang="ru-RU" sz="4000" dirty="0" err="1" smtClean="0"/>
              <a:t>х</a:t>
            </a:r>
            <a:r>
              <a:rPr lang="ru-RU" sz="4000" dirty="0" smtClean="0"/>
              <a:t> – 4у)</a:t>
            </a:r>
          </a:p>
          <a:p>
            <a:r>
              <a:rPr lang="ru-RU" sz="4000" dirty="0" smtClean="0"/>
              <a:t>В    8с(1 + 2а – с)</a:t>
            </a:r>
          </a:p>
          <a:p>
            <a:r>
              <a:rPr lang="ru-RU" sz="4000" dirty="0" smtClean="0"/>
              <a:t>Б    2х(</a:t>
            </a:r>
            <a:r>
              <a:rPr lang="ru-RU" sz="4000" dirty="0" err="1" smtClean="0"/>
              <a:t>х</a:t>
            </a:r>
            <a:r>
              <a:rPr lang="ru-RU" sz="4000" dirty="0" smtClean="0"/>
              <a:t> + 8а – 16а²)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Дерево любви на </a:t>
            </a:r>
            <a:r>
              <a:rPr lang="ru-RU" dirty="0" err="1"/>
              <a:t>Л</a:t>
            </a:r>
            <a:r>
              <a:rPr lang="ru-RU" dirty="0" err="1" smtClean="0"/>
              <a:t>ужковом</a:t>
            </a:r>
            <a:r>
              <a:rPr lang="ru-RU" dirty="0" smtClean="0"/>
              <a:t> мосту.</a:t>
            </a:r>
            <a:endParaRPr lang="ru-RU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2214546" y="1605974"/>
            <a:ext cx="3929090" cy="48327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ru-RU" dirty="0" smtClean="0"/>
              <a:t>«</a:t>
            </a:r>
            <a:r>
              <a:rPr lang="ru-RU" dirty="0" err="1" smtClean="0"/>
              <a:t>Де́рево</a:t>
            </a:r>
            <a:r>
              <a:rPr lang="ru-RU" dirty="0" smtClean="0"/>
              <a:t> любви́» («свадебное дерево», «</a:t>
            </a:r>
            <a:r>
              <a:rPr lang="ru-RU" dirty="0" err="1" smtClean="0"/>
              <a:t>дерево</a:t>
            </a:r>
            <a:r>
              <a:rPr lang="ru-RU" dirty="0" smtClean="0"/>
              <a:t> молодожёнов», «дерево счастья») — скульптурная композиция в виде дерева, специально предназначенная для того, чтобы молодожёны или просто влюблённые люди вешали на неё замки, символизирующие крепость отношений (так называемые «замки любви»).</a:t>
            </a:r>
          </a:p>
          <a:p>
            <a:endParaRPr lang="ru-RU" dirty="0" smtClean="0"/>
          </a:p>
          <a:p>
            <a:r>
              <a:rPr lang="ru-RU" dirty="0" smtClean="0"/>
              <a:t>В Москве первое «дерево любви» установлено на местном мостике влюблённых — </a:t>
            </a:r>
            <a:r>
              <a:rPr lang="ru-RU" dirty="0" err="1" smtClean="0"/>
              <a:t>Лужковом</a:t>
            </a:r>
            <a:r>
              <a:rPr lang="ru-RU" dirty="0" smtClean="0"/>
              <a:t> мосту в апреле 2007 года[1], первый замок на дерево повесили 21 апреля 2007 года Константин и Марина Якимовы[2]. На 9 июля 2008 на </a:t>
            </a:r>
            <a:r>
              <a:rPr lang="ru-RU" dirty="0" err="1" smtClean="0"/>
              <a:t>Лужковом</a:t>
            </a:r>
            <a:r>
              <a:rPr lang="ru-RU" dirty="0" smtClean="0"/>
              <a:t> мосту находится уже пять «деревьев», четыре из которых сделаны по одному образцу.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ru-RU" sz="4800" dirty="0" smtClean="0"/>
              <a:t>Спасибо за урок!</a:t>
            </a:r>
            <a:endParaRPr lang="ru-RU" sz="4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Цели и задачи  урока: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ru-RU" dirty="0" smtClean="0"/>
              <a:t>Проверить знания формул сокращённого умножения</a:t>
            </a:r>
          </a:p>
          <a:p>
            <a:r>
              <a:rPr lang="ru-RU" dirty="0" smtClean="0"/>
              <a:t>Закрепить навык разложения на множители</a:t>
            </a:r>
          </a:p>
          <a:p>
            <a:r>
              <a:rPr lang="ru-RU" dirty="0" smtClean="0"/>
              <a:t>Расширить кругозор учащихся</a:t>
            </a:r>
          </a:p>
          <a:p>
            <a:r>
              <a:rPr lang="ru-RU" dirty="0" smtClean="0"/>
              <a:t>Прививать интерес к предмету</a:t>
            </a:r>
            <a:endParaRPr lang="ru-RU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>
                <a:hlinkClick r:id="rId2"/>
              </a:rPr>
              <a:t>http://sochikuban.ru/sad-muzej-derevo-druzhby/</a:t>
            </a:r>
            <a:endParaRPr lang="ru-RU" dirty="0" smtClean="0"/>
          </a:p>
          <a:p>
            <a:r>
              <a:rPr lang="en-US" dirty="0" smtClean="0">
                <a:hlinkClick r:id="rId3"/>
              </a:rPr>
              <a:t>http://ru.wikipedia.org/wiki/</a:t>
            </a:r>
            <a:r>
              <a:rPr lang="ru-RU" dirty="0" err="1" smtClean="0">
                <a:hlinkClick r:id="rId3"/>
              </a:rPr>
              <a:t>Дерево_Дружбы</a:t>
            </a:r>
            <a:endParaRPr lang="ru-RU" dirty="0" smtClean="0"/>
          </a:p>
          <a:p>
            <a:r>
              <a:rPr lang="ru-RU" dirty="0" smtClean="0"/>
              <a:t>Алгебра 9 класс Итоговая аттестация 2008г </a:t>
            </a:r>
          </a:p>
          <a:p>
            <a:pPr>
              <a:buNone/>
            </a:pPr>
            <a:r>
              <a:rPr lang="ru-RU" dirty="0" smtClean="0"/>
              <a:t> </a:t>
            </a:r>
            <a:r>
              <a:rPr lang="ru-RU" dirty="0" smtClean="0"/>
              <a:t>  под редакцией Ф.Ф. Лысенко</a:t>
            </a:r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Разложи на множители: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500174"/>
            <a:ext cx="8229600" cy="4625989"/>
          </a:xfrm>
        </p:spPr>
        <p:txBody>
          <a:bodyPr>
            <a:noAutofit/>
          </a:bodyPr>
          <a:lstStyle/>
          <a:p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1) 4х²  - 4ах + а²</a:t>
            </a:r>
          </a:p>
          <a:p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2) в² - 6ва² + 9</a:t>
            </a:r>
          </a:p>
          <a:p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3) 9х² + 12 </a:t>
            </a:r>
            <a:r>
              <a:rPr lang="ru-RU" sz="4000" dirty="0" err="1" smtClean="0">
                <a:latin typeface="Times New Roman" pitchFamily="18" charset="0"/>
                <a:cs typeface="Times New Roman" pitchFamily="18" charset="0"/>
              </a:rPr>
              <a:t>хв</a:t>
            </a: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 + 4в²</a:t>
            </a:r>
          </a:p>
          <a:p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4) 9    - 6ва² + в²</a:t>
            </a:r>
          </a:p>
          <a:p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5) 16с² + 8сх + </a:t>
            </a:r>
            <a:r>
              <a:rPr lang="ru-RU" sz="4000" dirty="0" err="1" smtClean="0">
                <a:latin typeface="Times New Roman" pitchFamily="18" charset="0"/>
                <a:cs typeface="Times New Roman" pitchFamily="18" charset="0"/>
              </a:rPr>
              <a:t>х</a:t>
            </a: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²</a:t>
            </a:r>
          </a:p>
          <a:p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6) 36у² - 12 ух + </a:t>
            </a:r>
            <a:r>
              <a:rPr lang="ru-RU" sz="4000" dirty="0" err="1" smtClean="0">
                <a:latin typeface="Times New Roman" pitchFamily="18" charset="0"/>
                <a:cs typeface="Times New Roman" pitchFamily="18" charset="0"/>
              </a:rPr>
              <a:t>х</a:t>
            </a: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²</a:t>
            </a:r>
          </a:p>
          <a:p>
            <a:endParaRPr lang="ru-RU" sz="40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4000" dirty="0" smtClean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Объект 3"/>
          <p:cNvGraphicFramePr>
            <a:graphicFrameLocks noChangeAspect="1"/>
          </p:cNvGraphicFramePr>
          <p:nvPr/>
        </p:nvGraphicFramePr>
        <p:xfrm>
          <a:off x="1643042" y="3571876"/>
          <a:ext cx="660404" cy="754747"/>
        </p:xfrm>
        <a:graphic>
          <a:graphicData uri="http://schemas.openxmlformats.org/presentationml/2006/ole">
            <p:oleObj spid="_x0000_s4098" name="Формула" r:id="rId3" imgW="177480" imgH="203040" progId="Equation.3">
              <p:embed/>
            </p:oleObj>
          </a:graphicData>
        </a:graphic>
      </p:graphicFrame>
      <p:graphicFrame>
        <p:nvGraphicFramePr>
          <p:cNvPr id="4101" name="Object 5"/>
          <p:cNvGraphicFramePr>
            <a:graphicFrameLocks noChangeAspect="1"/>
          </p:cNvGraphicFramePr>
          <p:nvPr/>
        </p:nvGraphicFramePr>
        <p:xfrm>
          <a:off x="3929058" y="2143116"/>
          <a:ext cx="660400" cy="754062"/>
        </p:xfrm>
        <a:graphic>
          <a:graphicData uri="http://schemas.openxmlformats.org/presentationml/2006/ole">
            <p:oleObj spid="_x0000_s4101" name="Формула" r:id="rId4" imgW="177480" imgH="20304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Расшифруй слово:</a:t>
            </a:r>
            <a:endParaRPr lang="ru-RU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sz="quarter" idx="1"/>
          </p:nvPr>
        </p:nvGraphicFramePr>
        <p:xfrm>
          <a:off x="214282" y="1643050"/>
          <a:ext cx="8358246" cy="1219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14512"/>
                <a:gridCol w="1531620"/>
                <a:gridCol w="1623066"/>
                <a:gridCol w="1623066"/>
                <a:gridCol w="1865982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4000" dirty="0" smtClean="0"/>
                        <a:t>е</a:t>
                      </a:r>
                      <a:endParaRPr lang="ru-RU" sz="4000" dirty="0"/>
                    </a:p>
                  </a:txBody>
                  <a:tcPr marL="82973" marR="8297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000" dirty="0" err="1" smtClean="0"/>
                        <a:t>д</a:t>
                      </a:r>
                      <a:endParaRPr lang="ru-RU" sz="4000" dirty="0"/>
                    </a:p>
                  </a:txBody>
                  <a:tcPr marL="82973" marR="8297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000" dirty="0" smtClean="0"/>
                        <a:t>о</a:t>
                      </a:r>
                      <a:endParaRPr lang="ru-RU" sz="4000" dirty="0"/>
                    </a:p>
                  </a:txBody>
                  <a:tcPr marL="82973" marR="8297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000" dirty="0" smtClean="0"/>
                        <a:t>в</a:t>
                      </a:r>
                      <a:endParaRPr lang="ru-RU" sz="4000" dirty="0"/>
                    </a:p>
                  </a:txBody>
                  <a:tcPr marL="82973" marR="8297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000" dirty="0" err="1" smtClean="0"/>
                        <a:t>р</a:t>
                      </a:r>
                      <a:endParaRPr lang="ru-RU" sz="4000" dirty="0"/>
                    </a:p>
                  </a:txBody>
                  <a:tcPr marL="82973" marR="82973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/>
                        <a:t>(в – 3а²)²</a:t>
                      </a:r>
                      <a:endParaRPr lang="ru-RU" sz="2800" dirty="0"/>
                    </a:p>
                  </a:txBody>
                  <a:tcPr marL="82973" marR="8297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/>
                        <a:t>(2х – а)²</a:t>
                      </a:r>
                      <a:endParaRPr lang="ru-RU" sz="2800" dirty="0"/>
                    </a:p>
                  </a:txBody>
                  <a:tcPr marL="82973" marR="8297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/>
                        <a:t>(6у – </a:t>
                      </a:r>
                      <a:r>
                        <a:rPr lang="ru-RU" sz="2800" dirty="0" err="1" smtClean="0"/>
                        <a:t>х</a:t>
                      </a:r>
                      <a:r>
                        <a:rPr lang="ru-RU" sz="2800" dirty="0" smtClean="0"/>
                        <a:t>)²</a:t>
                      </a:r>
                      <a:endParaRPr lang="ru-RU" sz="2800" dirty="0"/>
                    </a:p>
                  </a:txBody>
                  <a:tcPr marL="82973" marR="8297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/>
                        <a:t>(4с + </a:t>
                      </a:r>
                      <a:r>
                        <a:rPr lang="ru-RU" sz="2800" dirty="0" err="1" smtClean="0"/>
                        <a:t>х</a:t>
                      </a:r>
                      <a:r>
                        <a:rPr lang="ru-RU" sz="2800" dirty="0" smtClean="0"/>
                        <a:t>)²</a:t>
                      </a:r>
                      <a:endParaRPr lang="ru-RU" sz="2800" dirty="0"/>
                    </a:p>
                  </a:txBody>
                  <a:tcPr marL="82973" marR="8297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/>
                        <a:t>(3х + 3в)²</a:t>
                      </a:r>
                      <a:endParaRPr lang="ru-RU" sz="2800" dirty="0"/>
                    </a:p>
                  </a:txBody>
                  <a:tcPr marL="82973" marR="82973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Разложи на множители: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ru-RU" sz="4000" dirty="0" smtClean="0"/>
              <a:t>1)  49у² - </a:t>
            </a:r>
            <a:r>
              <a:rPr lang="ru-RU" sz="4000" dirty="0" err="1" smtClean="0"/>
              <a:t>х</a:t>
            </a:r>
            <a:r>
              <a:rPr lang="ru-RU" sz="4000" dirty="0" smtClean="0"/>
              <a:t>²</a:t>
            </a:r>
          </a:p>
          <a:p>
            <a:r>
              <a:rPr lang="ru-RU" sz="4000" dirty="0" smtClean="0"/>
              <a:t>2)  36 а² - 4у²</a:t>
            </a:r>
          </a:p>
          <a:p>
            <a:r>
              <a:rPr lang="ru-RU" sz="4000" dirty="0" smtClean="0"/>
              <a:t>3) 4х² - 0,25 у²</a:t>
            </a:r>
          </a:p>
          <a:p>
            <a:r>
              <a:rPr lang="ru-RU" sz="4000" dirty="0" smtClean="0"/>
              <a:t>4) 9х² - 0,01 а²</a:t>
            </a:r>
          </a:p>
          <a:p>
            <a:r>
              <a:rPr lang="ru-RU" sz="4000" dirty="0" smtClean="0"/>
              <a:t>5) 25 – 4с²</a:t>
            </a:r>
          </a:p>
          <a:p>
            <a:r>
              <a:rPr lang="ru-RU" sz="4000" dirty="0" smtClean="0"/>
              <a:t>6) 16а² - 100в²</a:t>
            </a:r>
            <a:endParaRPr lang="ru-RU" sz="4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Расшифруй слово:</a:t>
            </a:r>
            <a:endParaRPr lang="ru-RU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sz="quarter" idx="1"/>
          </p:nvPr>
        </p:nvGraphicFramePr>
        <p:xfrm>
          <a:off x="142842" y="1600200"/>
          <a:ext cx="8858316" cy="21305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57324"/>
                <a:gridCol w="1595448"/>
                <a:gridCol w="1476386"/>
                <a:gridCol w="1357322"/>
                <a:gridCol w="1595450"/>
                <a:gridCol w="1476386"/>
              </a:tblGrid>
              <a:tr h="941820">
                <a:tc>
                  <a:txBody>
                    <a:bodyPr/>
                    <a:lstStyle/>
                    <a:p>
                      <a:pPr algn="ctr"/>
                      <a:r>
                        <a:rPr lang="ru-RU" sz="4400" dirty="0" err="1" smtClean="0"/>
                        <a:t>р</a:t>
                      </a:r>
                      <a:endParaRPr lang="ru-RU" sz="4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400" dirty="0" smtClean="0"/>
                        <a:t>ж</a:t>
                      </a:r>
                      <a:endParaRPr lang="ru-RU" sz="4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400" dirty="0" smtClean="0"/>
                        <a:t>б</a:t>
                      </a:r>
                      <a:endParaRPr lang="ru-RU" sz="4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400" dirty="0" err="1" smtClean="0"/>
                        <a:t>д</a:t>
                      </a:r>
                      <a:endParaRPr lang="ru-RU" sz="4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400" dirty="0" smtClean="0"/>
                        <a:t>у</a:t>
                      </a:r>
                      <a:endParaRPr lang="ru-RU" sz="4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400" dirty="0" err="1" smtClean="0"/>
                        <a:t>ы</a:t>
                      </a:r>
                      <a:endParaRPr lang="ru-RU" sz="4400" dirty="0"/>
                    </a:p>
                  </a:txBody>
                  <a:tcPr/>
                </a:tc>
              </a:tr>
              <a:tr h="458352"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/>
                        <a:t>(6а-2у)*</a:t>
                      </a:r>
                    </a:p>
                    <a:p>
                      <a:pPr algn="ctr"/>
                      <a:r>
                        <a:rPr lang="ru-RU" sz="2400" dirty="0" smtClean="0"/>
                        <a:t>(6а+2у)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/>
                        <a:t>(3х-0,1а)*</a:t>
                      </a:r>
                    </a:p>
                    <a:p>
                      <a:pPr algn="ctr"/>
                      <a:r>
                        <a:rPr lang="ru-RU" sz="2400" dirty="0" smtClean="0"/>
                        <a:t>(3х+0,1а)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/>
                        <a:t>(5-2с)*</a:t>
                      </a:r>
                    </a:p>
                    <a:p>
                      <a:pPr algn="ctr"/>
                      <a:r>
                        <a:rPr lang="ru-RU" sz="2400" dirty="0" smtClean="0"/>
                        <a:t>(5+2с)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/>
                        <a:t>(7у-х)*</a:t>
                      </a:r>
                    </a:p>
                    <a:p>
                      <a:pPr algn="ctr"/>
                      <a:r>
                        <a:rPr lang="ru-RU" sz="2400" dirty="0" smtClean="0"/>
                        <a:t>(7у+х)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/>
                        <a:t>(2х+0,5у)*</a:t>
                      </a:r>
                    </a:p>
                    <a:p>
                      <a:pPr algn="ctr"/>
                      <a:r>
                        <a:rPr lang="ru-RU" sz="2400" dirty="0" smtClean="0"/>
                        <a:t>(2х-0,5у)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/>
                        <a:t>(4а+10в)*</a:t>
                      </a:r>
                    </a:p>
                    <a:p>
                      <a:pPr algn="ctr"/>
                      <a:r>
                        <a:rPr lang="ru-RU" sz="2400" dirty="0" smtClean="0"/>
                        <a:t>(4а-10в)</a:t>
                      </a:r>
                      <a:endParaRPr lang="ru-RU" sz="2400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Дерево дружбы. Сочи.</a:t>
            </a:r>
            <a:endParaRPr lang="ru-RU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1571611"/>
            <a:ext cx="2776552" cy="20876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28992" y="1500174"/>
            <a:ext cx="2529213" cy="33766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952522" y="3786190"/>
            <a:ext cx="2943842" cy="2205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42910" y="4071942"/>
            <a:ext cx="2801356" cy="24193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571480"/>
            <a:ext cx="7467600" cy="5902472"/>
          </a:xfrm>
        </p:spPr>
        <p:txBody>
          <a:bodyPr>
            <a:normAutofit/>
          </a:bodyPr>
          <a:lstStyle/>
          <a:p>
            <a:r>
              <a:rPr lang="ru-RU" dirty="0" smtClean="0"/>
              <a:t>Сочи – это город дружбы народов. Об этом говорит многое. Кроме того, что проживают здесь люди абсолютно разных национальностей, здесь есть еще и филиал известного Университета дружбы народов, а также Поляна Дружбы в парке «Ривьера», где растут магнолии, посаженные различными известными людьми разных стран. В парке «Дендрарий» есть аллея мэров, где пальмы посажены мэрами различных городов России и зарубежья. А недалеко от Центрального стадиона растет уникальное Дерево Дружбы, на котором сделаны многочисленные прививки российскими и иностранными почетными гостями.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428604"/>
            <a:ext cx="7467600" cy="6045348"/>
          </a:xfrm>
        </p:spPr>
        <p:txBody>
          <a:bodyPr>
            <a:normAutofit fontScale="92500" lnSpcReduction="10000"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 1934 ученый института Ф. М. Зорин для получения новых, морозостойких сортов цитрусовых посадил в саду деревце дикого лимона. В его крону он последовательно привил японские мандарины, испанские апельсины, китайские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кинканы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итальянские лимоны, грейпфруты и др. — всего 45 видов и сортов цитрусовых. В 1940 на этом дереве в память о своем посещении сада сделал прививку известный полярный исследователь О. Ю. Шмидт. В 1957 три вьетнамских врача предложили назвать это уникальное дерево-сад деревом Дружбы. К настоящему времени на нем растут ветки, привитые представителями 167 стран мира. Всего на нем сделано более 630 прививок. Они сделаны руками глав многих государств, видных общественных и политических деятелей, космонавтов, ученых и представителей культуры. Рядом с деревом Дружбы растет еще 60 молодых деревьев дружбы. Их посадили своими руками люди из разных стран и профессий. В саду растут деревья из США, Польши, Канады, Японии и других стран.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Эркер">
  <a:themeElements>
    <a:clrScheme name="Эркер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Эркер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87</TotalTime>
  <Words>969</Words>
  <Application>Microsoft Office PowerPoint</Application>
  <PresentationFormat>Экран (4:3)</PresentationFormat>
  <Paragraphs>97</Paragraphs>
  <Slides>20</Slides>
  <Notes>0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2" baseType="lpstr">
      <vt:lpstr>Эркер</vt:lpstr>
      <vt:lpstr>Формула</vt:lpstr>
      <vt:lpstr>Алгебра 7 класс.</vt:lpstr>
      <vt:lpstr>Цели и задачи  урока:</vt:lpstr>
      <vt:lpstr>Разложи на множители: </vt:lpstr>
      <vt:lpstr>Расшифруй слово:</vt:lpstr>
      <vt:lpstr>Разложи на множители:</vt:lpstr>
      <vt:lpstr>Расшифруй слово:</vt:lpstr>
      <vt:lpstr>Дерево дружбы. Сочи.</vt:lpstr>
      <vt:lpstr>Слайд 8</vt:lpstr>
      <vt:lpstr>Слайд 9</vt:lpstr>
      <vt:lpstr>Слайд 10</vt:lpstr>
      <vt:lpstr>Упрости:</vt:lpstr>
      <vt:lpstr>Расшифруй слово:</vt:lpstr>
      <vt:lpstr>Дерево желаний. (Петрозаводск)</vt:lpstr>
      <vt:lpstr>Слайд 14</vt:lpstr>
      <vt:lpstr>Вынеси общий множитель:</vt:lpstr>
      <vt:lpstr>Расшифруй слово:</vt:lpstr>
      <vt:lpstr>Дерево любви на Лужковом мосту.</vt:lpstr>
      <vt:lpstr>Слайд 18</vt:lpstr>
      <vt:lpstr>Слайд 19</vt:lpstr>
      <vt:lpstr>Слайд 20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Алгебра 7 класс.</dc:title>
  <dc:creator>Лена</dc:creator>
  <cp:lastModifiedBy>Лена</cp:lastModifiedBy>
  <cp:revision>10</cp:revision>
  <dcterms:created xsi:type="dcterms:W3CDTF">2013-04-18T12:53:56Z</dcterms:created>
  <dcterms:modified xsi:type="dcterms:W3CDTF">2013-04-18T14:31:13Z</dcterms:modified>
</cp:coreProperties>
</file>