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56" r:id="rId2"/>
  </p:sldMasterIdLst>
  <p:notesMasterIdLst>
    <p:notesMasterId r:id="rId13"/>
  </p:notesMasterIdLst>
  <p:sldIdLst>
    <p:sldId id="256" r:id="rId3"/>
    <p:sldId id="266" r:id="rId4"/>
    <p:sldId id="257" r:id="rId5"/>
    <p:sldId id="258" r:id="rId6"/>
    <p:sldId id="267" r:id="rId7"/>
    <p:sldId id="271" r:id="rId8"/>
    <p:sldId id="270" r:id="rId9"/>
    <p:sldId id="273" r:id="rId10"/>
    <p:sldId id="272" r:id="rId11"/>
    <p:sldId id="274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5561"/>
    <a:srgbClr val="A95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66" autoAdjust="0"/>
    <p:restoredTop sz="94660"/>
  </p:normalViewPr>
  <p:slideViewPr>
    <p:cSldViewPr>
      <p:cViewPr varScale="1">
        <p:scale>
          <a:sx n="94" d="100"/>
          <a:sy n="94" d="100"/>
        </p:scale>
        <p:origin x="-108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68E589F-C6D7-469A-B957-6244B978043E}" type="datetimeFigureOut">
              <a:rPr lang="ru-RU"/>
              <a:pPr>
                <a:defRPr/>
              </a:pPr>
              <a:t>30.04.2013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20DEE86-0987-4694-B79B-E262B2D901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0640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A083E-C08F-4939-B820-58B6D42822EF}" type="datetimeFigureOut">
              <a:rPr lang="ru-RU"/>
              <a:pPr>
                <a:defRPr/>
              </a:pPr>
              <a:t>30.04.2013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AFC46-E14D-4E14-9937-5113A05210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55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4F2DC-1238-40D6-9452-823248A945A2}" type="datetimeFigureOut">
              <a:rPr lang="ru-RU"/>
              <a:pPr>
                <a:defRPr/>
              </a:pPr>
              <a:t>30.04.2013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A0C59-B03A-4341-AF4A-7ABB557714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428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8913C-BC96-424E-9A44-E056D5C2B0F1}" type="datetimeFigureOut">
              <a:rPr lang="ru-RU"/>
              <a:pPr>
                <a:defRPr/>
              </a:pPr>
              <a:t>30.04.2013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EF891-D19A-453D-926F-B7DEDFEAFD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232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81CAE-C059-4977-A80F-E030A70EF339}" type="datetimeFigureOut">
              <a:rPr lang="ru-RU"/>
              <a:pPr>
                <a:defRPr/>
              </a:pPr>
              <a:t>30.04.2013</a:t>
            </a:fld>
            <a:endParaRPr lang="ru-RU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904E2-B306-48E8-BCAF-FD1BA1D2F7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9009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ECAC-234A-44CA-A3AC-8727477B240D}" type="datetimeFigureOut">
              <a:rPr lang="ru-RU"/>
              <a:pPr>
                <a:defRPr/>
              </a:pPr>
              <a:t>30.04.2013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11298-608A-46E8-8A0E-75528DBDDA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8128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D1232-1715-4348-A30E-E6500AA498EC}" type="datetimeFigureOut">
              <a:rPr lang="ru-RU"/>
              <a:pPr>
                <a:defRPr/>
              </a:pPr>
              <a:t>30.04.2013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5DCA0-A06C-4FAB-B4A8-B8A1A5F1EB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6923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5A700-A37C-4190-9297-5762E201B143}" type="datetimeFigureOut">
              <a:rPr lang="ru-RU"/>
              <a:pPr>
                <a:defRPr/>
              </a:pPr>
              <a:t>30.04.2013</a:t>
            </a:fld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B7B95-6C0F-4B67-B137-DDB29B794B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1787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A9B65-413C-423E-9468-C3717F9A737A}" type="datetimeFigureOut">
              <a:rPr lang="ru-RU"/>
              <a:pPr>
                <a:defRPr/>
              </a:pPr>
              <a:t>30.04.2013</a:t>
            </a:fld>
            <a:endParaRPr lang="ru-RU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CAEB8-D027-444C-87DF-432B172353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001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6FC6E-5AD3-4E6B-BCA3-0333B602A79D}" type="datetimeFigureOut">
              <a:rPr lang="ru-RU"/>
              <a:pPr>
                <a:defRPr/>
              </a:pPr>
              <a:t>30.04.2013</a:t>
            </a:fld>
            <a:endParaRPr lang="ru-RU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3ACC8-EECF-423A-ABB8-150E9ED408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2414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303D0-BA5C-46DB-BC9E-599C9589980E}" type="datetimeFigureOut">
              <a:rPr lang="ru-RU"/>
              <a:pPr>
                <a:defRPr/>
              </a:pPr>
              <a:t>30.04.2013</a:t>
            </a:fld>
            <a:endParaRPr lang="ru-R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C131F-DE72-4A23-BEA6-FBDAE93208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923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11C99-737F-46E4-8D9D-0FBB8801731B}" type="datetimeFigureOut">
              <a:rPr lang="ru-RU"/>
              <a:pPr>
                <a:defRPr/>
              </a:pPr>
              <a:t>30.04.2013</a:t>
            </a:fld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D77B1-5757-4396-AD43-0AE995C55A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910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ECD33-32A0-4292-8103-EF7B3ECB72D0}" type="datetimeFigureOut">
              <a:rPr lang="ru-RU"/>
              <a:pPr>
                <a:defRPr/>
              </a:pPr>
              <a:t>30.04.2013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F800F-2E42-4FA6-99D5-6BF78965CB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3398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85BEE-4F60-4CA9-9F97-662B95E93C18}" type="datetimeFigureOut">
              <a:rPr lang="ru-RU"/>
              <a:pPr>
                <a:defRPr/>
              </a:pPr>
              <a:t>30.04.2013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489A9-81D3-40FF-8D96-F41BCEF4C4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2558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CCCFD-67F6-4812-BE99-B421919AD1FE}" type="datetimeFigureOut">
              <a:rPr lang="ru-RU"/>
              <a:pPr>
                <a:defRPr/>
              </a:pPr>
              <a:t>30.04.2013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E1665-8E44-419E-A24E-8919F5EAED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552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77577-2633-47CC-B4AC-3B5433F18BF5}" type="datetimeFigureOut">
              <a:rPr lang="ru-RU"/>
              <a:pPr>
                <a:defRPr/>
              </a:pPr>
              <a:t>30.04.2013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E022E-F385-4099-B986-BD44C9610A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698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E950D-495D-4AD8-A9C3-C510C2AEAC6B}" type="datetimeFigureOut">
              <a:rPr lang="ru-RU"/>
              <a:pPr>
                <a:defRPr/>
              </a:pPr>
              <a:t>30.04.2013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AD464-0989-43F8-8B72-5B9DA99586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5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CD6D2-59A0-44C2-827C-4EF2785B8065}" type="datetimeFigureOut">
              <a:rPr lang="ru-RU"/>
              <a:pPr>
                <a:defRPr/>
              </a:pPr>
              <a:t>30.04.2013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8ADA0-6C5C-4451-B355-62B636E543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535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8F03A-4D58-4445-887D-0E60CBA27AC6}" type="datetimeFigureOut">
              <a:rPr lang="ru-RU"/>
              <a:pPr>
                <a:defRPr/>
              </a:pPr>
              <a:t>30.04.2013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5A8A4-BA15-419B-958A-A667794AAA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86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0D3F7-C79A-4118-AD97-9846C055EB08}" type="datetimeFigureOut">
              <a:rPr lang="ru-RU"/>
              <a:pPr>
                <a:defRPr/>
              </a:pPr>
              <a:t>30.04.2013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1BDDE-ACBB-4518-9097-97E983516F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19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1E3EC-9234-4032-AFF7-21266EC84460}" type="datetimeFigureOut">
              <a:rPr lang="ru-RU"/>
              <a:pPr>
                <a:defRPr/>
              </a:pPr>
              <a:t>30.04.2013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F9DFC-2863-4B42-8AAF-9D786FA5C8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29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78B43-89B5-483B-8B0E-39EAA1605B0B}" type="datetimeFigureOut">
              <a:rPr lang="ru-RU"/>
              <a:pPr>
                <a:defRPr/>
              </a:pPr>
              <a:t>30.04.2013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78298-C919-42A8-898B-B818508377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391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46A74-096B-4ECF-9944-8ACEC7EF6108}" type="datetimeFigureOut">
              <a:rPr lang="ru-RU"/>
              <a:pPr>
                <a:defRPr/>
              </a:pPr>
              <a:t>30.04.2013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1072A-124F-4C8B-83F8-4EE572FC19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93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75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AAF561-27E1-4469-8ACE-4B1440586B1A}" type="datetimeFigureOut">
              <a:rPr lang="ru-RU"/>
              <a:pPr>
                <a:defRPr/>
              </a:pPr>
              <a:t>30.04.2013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6E0537-0F83-42F6-BBC3-29ABE81750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886" r:id="rId2"/>
    <p:sldLayoutId id="2147483903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904" r:id="rId9"/>
    <p:sldLayoutId id="2147483892" r:id="rId10"/>
    <p:sldLayoutId id="2147483893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E835520-B848-4106-B5B3-F45060D737FA}" type="datetimeFigureOut">
              <a:rPr lang="ru-RU"/>
              <a:pPr>
                <a:defRPr/>
              </a:pPr>
              <a:t>30.04.2013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8AEA455-9CFB-4F9A-B60E-A386C28706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894" r:id="rId2"/>
    <p:sldLayoutId id="2147483906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7" r:id="rId9"/>
    <p:sldLayoutId id="2147483900" r:id="rId10"/>
    <p:sldLayoutId id="214748390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0.xml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slide" Target="slide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11" Type="http://schemas.openxmlformats.org/officeDocument/2006/relationships/slide" Target="slide8.xml"/><Relationship Id="rId5" Type="http://schemas.openxmlformats.org/officeDocument/2006/relationships/image" Target="../media/image3.png"/><Relationship Id="rId10" Type="http://schemas.openxmlformats.org/officeDocument/2006/relationships/slide" Target="slide7.xml"/><Relationship Id="rId4" Type="http://schemas.openxmlformats.org/officeDocument/2006/relationships/slide" Target="slide4.xm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24935" cy="1793167"/>
          </a:xfrm>
          <a:extLst/>
        </p:spPr>
        <p:txBody>
          <a:bodyPr>
            <a:noAutofit/>
          </a:bodyPr>
          <a:lstStyle/>
          <a:p>
            <a:pPr marL="18288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Графический способ решения линейных уравнений с модулями</a:t>
            </a:r>
            <a:endParaRPr lang="ru-RU" sz="48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490538" y="5365750"/>
            <a:ext cx="395922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ru-RU" sz="1400" i="1">
                <a:solidFill>
                  <a:schemeClr val="bg1"/>
                </a:solidFill>
              </a:rPr>
              <a:t>автор         Борейко Алла Сергеевна</a:t>
            </a:r>
          </a:p>
          <a:p>
            <a:pPr eaLnBrk="1" hangingPunct="1"/>
            <a:r>
              <a:rPr lang="ru-RU" sz="1400" i="1">
                <a:solidFill>
                  <a:schemeClr val="bg1"/>
                </a:solidFill>
              </a:rPr>
              <a:t>учитель математики МБОУ СОШ №6</a:t>
            </a:r>
          </a:p>
          <a:p>
            <a:pPr eaLnBrk="1" hangingPunct="1"/>
            <a:r>
              <a:rPr lang="ru-RU" sz="1400" i="1">
                <a:solidFill>
                  <a:schemeClr val="bg1"/>
                </a:solidFill>
              </a:rPr>
              <a:t>Ст. Каневской Краснодарского края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0113" y="260350"/>
            <a:ext cx="76327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Список используемой литературы:</a:t>
            </a:r>
          </a:p>
        </p:txBody>
      </p:sp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755650" y="981075"/>
            <a:ext cx="7777163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just" eaLnBrk="1" hangingPunct="1">
              <a:buFont typeface="Trebuchet MS" pitchFamily="34" charset="0"/>
              <a:buAutoNum type="arabicPeriod"/>
            </a:pPr>
            <a:r>
              <a:rPr lang="ru-RU"/>
              <a:t>Алгебра. 8 класс. В 2 ч. Учебник для учащихся общеобразовательных учреждений/под ред. А.Г. Мордковича, 2010.</a:t>
            </a:r>
          </a:p>
          <a:p>
            <a:pPr algn="just" eaLnBrk="1" hangingPunct="1">
              <a:buFont typeface="Trebuchet MS" pitchFamily="34" charset="0"/>
              <a:buAutoNum type="arabicPeriod"/>
            </a:pPr>
            <a:r>
              <a:rPr lang="ru-RU"/>
              <a:t>Алгебра. 8 класс. В 2 ч. Задачник для учащихся общеобразовательных учреждений/под ред. А.Г. Мордковича, 2010.</a:t>
            </a:r>
          </a:p>
          <a:p>
            <a:pPr algn="just" eaLnBrk="1" hangingPunct="1">
              <a:buFont typeface="Trebuchet MS" pitchFamily="34" charset="0"/>
              <a:buAutoNum type="arabicPeriod"/>
            </a:pPr>
            <a:r>
              <a:rPr lang="ru-RU"/>
              <a:t>Макарычев Ю.Н., Миндюк Н.Г. Алгебра. Дополнительные главы к школьному учебнику 9 класса, 1997.</a:t>
            </a:r>
          </a:p>
          <a:p>
            <a:pPr algn="just" eaLnBrk="1" hangingPunct="1">
              <a:buFont typeface="Trebuchet MS" pitchFamily="34" charset="0"/>
              <a:buAutoNum type="arabicPeriod"/>
            </a:pPr>
            <a:endParaRPr lang="ru-RU"/>
          </a:p>
        </p:txBody>
      </p:sp>
      <p:sp>
        <p:nvSpPr>
          <p:cNvPr id="6" name="Овал 5">
            <a:hlinkClick r:id="rId2" action="ppaction://hlinksldjump"/>
          </p:cNvPr>
          <p:cNvSpPr/>
          <p:nvPr/>
        </p:nvSpPr>
        <p:spPr>
          <a:xfrm>
            <a:off x="395288" y="5876925"/>
            <a:ext cx="1476375" cy="7191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/>
              <a:t>Назад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>
            <a:grpSpLocks/>
          </p:cNvGrpSpPr>
          <p:nvPr/>
        </p:nvGrpSpPr>
        <p:grpSpPr bwMode="auto">
          <a:xfrm>
            <a:off x="1039813" y="549275"/>
            <a:ext cx="2808287" cy="719138"/>
            <a:chOff x="537290" y="2852936"/>
            <a:chExt cx="2808312" cy="720080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537290" y="2852936"/>
              <a:ext cx="2808312" cy="72008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278" name="TextBox 4"/>
            <p:cNvSpPr txBox="1">
              <a:spLocks noChangeArrowheads="1"/>
            </p:cNvSpPr>
            <p:nvPr/>
          </p:nvSpPr>
          <p:spPr bwMode="auto">
            <a:xfrm>
              <a:off x="821173" y="2852936"/>
              <a:ext cx="224054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 eaLnBrk="1" hangingPunct="1"/>
              <a:r>
                <a:rPr lang="ru-RU" sz="4000" b="1" i="1">
                  <a:latin typeface="Monotype Corsiva" pitchFamily="66" charset="0"/>
                </a:rPr>
                <a:t>Теория</a:t>
              </a:r>
              <a:r>
                <a:rPr lang="ru-RU" sz="3200" b="1"/>
                <a:t> </a:t>
              </a:r>
              <a:endParaRPr lang="ru-RU" sz="2400" b="1"/>
            </a:p>
          </p:txBody>
        </p:sp>
      </p:grpSp>
      <p:grpSp>
        <p:nvGrpSpPr>
          <p:cNvPr id="10243" name="Группа 6"/>
          <p:cNvGrpSpPr>
            <a:grpSpLocks/>
          </p:cNvGrpSpPr>
          <p:nvPr/>
        </p:nvGrpSpPr>
        <p:grpSpPr bwMode="auto">
          <a:xfrm>
            <a:off x="5292725" y="568325"/>
            <a:ext cx="2808288" cy="720725"/>
            <a:chOff x="537290" y="2852936"/>
            <a:chExt cx="2808312" cy="720080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537290" y="2852936"/>
              <a:ext cx="2808312" cy="72008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276" name="TextBox 8"/>
            <p:cNvSpPr txBox="1">
              <a:spLocks noChangeArrowheads="1"/>
            </p:cNvSpPr>
            <p:nvPr/>
          </p:nvSpPr>
          <p:spPr bwMode="auto">
            <a:xfrm>
              <a:off x="821173" y="2852936"/>
              <a:ext cx="224054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 eaLnBrk="1" hangingPunct="1"/>
              <a:r>
                <a:rPr lang="ru-RU" sz="4000" b="1" i="1">
                  <a:latin typeface="Monotype Corsiva" pitchFamily="66" charset="0"/>
                </a:rPr>
                <a:t>Практика </a:t>
              </a:r>
              <a:r>
                <a:rPr lang="ru-RU" sz="3200" b="1"/>
                <a:t> </a:t>
              </a:r>
              <a:endParaRPr lang="ru-RU" sz="2400" b="1"/>
            </a:p>
          </p:txBody>
        </p:sp>
      </p:grpSp>
      <p:grpSp>
        <p:nvGrpSpPr>
          <p:cNvPr id="10" name="Группа 9"/>
          <p:cNvGrpSpPr>
            <a:grpSpLocks/>
          </p:cNvGrpSpPr>
          <p:nvPr/>
        </p:nvGrpSpPr>
        <p:grpSpPr bwMode="auto">
          <a:xfrm>
            <a:off x="1246188" y="1978025"/>
            <a:ext cx="2395537" cy="604838"/>
            <a:chOff x="537290" y="2852936"/>
            <a:chExt cx="2808312" cy="720080"/>
          </a:xfrm>
        </p:grpSpPr>
        <p:sp>
          <p:nvSpPr>
            <p:cNvPr id="11" name="Скругленный прямоугольник 10">
              <a:hlinkClick r:id="rId2" action="ppaction://hlinksldjump"/>
            </p:cNvPr>
            <p:cNvSpPr/>
            <p:nvPr/>
          </p:nvSpPr>
          <p:spPr>
            <a:xfrm>
              <a:off x="537290" y="2852936"/>
              <a:ext cx="2808312" cy="72008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" name="TextBox 11">
              <a:hlinkClick r:id="rId2" action="ppaction://hlinksldjump"/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604285" y="2975245"/>
              <a:ext cx="2741317" cy="548607"/>
            </a:xfrm>
            <a:prstGeom prst="rect">
              <a:avLst/>
            </a:prstGeom>
            <a:blipFill rotWithShape="1">
              <a:blip r:embed="rId3"/>
              <a:stretch>
                <a:fillRect l="-3916" t="-12000" b="-29333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ru-RU">
                  <a:noFill/>
                </a:rPr>
                <a:t> </a:t>
              </a:r>
            </a:p>
          </p:txBody>
        </p:sp>
      </p:grpSp>
      <p:grpSp>
        <p:nvGrpSpPr>
          <p:cNvPr id="13" name="Группа 12"/>
          <p:cNvGrpSpPr>
            <a:grpSpLocks/>
          </p:cNvGrpSpPr>
          <p:nvPr/>
        </p:nvGrpSpPr>
        <p:grpSpPr bwMode="auto">
          <a:xfrm>
            <a:off x="1247775" y="3070225"/>
            <a:ext cx="2393950" cy="606425"/>
            <a:chOff x="537290" y="2852936"/>
            <a:chExt cx="2808312" cy="720080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537290" y="2852936"/>
              <a:ext cx="2808312" cy="72008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" name="TextBox 14">
              <a:hlinkClick r:id="rId4" action="ppaction://hlinksldjump"/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604285" y="2975245"/>
              <a:ext cx="2741317" cy="548607"/>
            </a:xfrm>
            <a:prstGeom prst="rect">
              <a:avLst/>
            </a:prstGeom>
            <a:blipFill rotWithShape="1">
              <a:blip r:embed="rId5"/>
              <a:stretch>
                <a:fillRect l="-3906" t="-11842" b="-27632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ru-RU">
                  <a:noFill/>
                </a:rPr>
                <a:t> </a:t>
              </a:r>
            </a:p>
          </p:txBody>
        </p:sp>
      </p:grpSp>
      <p:sp>
        <p:nvSpPr>
          <p:cNvPr id="3" name="Овал 2"/>
          <p:cNvSpPr/>
          <p:nvPr/>
        </p:nvSpPr>
        <p:spPr>
          <a:xfrm>
            <a:off x="825457" y="2195723"/>
            <a:ext cx="230403" cy="23040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809993" y="4407396"/>
            <a:ext cx="230403" cy="23040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812621" y="3257029"/>
            <a:ext cx="230403" cy="23040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825457" y="5417210"/>
            <a:ext cx="230403" cy="23040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5177523" y="2195962"/>
            <a:ext cx="230403" cy="23040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5177522" y="3319834"/>
            <a:ext cx="230403" cy="23040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5177522" y="4438193"/>
            <a:ext cx="230403" cy="23040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8" name="Группа 17"/>
          <p:cNvGrpSpPr>
            <a:grpSpLocks/>
          </p:cNvGrpSpPr>
          <p:nvPr/>
        </p:nvGrpSpPr>
        <p:grpSpPr bwMode="auto">
          <a:xfrm>
            <a:off x="1246188" y="4219575"/>
            <a:ext cx="2393950" cy="606425"/>
            <a:chOff x="1246188" y="4219384"/>
            <a:chExt cx="2393950" cy="606425"/>
          </a:xfrm>
        </p:grpSpPr>
        <p:sp>
          <p:nvSpPr>
            <p:cNvPr id="23" name="Скругленный прямоугольник 22"/>
            <p:cNvSpPr/>
            <p:nvPr/>
          </p:nvSpPr>
          <p:spPr bwMode="auto">
            <a:xfrm>
              <a:off x="1246188" y="4219384"/>
              <a:ext cx="2393950" cy="606425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b="1" dirty="0">
                <a:latin typeface="Monotype Corsiva" pitchFamily="66" charset="0"/>
              </a:endParaRPr>
            </a:p>
          </p:txBody>
        </p:sp>
        <p:sp>
          <p:nvSpPr>
            <p:cNvPr id="9" name="TextBox 8">
              <a:hlinkClick r:id="rId6" action="ppaction://hlinksldjump"/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1357990" y="4337929"/>
              <a:ext cx="2133890" cy="369332"/>
            </a:xfrm>
            <a:prstGeom prst="rect">
              <a:avLst/>
            </a:prstGeom>
            <a:blipFill rotWithShape="1">
              <a:blip r:embed="rId7"/>
              <a:stretch>
                <a:fillRect l="-2571" t="-5000" b="-30000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ru-RU">
                  <a:noFill/>
                </a:rPr>
                <a:t> </a:t>
              </a:r>
            </a:p>
          </p:txBody>
        </p:sp>
      </p:grpSp>
      <p:grpSp>
        <p:nvGrpSpPr>
          <p:cNvPr id="41" name="Группа 40"/>
          <p:cNvGrpSpPr>
            <a:grpSpLocks/>
          </p:cNvGrpSpPr>
          <p:nvPr/>
        </p:nvGrpSpPr>
        <p:grpSpPr bwMode="auto">
          <a:xfrm>
            <a:off x="1247775" y="5229225"/>
            <a:ext cx="2393950" cy="606425"/>
            <a:chOff x="1247775" y="5229198"/>
            <a:chExt cx="2393950" cy="606425"/>
          </a:xfrm>
        </p:grpSpPr>
        <p:sp>
          <p:nvSpPr>
            <p:cNvPr id="44" name="Скругленный прямоугольник 43"/>
            <p:cNvSpPr/>
            <p:nvPr/>
          </p:nvSpPr>
          <p:spPr bwMode="auto">
            <a:xfrm>
              <a:off x="1247775" y="5229198"/>
              <a:ext cx="2393950" cy="606425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1" name="TextBox 20">
              <a:hlinkClick r:id="rId8" action="ppaction://hlinksldjump"/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1323693" y="5229198"/>
              <a:ext cx="2240525" cy="584775"/>
            </a:xfrm>
            <a:prstGeom prst="rect">
              <a:avLst/>
            </a:prstGeom>
            <a:blipFill rotWithShape="1">
              <a:blip r:embed="rId9"/>
              <a:stretch>
                <a:fillRect l="-1359" t="-2083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ru-RU">
                  <a:noFill/>
                </a:rPr>
                <a:t> </a:t>
              </a:r>
            </a:p>
          </p:txBody>
        </p:sp>
      </p:grpSp>
      <p:grpSp>
        <p:nvGrpSpPr>
          <p:cNvPr id="46" name="Группа 45"/>
          <p:cNvGrpSpPr>
            <a:grpSpLocks/>
          </p:cNvGrpSpPr>
          <p:nvPr/>
        </p:nvGrpSpPr>
        <p:grpSpPr bwMode="auto">
          <a:xfrm>
            <a:off x="5705475" y="1957388"/>
            <a:ext cx="2422525" cy="625475"/>
            <a:chOff x="5705476" y="1956793"/>
            <a:chExt cx="2422735" cy="626070"/>
          </a:xfrm>
        </p:grpSpPr>
        <p:sp>
          <p:nvSpPr>
            <p:cNvPr id="30" name="Скругленный прямоугольник 29">
              <a:hlinkClick r:id="rId2" action="ppaction://hlinksldjump"/>
            </p:cNvPr>
            <p:cNvSpPr/>
            <p:nvPr/>
          </p:nvSpPr>
          <p:spPr bwMode="auto">
            <a:xfrm>
              <a:off x="5705476" y="1978025"/>
              <a:ext cx="2395537" cy="604838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800" b="1" dirty="0">
                <a:solidFill>
                  <a:schemeClr val="tx1"/>
                </a:solidFill>
                <a:latin typeface="Monotype Corsiva" pitchFamily="66" charset="0"/>
              </a:endParaRPr>
            </a:p>
          </p:txBody>
        </p:sp>
        <p:sp>
          <p:nvSpPr>
            <p:cNvPr id="10266" name="TextBox 41">
              <a:hlinkClick r:id="rId10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705476" y="1956793"/>
              <a:ext cx="2422735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 eaLnBrk="1" hangingPunct="1"/>
              <a:r>
                <a:rPr lang="ru-RU" sz="3200" b="1">
                  <a:latin typeface="Monotype Corsiva" pitchFamily="66" charset="0"/>
                </a:rPr>
                <a:t>Задача 1</a:t>
              </a:r>
            </a:p>
          </p:txBody>
        </p:sp>
      </p:grpSp>
      <p:grpSp>
        <p:nvGrpSpPr>
          <p:cNvPr id="48" name="Группа 47"/>
          <p:cNvGrpSpPr>
            <a:grpSpLocks/>
          </p:cNvGrpSpPr>
          <p:nvPr/>
        </p:nvGrpSpPr>
        <p:grpSpPr bwMode="auto">
          <a:xfrm>
            <a:off x="5734050" y="3100388"/>
            <a:ext cx="2393950" cy="623887"/>
            <a:chOff x="5734261" y="3101024"/>
            <a:chExt cx="2393950" cy="623095"/>
          </a:xfrm>
        </p:grpSpPr>
        <p:sp>
          <p:nvSpPr>
            <p:cNvPr id="34" name="Скругленный прямоугольник 33"/>
            <p:cNvSpPr/>
            <p:nvPr/>
          </p:nvSpPr>
          <p:spPr bwMode="auto">
            <a:xfrm>
              <a:off x="5734261" y="3101024"/>
              <a:ext cx="2393950" cy="606425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800" b="1" dirty="0">
                <a:solidFill>
                  <a:schemeClr val="tx1"/>
                </a:solidFill>
                <a:latin typeface="Monotype Corsiva" pitchFamily="66" charset="0"/>
              </a:endParaRPr>
            </a:p>
          </p:txBody>
        </p:sp>
        <p:sp>
          <p:nvSpPr>
            <p:cNvPr id="10264" name="TextBox 46">
              <a:hlinkClick r:id="rId11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931136" y="3139344"/>
              <a:ext cx="1944216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 eaLnBrk="1" hangingPunct="1"/>
              <a:r>
                <a:rPr lang="ru-RU" sz="3200" b="1">
                  <a:latin typeface="Monotype Corsiva" pitchFamily="66" charset="0"/>
                </a:rPr>
                <a:t>Задача 2</a:t>
              </a:r>
            </a:p>
          </p:txBody>
        </p:sp>
      </p:grpSp>
      <p:grpSp>
        <p:nvGrpSpPr>
          <p:cNvPr id="51" name="Группа 50"/>
          <p:cNvGrpSpPr>
            <a:grpSpLocks/>
          </p:cNvGrpSpPr>
          <p:nvPr/>
        </p:nvGrpSpPr>
        <p:grpSpPr bwMode="auto">
          <a:xfrm>
            <a:off x="5791200" y="4219575"/>
            <a:ext cx="2393950" cy="606425"/>
            <a:chOff x="5791371" y="4219383"/>
            <a:chExt cx="2393950" cy="606425"/>
          </a:xfrm>
        </p:grpSpPr>
        <p:sp>
          <p:nvSpPr>
            <p:cNvPr id="38" name="Скругленный прямоугольник 37"/>
            <p:cNvSpPr/>
            <p:nvPr/>
          </p:nvSpPr>
          <p:spPr bwMode="auto">
            <a:xfrm>
              <a:off x="5791371" y="4219383"/>
              <a:ext cx="2393950" cy="606425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800" b="1" dirty="0">
                <a:solidFill>
                  <a:schemeClr val="tx1"/>
                </a:solidFill>
                <a:latin typeface="Monotype Corsiva" pitchFamily="66" charset="0"/>
              </a:endParaRPr>
            </a:p>
          </p:txBody>
        </p:sp>
        <p:sp>
          <p:nvSpPr>
            <p:cNvPr id="10262" name="TextBox 48">
              <a:hlinkClick r:id="rId1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791371" y="4230209"/>
              <a:ext cx="239395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 eaLnBrk="1" hangingPunct="1"/>
              <a:r>
                <a:rPr lang="ru-RU" sz="3200" b="1">
                  <a:latin typeface="Monotype Corsiva" pitchFamily="66" charset="0"/>
                </a:rPr>
                <a:t>Задача 3</a:t>
              </a:r>
            </a:p>
          </p:txBody>
        </p:sp>
      </p:grpSp>
      <p:grpSp>
        <p:nvGrpSpPr>
          <p:cNvPr id="10258" name="Группа 18"/>
          <p:cNvGrpSpPr>
            <a:grpSpLocks/>
          </p:cNvGrpSpPr>
          <p:nvPr/>
        </p:nvGrpSpPr>
        <p:grpSpPr bwMode="auto">
          <a:xfrm>
            <a:off x="6443663" y="6021388"/>
            <a:ext cx="2395537" cy="609600"/>
            <a:chOff x="6444207" y="6021288"/>
            <a:chExt cx="2395538" cy="609897"/>
          </a:xfrm>
        </p:grpSpPr>
        <p:sp>
          <p:nvSpPr>
            <p:cNvPr id="39" name="Скругленный прямоугольник 38">
              <a:hlinkClick r:id="rId2" action="ppaction://hlinksldjump"/>
            </p:cNvPr>
            <p:cNvSpPr/>
            <p:nvPr/>
          </p:nvSpPr>
          <p:spPr bwMode="auto">
            <a:xfrm>
              <a:off x="6444208" y="6021288"/>
              <a:ext cx="2395537" cy="604838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260" name="TextBox 1">
              <a:hlinkClick r:id="rId1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444207" y="6046410"/>
              <a:ext cx="2304258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 eaLnBrk="1" hangingPunct="1"/>
              <a:r>
                <a:rPr lang="ru-RU" sz="3200" b="1" i="1">
                  <a:latin typeface="Monotype Corsiva" pitchFamily="66" charset="0"/>
                </a:rPr>
                <a:t>Литература</a:t>
              </a:r>
              <a:r>
                <a:rPr lang="ru-RU" sz="2400"/>
                <a:t> </a:t>
              </a:r>
            </a:p>
          </p:txBody>
        </p:sp>
      </p:grp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Группа 40"/>
          <p:cNvGrpSpPr>
            <a:grpSpLocks/>
          </p:cNvGrpSpPr>
          <p:nvPr/>
        </p:nvGrpSpPr>
        <p:grpSpPr bwMode="auto">
          <a:xfrm>
            <a:off x="4070350" y="1222375"/>
            <a:ext cx="4514850" cy="4783138"/>
            <a:chOff x="1819275" y="757238"/>
            <a:chExt cx="4514850" cy="4783137"/>
          </a:xfrm>
        </p:grpSpPr>
        <p:cxnSp>
          <p:nvCxnSpPr>
            <p:cNvPr id="5" name="Прямая со стрелкой 4"/>
            <p:cNvCxnSpPr>
              <a:stCxn id="30" idx="0"/>
              <a:endCxn id="30" idx="1"/>
            </p:cNvCxnSpPr>
            <p:nvPr/>
          </p:nvCxnSpPr>
          <p:spPr bwMode="auto">
            <a:xfrm>
              <a:off x="1819275" y="2922588"/>
              <a:ext cx="451485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11285" name="Группа 39"/>
            <p:cNvGrpSpPr>
              <a:grpSpLocks/>
            </p:cNvGrpSpPr>
            <p:nvPr/>
          </p:nvGrpSpPr>
          <p:grpSpPr bwMode="auto">
            <a:xfrm>
              <a:off x="1819275" y="757238"/>
              <a:ext cx="4514850" cy="4783137"/>
              <a:chOff x="1819275" y="757238"/>
              <a:chExt cx="4514850" cy="4783137"/>
            </a:xfrm>
          </p:grpSpPr>
          <p:grpSp>
            <p:nvGrpSpPr>
              <p:cNvPr id="11286" name="Group 44"/>
              <p:cNvGrpSpPr>
                <a:grpSpLocks/>
              </p:cNvGrpSpPr>
              <p:nvPr/>
            </p:nvGrpSpPr>
            <p:grpSpPr bwMode="auto">
              <a:xfrm>
                <a:off x="1819275" y="787122"/>
                <a:ext cx="4514850" cy="4753253"/>
                <a:chOff x="192" y="144"/>
                <a:chExt cx="2592" cy="2640"/>
              </a:xfrm>
            </p:grpSpPr>
            <p:sp>
              <p:nvSpPr>
                <p:cNvPr id="14" name="Line 3"/>
                <p:cNvSpPr>
                  <a:spLocks noChangeShapeType="1"/>
                </p:cNvSpPr>
                <p:nvPr/>
              </p:nvSpPr>
              <p:spPr bwMode="auto">
                <a:xfrm>
                  <a:off x="192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15" name="Line 5"/>
                <p:cNvSpPr>
                  <a:spLocks noChangeShapeType="1"/>
                </p:cNvSpPr>
                <p:nvPr/>
              </p:nvSpPr>
              <p:spPr bwMode="auto">
                <a:xfrm>
                  <a:off x="448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16" name="Line 6"/>
                <p:cNvSpPr>
                  <a:spLocks noChangeShapeType="1"/>
                </p:cNvSpPr>
                <p:nvPr/>
              </p:nvSpPr>
              <p:spPr bwMode="auto">
                <a:xfrm>
                  <a:off x="704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17" name="Line 7"/>
                <p:cNvSpPr>
                  <a:spLocks noChangeShapeType="1"/>
                </p:cNvSpPr>
                <p:nvPr/>
              </p:nvSpPr>
              <p:spPr bwMode="auto">
                <a:xfrm>
                  <a:off x="960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 dirty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18" name="Line 8"/>
                <p:cNvSpPr>
                  <a:spLocks noChangeShapeType="1"/>
                </p:cNvSpPr>
                <p:nvPr/>
              </p:nvSpPr>
              <p:spPr bwMode="auto">
                <a:xfrm>
                  <a:off x="1216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19" name="Line 9"/>
                <p:cNvSpPr>
                  <a:spLocks noChangeShapeType="1"/>
                </p:cNvSpPr>
                <p:nvPr/>
              </p:nvSpPr>
              <p:spPr bwMode="auto">
                <a:xfrm>
                  <a:off x="1472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20" name="Line 10"/>
                <p:cNvSpPr>
                  <a:spLocks noChangeShapeType="1"/>
                </p:cNvSpPr>
                <p:nvPr/>
              </p:nvSpPr>
              <p:spPr bwMode="auto">
                <a:xfrm>
                  <a:off x="1728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21" name="Line 11"/>
                <p:cNvSpPr>
                  <a:spLocks noChangeShapeType="1"/>
                </p:cNvSpPr>
                <p:nvPr/>
              </p:nvSpPr>
              <p:spPr bwMode="auto">
                <a:xfrm>
                  <a:off x="1984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22" name="Line 12"/>
                <p:cNvSpPr>
                  <a:spLocks noChangeShapeType="1"/>
                </p:cNvSpPr>
                <p:nvPr/>
              </p:nvSpPr>
              <p:spPr bwMode="auto">
                <a:xfrm>
                  <a:off x="2240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23" name="Line 13"/>
                <p:cNvSpPr>
                  <a:spLocks noChangeShapeType="1"/>
                </p:cNvSpPr>
                <p:nvPr/>
              </p:nvSpPr>
              <p:spPr bwMode="auto">
                <a:xfrm>
                  <a:off x="2496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24" name="Line 14"/>
                <p:cNvSpPr>
                  <a:spLocks noChangeShapeType="1"/>
                </p:cNvSpPr>
                <p:nvPr/>
              </p:nvSpPr>
              <p:spPr bwMode="auto">
                <a:xfrm>
                  <a:off x="2752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25" name="Line 26"/>
                <p:cNvSpPr>
                  <a:spLocks noChangeShapeType="1"/>
                </p:cNvSpPr>
                <p:nvPr/>
              </p:nvSpPr>
              <p:spPr bwMode="auto">
                <a:xfrm>
                  <a:off x="192" y="144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26" name="Line 28"/>
                <p:cNvSpPr>
                  <a:spLocks noChangeShapeType="1"/>
                </p:cNvSpPr>
                <p:nvPr/>
              </p:nvSpPr>
              <p:spPr bwMode="auto">
                <a:xfrm>
                  <a:off x="192" y="381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27" name="Line 29"/>
                <p:cNvSpPr>
                  <a:spLocks noChangeShapeType="1"/>
                </p:cNvSpPr>
                <p:nvPr/>
              </p:nvSpPr>
              <p:spPr bwMode="auto">
                <a:xfrm>
                  <a:off x="192" y="619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28" name="Line 30"/>
                <p:cNvSpPr>
                  <a:spLocks noChangeShapeType="1"/>
                </p:cNvSpPr>
                <p:nvPr/>
              </p:nvSpPr>
              <p:spPr bwMode="auto">
                <a:xfrm>
                  <a:off x="192" y="856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29" name="Line 31"/>
                <p:cNvSpPr>
                  <a:spLocks noChangeShapeType="1"/>
                </p:cNvSpPr>
                <p:nvPr/>
              </p:nvSpPr>
              <p:spPr bwMode="auto">
                <a:xfrm>
                  <a:off x="192" y="1093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30" name="Line 32"/>
                <p:cNvSpPr>
                  <a:spLocks noChangeShapeType="1"/>
                </p:cNvSpPr>
                <p:nvPr/>
              </p:nvSpPr>
              <p:spPr bwMode="auto">
                <a:xfrm>
                  <a:off x="192" y="1330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31" name="Line 33"/>
                <p:cNvSpPr>
                  <a:spLocks noChangeShapeType="1"/>
                </p:cNvSpPr>
                <p:nvPr/>
              </p:nvSpPr>
              <p:spPr bwMode="auto">
                <a:xfrm>
                  <a:off x="192" y="1567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32" name="Line 34"/>
                <p:cNvSpPr>
                  <a:spLocks noChangeShapeType="1"/>
                </p:cNvSpPr>
                <p:nvPr/>
              </p:nvSpPr>
              <p:spPr bwMode="auto">
                <a:xfrm>
                  <a:off x="192" y="1804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33" name="Line 35"/>
                <p:cNvSpPr>
                  <a:spLocks noChangeShapeType="1"/>
                </p:cNvSpPr>
                <p:nvPr/>
              </p:nvSpPr>
              <p:spPr bwMode="auto">
                <a:xfrm>
                  <a:off x="192" y="2041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34" name="Line 36"/>
                <p:cNvSpPr>
                  <a:spLocks noChangeShapeType="1"/>
                </p:cNvSpPr>
                <p:nvPr/>
              </p:nvSpPr>
              <p:spPr bwMode="auto">
                <a:xfrm>
                  <a:off x="192" y="2279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35" name="Line 37"/>
                <p:cNvSpPr>
                  <a:spLocks noChangeShapeType="1"/>
                </p:cNvSpPr>
                <p:nvPr/>
              </p:nvSpPr>
              <p:spPr bwMode="auto">
                <a:xfrm>
                  <a:off x="192" y="2516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36" name="Line 38"/>
                <p:cNvSpPr>
                  <a:spLocks noChangeShapeType="1"/>
                </p:cNvSpPr>
                <p:nvPr/>
              </p:nvSpPr>
              <p:spPr bwMode="auto">
                <a:xfrm>
                  <a:off x="192" y="2753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</p:grpSp>
          <p:cxnSp>
            <p:nvCxnSpPr>
              <p:cNvPr id="7" name="Прямая со стрелкой 6"/>
              <p:cNvCxnSpPr/>
              <p:nvPr/>
            </p:nvCxnSpPr>
            <p:spPr bwMode="auto">
              <a:xfrm flipV="1">
                <a:off x="4048125" y="787401"/>
                <a:ext cx="0" cy="469741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288" name="TextBox 31"/>
              <p:cNvSpPr txBox="1">
                <a:spLocks noChangeArrowheads="1"/>
              </p:cNvSpPr>
              <p:nvPr/>
            </p:nvSpPr>
            <p:spPr bwMode="auto">
              <a:xfrm>
                <a:off x="5971241" y="2922486"/>
                <a:ext cx="362884" cy="369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ru-RU"/>
                  <a:t>х</a:t>
                </a:r>
              </a:p>
            </p:txBody>
          </p:sp>
          <p:sp>
            <p:nvSpPr>
              <p:cNvPr id="11289" name="TextBox 32"/>
              <p:cNvSpPr txBox="1">
                <a:spLocks noChangeArrowheads="1"/>
              </p:cNvSpPr>
              <p:nvPr/>
            </p:nvSpPr>
            <p:spPr bwMode="auto">
              <a:xfrm>
                <a:off x="3666985" y="757238"/>
                <a:ext cx="409715" cy="369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/>
                  <a:t>y</a:t>
                </a:r>
                <a:endParaRPr lang="ru-RU"/>
              </a:p>
            </p:txBody>
          </p:sp>
          <p:sp>
            <p:nvSpPr>
              <p:cNvPr id="11290" name="TextBox 33"/>
              <p:cNvSpPr txBox="1">
                <a:spLocks noChangeArrowheads="1"/>
              </p:cNvSpPr>
              <p:nvPr/>
            </p:nvSpPr>
            <p:spPr bwMode="auto">
              <a:xfrm>
                <a:off x="3769413" y="2922486"/>
                <a:ext cx="204858" cy="369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/>
                  <a:t>0</a:t>
                </a:r>
                <a:endParaRPr lang="ru-RU"/>
              </a:p>
            </p:txBody>
          </p:sp>
          <p:sp>
            <p:nvSpPr>
              <p:cNvPr id="11291" name="TextBox 34"/>
              <p:cNvSpPr txBox="1">
                <a:spLocks noChangeArrowheads="1"/>
              </p:cNvSpPr>
              <p:nvPr/>
            </p:nvSpPr>
            <p:spPr bwMode="auto">
              <a:xfrm>
                <a:off x="4309955" y="2922486"/>
                <a:ext cx="288032" cy="369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/>
                  <a:t>1</a:t>
                </a:r>
                <a:endParaRPr lang="ru-RU"/>
              </a:p>
            </p:txBody>
          </p:sp>
          <p:sp>
            <p:nvSpPr>
              <p:cNvPr id="11292" name="TextBox 35"/>
              <p:cNvSpPr txBox="1">
                <a:spLocks noChangeArrowheads="1"/>
              </p:cNvSpPr>
              <p:nvPr/>
            </p:nvSpPr>
            <p:spPr bwMode="auto">
              <a:xfrm>
                <a:off x="3765010" y="2400308"/>
                <a:ext cx="381846" cy="369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/>
                  <a:t>1</a:t>
                </a:r>
                <a:endParaRPr lang="ru-RU"/>
              </a:p>
            </p:txBody>
          </p:sp>
        </p:grpSp>
      </p:grpSp>
      <p:cxnSp>
        <p:nvCxnSpPr>
          <p:cNvPr id="13" name="Прямая соединительная линия 12"/>
          <p:cNvCxnSpPr/>
          <p:nvPr/>
        </p:nvCxnSpPr>
        <p:spPr bwMode="auto">
          <a:xfrm flipV="1">
            <a:off x="6298654" y="1257067"/>
            <a:ext cx="2201686" cy="21248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87624" y="116632"/>
            <a:ext cx="6192688" cy="523220"/>
          </a:xfrm>
          <a:prstGeom prst="rect">
            <a:avLst/>
          </a:prstGeom>
          <a:blipFill rotWithShape="1">
            <a:blip r:embed="rId2"/>
            <a:stretch>
              <a:fillRect t="-10465" b="-32558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8" name="TextBox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5536" y="898179"/>
            <a:ext cx="3003579" cy="750847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cxnSp>
        <p:nvCxnSpPr>
          <p:cNvPr id="42" name="Прямая соединительная линия 41"/>
          <p:cNvCxnSpPr/>
          <p:nvPr/>
        </p:nvCxnSpPr>
        <p:spPr bwMode="auto">
          <a:xfrm flipV="1">
            <a:off x="4100473" y="3372074"/>
            <a:ext cx="2201686" cy="21248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6652" y="1977884"/>
            <a:ext cx="3384376" cy="369332"/>
          </a:xfrm>
          <a:prstGeom prst="rect">
            <a:avLst/>
          </a:prstGeom>
          <a:blipFill rotWithShape="1">
            <a:blip r:embed="rId4"/>
            <a:stretch>
              <a:fillRect t="-9836" b="-22951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44" name="Овал 43"/>
          <p:cNvSpPr/>
          <p:nvPr/>
        </p:nvSpPr>
        <p:spPr>
          <a:xfrm>
            <a:off x="5340350" y="4187825"/>
            <a:ext cx="134938" cy="1079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32412" y="2420888"/>
            <a:ext cx="2931571" cy="369332"/>
          </a:xfrm>
          <a:prstGeom prst="rect">
            <a:avLst/>
          </a:prstGeom>
          <a:blipFill rotWithShape="1">
            <a:blip r:embed="rId5"/>
            <a:stretch>
              <a:fillRect l="-2495" t="-124590" b="-190164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32412" y="2865523"/>
            <a:ext cx="3691516" cy="369332"/>
          </a:xfrm>
          <a:prstGeom prst="rect">
            <a:avLst/>
          </a:prstGeom>
          <a:blipFill rotWithShape="1">
            <a:blip r:embed="rId6"/>
            <a:stretch>
              <a:fillRect l="-1320" t="-9836" b="-22951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cxnSp>
        <p:nvCxnSpPr>
          <p:cNvPr id="50" name="Прямая соединительная линия 49"/>
          <p:cNvCxnSpPr>
            <a:stCxn id="25" idx="0"/>
          </p:cNvCxnSpPr>
          <p:nvPr/>
        </p:nvCxnSpPr>
        <p:spPr bwMode="auto">
          <a:xfrm>
            <a:off x="4069804" y="1252337"/>
            <a:ext cx="2228850" cy="213546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 bwMode="auto">
          <a:xfrm flipH="1" flipV="1">
            <a:off x="6308177" y="3402093"/>
            <a:ext cx="2257425" cy="213526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8" name="Овал 47"/>
          <p:cNvSpPr/>
          <p:nvPr/>
        </p:nvSpPr>
        <p:spPr>
          <a:xfrm>
            <a:off x="7132638" y="4176713"/>
            <a:ext cx="134937" cy="1079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TextBox 4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32412" y="3234877"/>
            <a:ext cx="3403484" cy="369332"/>
          </a:xfrm>
          <a:prstGeom prst="rect">
            <a:avLst/>
          </a:prstGeom>
          <a:blipFill rotWithShape="1">
            <a:blip r:embed="rId7"/>
            <a:stretch>
              <a:fillRect l="-1434" t="-126667" b="-195000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cxnSp>
        <p:nvCxnSpPr>
          <p:cNvPr id="51" name="Прямая соединительная линия 50"/>
          <p:cNvCxnSpPr/>
          <p:nvPr/>
        </p:nvCxnSpPr>
        <p:spPr bwMode="auto">
          <a:xfrm flipV="1">
            <a:off x="6308177" y="1262935"/>
            <a:ext cx="2201686" cy="2124868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7569200" y="2054225"/>
            <a:ext cx="134938" cy="1079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52" name="Прямая соединительная линия 51"/>
          <p:cNvCxnSpPr/>
          <p:nvPr/>
        </p:nvCxnSpPr>
        <p:spPr bwMode="auto">
          <a:xfrm>
            <a:off x="4067944" y="1255744"/>
            <a:ext cx="2228850" cy="2135466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9" name="Овал 48"/>
          <p:cNvSpPr/>
          <p:nvPr/>
        </p:nvSpPr>
        <p:spPr>
          <a:xfrm>
            <a:off x="4905375" y="2060575"/>
            <a:ext cx="134938" cy="1079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4" name="Овал 53">
            <a:hlinkClick r:id="rId8" action="ppaction://hlinksldjump"/>
          </p:cNvPr>
          <p:cNvSpPr/>
          <p:nvPr/>
        </p:nvSpPr>
        <p:spPr>
          <a:xfrm>
            <a:off x="539750" y="5805488"/>
            <a:ext cx="1476375" cy="7191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/>
              <a:t>Назад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6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4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27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6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65" tmFilter="0, 0; 0.125,0.2665; 0.25,0.4; 0.375,0.465; 0.5,0.5;  0.625,0.535; 0.75,0.6; 0.875,0.7335; 1,1">
                                          <p:stCondLst>
                                            <p:cond delay="465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32" tmFilter="0, 0; 0.125,0.2665; 0.25,0.4; 0.375,0.465; 0.5,0.5;  0.625,0.535; 0.75,0.6; 0.875,0.7335; 1,1">
                                          <p:stCondLst>
                                            <p:cond delay="927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15" tmFilter="0, 0; 0.125,0.2665; 0.25,0.4; 0.375,0.465; 0.5,0.5;  0.625,0.535; 0.75,0.6; 0.875,0.7335; 1,1">
                                          <p:stCondLst>
                                            <p:cond delay="115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18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16" decel="50000">
                                          <p:stCondLst>
                                            <p:cond delay="473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18">
                                          <p:stCondLst>
                                            <p:cond delay="91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16" decel="50000">
                                          <p:stCondLst>
                                            <p:cond delay="937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8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16" decel="50000">
                                          <p:stCondLst>
                                            <p:cond delay="11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18">
                                          <p:stCondLst>
                                            <p:cond delay="126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16" decel="50000">
                                          <p:stCondLst>
                                            <p:cond delay="128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5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4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1" presetID="26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4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27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46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465" tmFilter="0, 0; 0.125,0.2665; 0.25,0.4; 0.375,0.465; 0.5,0.5;  0.625,0.535; 0.75,0.6; 0.875,0.7335; 1,1">
                                          <p:stCondLst>
                                            <p:cond delay="465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32" tmFilter="0, 0; 0.125,0.2665; 0.25,0.4; 0.375,0.465; 0.5,0.5;  0.625,0.535; 0.75,0.6; 0.875,0.7335; 1,1">
                                          <p:stCondLst>
                                            <p:cond delay="927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15" tmFilter="0, 0; 0.125,0.2665; 0.25,0.4; 0.375,0.465; 0.5,0.5;  0.625,0.535; 0.75,0.6; 0.875,0.7335; 1,1">
                                          <p:stCondLst>
                                            <p:cond delay="115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18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16" decel="50000">
                                          <p:stCondLst>
                                            <p:cond delay="473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18">
                                          <p:stCondLst>
                                            <p:cond delay="91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16" decel="50000">
                                          <p:stCondLst>
                                            <p:cond delay="937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18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16" decel="50000">
                                          <p:stCondLst>
                                            <p:cond delay="11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18">
                                          <p:stCondLst>
                                            <p:cond delay="126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16" decel="50000">
                                          <p:stCondLst>
                                            <p:cond delay="128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4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27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46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465" tmFilter="0, 0; 0.125,0.2665; 0.25,0.4; 0.375,0.465; 0.5,0.5;  0.625,0.535; 0.75,0.6; 0.875,0.7335; 1,1">
                                          <p:stCondLst>
                                            <p:cond delay="465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32" tmFilter="0, 0; 0.125,0.2665; 0.25,0.4; 0.375,0.465; 0.5,0.5;  0.625,0.535; 0.75,0.6; 0.875,0.7335; 1,1">
                                          <p:stCondLst>
                                            <p:cond delay="927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15" tmFilter="0, 0; 0.125,0.2665; 0.25,0.4; 0.375,0.465; 0.5,0.5;  0.625,0.535; 0.75,0.6; 0.875,0.7335; 1,1">
                                          <p:stCondLst>
                                            <p:cond delay="115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18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16" decel="50000">
                                          <p:stCondLst>
                                            <p:cond delay="473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18">
                                          <p:stCondLst>
                                            <p:cond delay="91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16" decel="50000">
                                          <p:stCondLst>
                                            <p:cond delay="937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18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16" decel="50000">
                                          <p:stCondLst>
                                            <p:cond delay="11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18">
                                          <p:stCondLst>
                                            <p:cond delay="126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16" decel="50000">
                                          <p:stCondLst>
                                            <p:cond delay="128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0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1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20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27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8" grpId="0" animBg="1"/>
      <p:bldP spid="48" grpId="1" animBg="1"/>
      <p:bldP spid="45" grpId="0" animBg="1"/>
      <p:bldP spid="45" grpId="1" animBg="1"/>
      <p:bldP spid="49" grpId="0" animBg="1"/>
      <p:bldP spid="4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Группа 40"/>
          <p:cNvGrpSpPr>
            <a:grpSpLocks/>
          </p:cNvGrpSpPr>
          <p:nvPr/>
        </p:nvGrpSpPr>
        <p:grpSpPr bwMode="auto">
          <a:xfrm>
            <a:off x="3171825" y="1222375"/>
            <a:ext cx="5427663" cy="4783138"/>
            <a:chOff x="905942" y="757238"/>
            <a:chExt cx="5428183" cy="4783137"/>
          </a:xfrm>
        </p:grpSpPr>
        <p:cxnSp>
          <p:nvCxnSpPr>
            <p:cNvPr id="41" name="Прямая со стрелкой 40"/>
            <p:cNvCxnSpPr>
              <a:stCxn id="89" idx="0"/>
              <a:endCxn id="89" idx="1"/>
            </p:cNvCxnSpPr>
            <p:nvPr/>
          </p:nvCxnSpPr>
          <p:spPr bwMode="auto">
            <a:xfrm>
              <a:off x="905942" y="2916238"/>
              <a:ext cx="5428183" cy="635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12327" name="Группа 39"/>
            <p:cNvGrpSpPr>
              <a:grpSpLocks/>
            </p:cNvGrpSpPr>
            <p:nvPr/>
          </p:nvGrpSpPr>
          <p:grpSpPr bwMode="auto">
            <a:xfrm>
              <a:off x="906550" y="757238"/>
              <a:ext cx="5427575" cy="4783137"/>
              <a:chOff x="906550" y="757238"/>
              <a:chExt cx="5427575" cy="4783137"/>
            </a:xfrm>
          </p:grpSpPr>
          <p:grpSp>
            <p:nvGrpSpPr>
              <p:cNvPr id="12328" name="Group 44"/>
              <p:cNvGrpSpPr>
                <a:grpSpLocks/>
              </p:cNvGrpSpPr>
              <p:nvPr/>
            </p:nvGrpSpPr>
            <p:grpSpPr bwMode="auto">
              <a:xfrm>
                <a:off x="906550" y="787122"/>
                <a:ext cx="5427575" cy="4753253"/>
                <a:chOff x="-332" y="144"/>
                <a:chExt cx="3116" cy="2640"/>
              </a:xfrm>
            </p:grpSpPr>
            <p:sp>
              <p:nvSpPr>
                <p:cNvPr id="73" name="Line 3"/>
                <p:cNvSpPr>
                  <a:spLocks noChangeShapeType="1"/>
                </p:cNvSpPr>
                <p:nvPr/>
              </p:nvSpPr>
              <p:spPr bwMode="auto">
                <a:xfrm>
                  <a:off x="192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74" name="Line 5"/>
                <p:cNvSpPr>
                  <a:spLocks noChangeShapeType="1"/>
                </p:cNvSpPr>
                <p:nvPr/>
              </p:nvSpPr>
              <p:spPr bwMode="auto">
                <a:xfrm>
                  <a:off x="448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75" name="Line 6"/>
                <p:cNvSpPr>
                  <a:spLocks noChangeShapeType="1"/>
                </p:cNvSpPr>
                <p:nvPr/>
              </p:nvSpPr>
              <p:spPr bwMode="auto">
                <a:xfrm>
                  <a:off x="704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76" name="Line 7"/>
                <p:cNvSpPr>
                  <a:spLocks noChangeShapeType="1"/>
                </p:cNvSpPr>
                <p:nvPr/>
              </p:nvSpPr>
              <p:spPr bwMode="auto">
                <a:xfrm>
                  <a:off x="960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 dirty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77" name="Line 8"/>
                <p:cNvSpPr>
                  <a:spLocks noChangeShapeType="1"/>
                </p:cNvSpPr>
                <p:nvPr/>
              </p:nvSpPr>
              <p:spPr bwMode="auto">
                <a:xfrm>
                  <a:off x="1216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78" name="Line 9"/>
                <p:cNvSpPr>
                  <a:spLocks noChangeShapeType="1"/>
                </p:cNvSpPr>
                <p:nvPr/>
              </p:nvSpPr>
              <p:spPr bwMode="auto">
                <a:xfrm>
                  <a:off x="1471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79" name="Line 10"/>
                <p:cNvSpPr>
                  <a:spLocks noChangeShapeType="1"/>
                </p:cNvSpPr>
                <p:nvPr/>
              </p:nvSpPr>
              <p:spPr bwMode="auto">
                <a:xfrm>
                  <a:off x="1728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0" name="Line 11"/>
                <p:cNvSpPr>
                  <a:spLocks noChangeShapeType="1"/>
                </p:cNvSpPr>
                <p:nvPr/>
              </p:nvSpPr>
              <p:spPr bwMode="auto">
                <a:xfrm>
                  <a:off x="1984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1" name="Line 12"/>
                <p:cNvSpPr>
                  <a:spLocks noChangeShapeType="1"/>
                </p:cNvSpPr>
                <p:nvPr/>
              </p:nvSpPr>
              <p:spPr bwMode="auto">
                <a:xfrm>
                  <a:off x="2240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2" name="Line 13"/>
                <p:cNvSpPr>
                  <a:spLocks noChangeShapeType="1"/>
                </p:cNvSpPr>
                <p:nvPr/>
              </p:nvSpPr>
              <p:spPr bwMode="auto">
                <a:xfrm>
                  <a:off x="2496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3" name="Line 14"/>
                <p:cNvSpPr>
                  <a:spLocks noChangeShapeType="1"/>
                </p:cNvSpPr>
                <p:nvPr/>
              </p:nvSpPr>
              <p:spPr bwMode="auto">
                <a:xfrm>
                  <a:off x="2752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4" name="Line 26"/>
                <p:cNvSpPr>
                  <a:spLocks noChangeShapeType="1"/>
                </p:cNvSpPr>
                <p:nvPr/>
              </p:nvSpPr>
              <p:spPr bwMode="auto">
                <a:xfrm>
                  <a:off x="192" y="144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5" name="Line 28"/>
                <p:cNvSpPr>
                  <a:spLocks noChangeShapeType="1"/>
                </p:cNvSpPr>
                <p:nvPr/>
              </p:nvSpPr>
              <p:spPr bwMode="auto">
                <a:xfrm>
                  <a:off x="192" y="381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6" name="Line 29"/>
                <p:cNvSpPr>
                  <a:spLocks noChangeShapeType="1"/>
                </p:cNvSpPr>
                <p:nvPr/>
              </p:nvSpPr>
              <p:spPr bwMode="auto">
                <a:xfrm>
                  <a:off x="192" y="619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7" name="Line 30"/>
                <p:cNvSpPr>
                  <a:spLocks noChangeShapeType="1"/>
                </p:cNvSpPr>
                <p:nvPr/>
              </p:nvSpPr>
              <p:spPr bwMode="auto">
                <a:xfrm>
                  <a:off x="192" y="856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8" name="Line 31"/>
                <p:cNvSpPr>
                  <a:spLocks noChangeShapeType="1"/>
                </p:cNvSpPr>
                <p:nvPr/>
              </p:nvSpPr>
              <p:spPr bwMode="auto">
                <a:xfrm>
                  <a:off x="192" y="1093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9" name="Line 32"/>
                <p:cNvSpPr>
                  <a:spLocks noChangeShapeType="1"/>
                </p:cNvSpPr>
                <p:nvPr/>
              </p:nvSpPr>
              <p:spPr bwMode="auto">
                <a:xfrm>
                  <a:off x="-332" y="1326"/>
                  <a:ext cx="3116" cy="4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90" name="Line 33"/>
                <p:cNvSpPr>
                  <a:spLocks noChangeShapeType="1"/>
                </p:cNvSpPr>
                <p:nvPr/>
              </p:nvSpPr>
              <p:spPr bwMode="auto">
                <a:xfrm>
                  <a:off x="192" y="1567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91" name="Line 34"/>
                <p:cNvSpPr>
                  <a:spLocks noChangeShapeType="1"/>
                </p:cNvSpPr>
                <p:nvPr/>
              </p:nvSpPr>
              <p:spPr bwMode="auto">
                <a:xfrm>
                  <a:off x="192" y="1804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92" name="Line 35"/>
                <p:cNvSpPr>
                  <a:spLocks noChangeShapeType="1"/>
                </p:cNvSpPr>
                <p:nvPr/>
              </p:nvSpPr>
              <p:spPr bwMode="auto">
                <a:xfrm>
                  <a:off x="192" y="2041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93" name="Line 36"/>
                <p:cNvSpPr>
                  <a:spLocks noChangeShapeType="1"/>
                </p:cNvSpPr>
                <p:nvPr/>
              </p:nvSpPr>
              <p:spPr bwMode="auto">
                <a:xfrm>
                  <a:off x="192" y="2279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94" name="Line 37"/>
                <p:cNvSpPr>
                  <a:spLocks noChangeShapeType="1"/>
                </p:cNvSpPr>
                <p:nvPr/>
              </p:nvSpPr>
              <p:spPr bwMode="auto">
                <a:xfrm>
                  <a:off x="192" y="2516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95" name="Line 38"/>
                <p:cNvSpPr>
                  <a:spLocks noChangeShapeType="1"/>
                </p:cNvSpPr>
                <p:nvPr/>
              </p:nvSpPr>
              <p:spPr bwMode="auto">
                <a:xfrm>
                  <a:off x="192" y="2753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</p:grpSp>
          <p:cxnSp>
            <p:nvCxnSpPr>
              <p:cNvPr id="44" name="Прямая со стрелкой 43"/>
              <p:cNvCxnSpPr/>
              <p:nvPr/>
            </p:nvCxnSpPr>
            <p:spPr bwMode="auto">
              <a:xfrm flipV="1">
                <a:off x="4047906" y="787401"/>
                <a:ext cx="0" cy="469741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330" name="TextBox 31"/>
              <p:cNvSpPr txBox="1">
                <a:spLocks noChangeArrowheads="1"/>
              </p:cNvSpPr>
              <p:nvPr/>
            </p:nvSpPr>
            <p:spPr bwMode="auto">
              <a:xfrm>
                <a:off x="5971241" y="2922486"/>
                <a:ext cx="362884" cy="369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ru-RU"/>
                  <a:t>х</a:t>
                </a:r>
              </a:p>
            </p:txBody>
          </p:sp>
          <p:sp>
            <p:nvSpPr>
              <p:cNvPr id="12331" name="TextBox 32"/>
              <p:cNvSpPr txBox="1">
                <a:spLocks noChangeArrowheads="1"/>
              </p:cNvSpPr>
              <p:nvPr/>
            </p:nvSpPr>
            <p:spPr bwMode="auto">
              <a:xfrm>
                <a:off x="3666985" y="757238"/>
                <a:ext cx="409715" cy="369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/>
                  <a:t>y</a:t>
                </a:r>
                <a:endParaRPr lang="ru-RU"/>
              </a:p>
            </p:txBody>
          </p:sp>
          <p:sp>
            <p:nvSpPr>
              <p:cNvPr id="12332" name="TextBox 33"/>
              <p:cNvSpPr txBox="1">
                <a:spLocks noChangeArrowheads="1"/>
              </p:cNvSpPr>
              <p:nvPr/>
            </p:nvSpPr>
            <p:spPr bwMode="auto">
              <a:xfrm>
                <a:off x="3769413" y="2922486"/>
                <a:ext cx="204858" cy="369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/>
                  <a:t>0</a:t>
                </a:r>
                <a:endParaRPr lang="ru-RU"/>
              </a:p>
            </p:txBody>
          </p:sp>
          <p:sp>
            <p:nvSpPr>
              <p:cNvPr id="12333" name="TextBox 34"/>
              <p:cNvSpPr txBox="1">
                <a:spLocks noChangeArrowheads="1"/>
              </p:cNvSpPr>
              <p:nvPr/>
            </p:nvSpPr>
            <p:spPr bwMode="auto">
              <a:xfrm>
                <a:off x="4309955" y="2922486"/>
                <a:ext cx="288032" cy="369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/>
                  <a:t>1</a:t>
                </a:r>
                <a:endParaRPr lang="ru-RU"/>
              </a:p>
            </p:txBody>
          </p:sp>
          <p:sp>
            <p:nvSpPr>
              <p:cNvPr id="12334" name="TextBox 35"/>
              <p:cNvSpPr txBox="1">
                <a:spLocks noChangeArrowheads="1"/>
              </p:cNvSpPr>
              <p:nvPr/>
            </p:nvSpPr>
            <p:spPr bwMode="auto">
              <a:xfrm>
                <a:off x="3765010" y="2400308"/>
                <a:ext cx="381846" cy="369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/>
                  <a:t>1</a:t>
                </a:r>
                <a:endParaRPr lang="ru-RU"/>
              </a:p>
            </p:txBody>
          </p:sp>
        </p:grpSp>
      </p:grpSp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71600" y="173236"/>
            <a:ext cx="6984776" cy="523220"/>
          </a:xfrm>
          <a:prstGeom prst="rect">
            <a:avLst/>
          </a:prstGeom>
          <a:blipFill rotWithShape="1">
            <a:blip r:embed="rId2"/>
            <a:stretch>
              <a:fillRect t="-10465" b="-32558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3528" y="764704"/>
            <a:ext cx="5256584" cy="461665"/>
          </a:xfrm>
          <a:prstGeom prst="rect">
            <a:avLst/>
          </a:prstGeom>
          <a:blipFill rotWithShape="1">
            <a:blip r:embed="rId3"/>
            <a:stretch>
              <a:fillRect l="-232" t="-10526" r="-696" b="-28947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1591729"/>
            <a:ext cx="3744416" cy="646331"/>
          </a:xfrm>
          <a:prstGeom prst="rect">
            <a:avLst/>
          </a:prstGeom>
          <a:blipFill rotWithShape="1">
            <a:blip r:embed="rId4"/>
            <a:stretch>
              <a:fillRect l="-1301" t="-5660" b="-3774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2320070"/>
            <a:ext cx="3744416" cy="669992"/>
          </a:xfrm>
          <a:prstGeom prst="rect">
            <a:avLst/>
          </a:prstGeom>
          <a:blipFill rotWithShape="1">
            <a:blip r:embed="rId5"/>
            <a:stretch>
              <a:fillRect l="-1301" t="-1835" b="-13761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408613" y="1227138"/>
            <a:ext cx="0" cy="4778375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Группа 95"/>
          <p:cNvGrpSpPr>
            <a:grpSpLocks/>
          </p:cNvGrpSpPr>
          <p:nvPr/>
        </p:nvGrpSpPr>
        <p:grpSpPr bwMode="auto">
          <a:xfrm>
            <a:off x="4102100" y="1244600"/>
            <a:ext cx="4440238" cy="2136775"/>
            <a:chOff x="4069804" y="1250472"/>
            <a:chExt cx="4440059" cy="2137331"/>
          </a:xfrm>
        </p:grpSpPr>
        <p:cxnSp>
          <p:nvCxnSpPr>
            <p:cNvPr id="97" name="Прямая соединительная линия 96"/>
            <p:cNvCxnSpPr/>
            <p:nvPr/>
          </p:nvCxnSpPr>
          <p:spPr bwMode="auto">
            <a:xfrm flipV="1">
              <a:off x="6308177" y="1250472"/>
              <a:ext cx="2201686" cy="212486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Прямая соединительная линия 97"/>
            <p:cNvCxnSpPr/>
            <p:nvPr/>
          </p:nvCxnSpPr>
          <p:spPr bwMode="auto">
            <a:xfrm>
              <a:off x="4069804" y="1252337"/>
              <a:ext cx="2228850" cy="2135466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168946" y="3391231"/>
            <a:ext cx="478274" cy="523220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grpSp>
        <p:nvGrpSpPr>
          <p:cNvPr id="12298" name="Группа 5"/>
          <p:cNvGrpSpPr>
            <a:grpSpLocks/>
          </p:cNvGrpSpPr>
          <p:nvPr/>
        </p:nvGrpSpPr>
        <p:grpSpPr bwMode="auto">
          <a:xfrm>
            <a:off x="3135313" y="1252538"/>
            <a:ext cx="4514850" cy="4752975"/>
            <a:chOff x="1819275" y="787122"/>
            <a:chExt cx="4514850" cy="4753253"/>
          </a:xfrm>
        </p:grpSpPr>
        <p:grpSp>
          <p:nvGrpSpPr>
            <p:cNvPr id="12300" name="Group 44"/>
            <p:cNvGrpSpPr>
              <a:grpSpLocks/>
            </p:cNvGrpSpPr>
            <p:nvPr/>
          </p:nvGrpSpPr>
          <p:grpSpPr bwMode="auto">
            <a:xfrm>
              <a:off x="1819275" y="787122"/>
              <a:ext cx="4514850" cy="4753253"/>
              <a:chOff x="192" y="144"/>
              <a:chExt cx="2592" cy="2640"/>
            </a:xfrm>
          </p:grpSpPr>
          <p:sp>
            <p:nvSpPr>
              <p:cNvPr id="52" name="Line 3"/>
              <p:cNvSpPr>
                <a:spLocks noChangeShapeType="1"/>
              </p:cNvSpPr>
              <p:nvPr/>
            </p:nvSpPr>
            <p:spPr bwMode="auto">
              <a:xfrm>
                <a:off x="192" y="144"/>
                <a:ext cx="0" cy="264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3" name="Line 5"/>
              <p:cNvSpPr>
                <a:spLocks noChangeShapeType="1"/>
              </p:cNvSpPr>
              <p:nvPr/>
            </p:nvSpPr>
            <p:spPr bwMode="auto">
              <a:xfrm>
                <a:off x="448" y="144"/>
                <a:ext cx="0" cy="264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4" name="Line 6" hidden="1"/>
              <p:cNvSpPr>
                <a:spLocks noChangeShapeType="1"/>
              </p:cNvSpPr>
              <p:nvPr/>
            </p:nvSpPr>
            <p:spPr bwMode="auto">
              <a:xfrm>
                <a:off x="704" y="144"/>
                <a:ext cx="0" cy="264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5" name="Line 7" hidden="1"/>
              <p:cNvSpPr>
                <a:spLocks noChangeShapeType="1"/>
              </p:cNvSpPr>
              <p:nvPr/>
            </p:nvSpPr>
            <p:spPr bwMode="auto">
              <a:xfrm>
                <a:off x="960" y="144"/>
                <a:ext cx="0" cy="264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 dirty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6" name="Line 8" hidden="1"/>
              <p:cNvSpPr>
                <a:spLocks noChangeShapeType="1"/>
              </p:cNvSpPr>
              <p:nvPr/>
            </p:nvSpPr>
            <p:spPr bwMode="auto">
              <a:xfrm>
                <a:off x="1216" y="144"/>
                <a:ext cx="0" cy="264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7" name="Line 9" hidden="1"/>
              <p:cNvSpPr>
                <a:spLocks noChangeShapeType="1"/>
              </p:cNvSpPr>
              <p:nvPr/>
            </p:nvSpPr>
            <p:spPr bwMode="auto">
              <a:xfrm>
                <a:off x="1472" y="144"/>
                <a:ext cx="0" cy="264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8" name="Line 10" hidden="1"/>
              <p:cNvSpPr>
                <a:spLocks noChangeShapeType="1"/>
              </p:cNvSpPr>
              <p:nvPr/>
            </p:nvSpPr>
            <p:spPr bwMode="auto">
              <a:xfrm>
                <a:off x="1728" y="144"/>
                <a:ext cx="0" cy="264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9" name="Line 11" hidden="1"/>
              <p:cNvSpPr>
                <a:spLocks noChangeShapeType="1"/>
              </p:cNvSpPr>
              <p:nvPr/>
            </p:nvSpPr>
            <p:spPr bwMode="auto">
              <a:xfrm>
                <a:off x="1984" y="144"/>
                <a:ext cx="0" cy="264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0" name="Line 12" hidden="1"/>
              <p:cNvSpPr>
                <a:spLocks noChangeShapeType="1"/>
              </p:cNvSpPr>
              <p:nvPr/>
            </p:nvSpPr>
            <p:spPr bwMode="auto">
              <a:xfrm>
                <a:off x="2240" y="144"/>
                <a:ext cx="0" cy="264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1" name="Line 13" hidden="1"/>
              <p:cNvSpPr>
                <a:spLocks noChangeShapeType="1"/>
              </p:cNvSpPr>
              <p:nvPr/>
            </p:nvSpPr>
            <p:spPr bwMode="auto">
              <a:xfrm>
                <a:off x="2496" y="144"/>
                <a:ext cx="0" cy="264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2" name="Line 14" hidden="1"/>
              <p:cNvSpPr>
                <a:spLocks noChangeShapeType="1"/>
              </p:cNvSpPr>
              <p:nvPr/>
            </p:nvSpPr>
            <p:spPr bwMode="auto">
              <a:xfrm>
                <a:off x="2752" y="144"/>
                <a:ext cx="0" cy="264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3" name="Line 26"/>
              <p:cNvSpPr>
                <a:spLocks noChangeShapeType="1"/>
              </p:cNvSpPr>
              <p:nvPr/>
            </p:nvSpPr>
            <p:spPr bwMode="auto">
              <a:xfrm>
                <a:off x="192" y="144"/>
                <a:ext cx="2592" cy="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4" name="Line 28"/>
              <p:cNvSpPr>
                <a:spLocks noChangeShapeType="1"/>
              </p:cNvSpPr>
              <p:nvPr/>
            </p:nvSpPr>
            <p:spPr bwMode="auto">
              <a:xfrm>
                <a:off x="192" y="381"/>
                <a:ext cx="2592" cy="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5" name="Line 29"/>
              <p:cNvSpPr>
                <a:spLocks noChangeShapeType="1"/>
              </p:cNvSpPr>
              <p:nvPr/>
            </p:nvSpPr>
            <p:spPr bwMode="auto">
              <a:xfrm>
                <a:off x="192" y="619"/>
                <a:ext cx="2592" cy="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6" name="Line 30"/>
              <p:cNvSpPr>
                <a:spLocks noChangeShapeType="1"/>
              </p:cNvSpPr>
              <p:nvPr/>
            </p:nvSpPr>
            <p:spPr bwMode="auto">
              <a:xfrm>
                <a:off x="192" y="856"/>
                <a:ext cx="2592" cy="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7" name="Line 31"/>
              <p:cNvSpPr>
                <a:spLocks noChangeShapeType="1"/>
              </p:cNvSpPr>
              <p:nvPr/>
            </p:nvSpPr>
            <p:spPr bwMode="auto">
              <a:xfrm>
                <a:off x="192" y="1093"/>
                <a:ext cx="2592" cy="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8" name="Line 33"/>
              <p:cNvSpPr>
                <a:spLocks noChangeShapeType="1"/>
              </p:cNvSpPr>
              <p:nvPr/>
            </p:nvSpPr>
            <p:spPr bwMode="auto">
              <a:xfrm>
                <a:off x="192" y="1567"/>
                <a:ext cx="2592" cy="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9" name="Line 34"/>
              <p:cNvSpPr>
                <a:spLocks noChangeShapeType="1"/>
              </p:cNvSpPr>
              <p:nvPr/>
            </p:nvSpPr>
            <p:spPr bwMode="auto">
              <a:xfrm>
                <a:off x="192" y="1804"/>
                <a:ext cx="2592" cy="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0" name="Line 35"/>
              <p:cNvSpPr>
                <a:spLocks noChangeShapeType="1"/>
              </p:cNvSpPr>
              <p:nvPr/>
            </p:nvSpPr>
            <p:spPr bwMode="auto">
              <a:xfrm>
                <a:off x="192" y="2041"/>
                <a:ext cx="2592" cy="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1" name="Line 36"/>
              <p:cNvSpPr>
                <a:spLocks noChangeShapeType="1"/>
              </p:cNvSpPr>
              <p:nvPr/>
            </p:nvSpPr>
            <p:spPr bwMode="auto">
              <a:xfrm>
                <a:off x="192" y="2279"/>
                <a:ext cx="2592" cy="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2" name="Line 37"/>
              <p:cNvSpPr>
                <a:spLocks noChangeShapeType="1"/>
              </p:cNvSpPr>
              <p:nvPr/>
            </p:nvSpPr>
            <p:spPr bwMode="auto">
              <a:xfrm>
                <a:off x="192" y="2516"/>
                <a:ext cx="2592" cy="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9" name="Line 38"/>
              <p:cNvSpPr>
                <a:spLocks noChangeShapeType="1"/>
              </p:cNvSpPr>
              <p:nvPr/>
            </p:nvSpPr>
            <p:spPr bwMode="auto">
              <a:xfrm>
                <a:off x="192" y="2753"/>
                <a:ext cx="2592" cy="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sp>
          <p:nvSpPr>
            <p:cNvPr id="12301" name="TextBox 33" hidden="1"/>
            <p:cNvSpPr txBox="1">
              <a:spLocks noChangeArrowheads="1"/>
            </p:cNvSpPr>
            <p:nvPr/>
          </p:nvSpPr>
          <p:spPr bwMode="auto">
            <a:xfrm>
              <a:off x="3769413" y="2922486"/>
              <a:ext cx="204858" cy="369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100" name="Овал 99">
            <a:hlinkClick r:id="rId7" action="ppaction://hlinksldjump"/>
          </p:cNvPr>
          <p:cNvSpPr/>
          <p:nvPr/>
        </p:nvSpPr>
        <p:spPr>
          <a:xfrm>
            <a:off x="539750" y="5805488"/>
            <a:ext cx="1476375" cy="7191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/>
              <a:t>Назад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7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6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6700"/>
                            </p:stCondLst>
                            <p:childTnLst>
                              <p:par>
                                <p:cTn id="2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1.48148E-6 L -0.09792 1.48148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4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Группа 40"/>
          <p:cNvGrpSpPr>
            <a:grpSpLocks/>
          </p:cNvGrpSpPr>
          <p:nvPr/>
        </p:nvGrpSpPr>
        <p:grpSpPr bwMode="auto">
          <a:xfrm>
            <a:off x="3541713" y="1222375"/>
            <a:ext cx="5378450" cy="4783138"/>
            <a:chOff x="1819274" y="757238"/>
            <a:chExt cx="5379020" cy="4783137"/>
          </a:xfrm>
        </p:grpSpPr>
        <p:cxnSp>
          <p:nvCxnSpPr>
            <p:cNvPr id="41" name="Прямая со стрелкой 40"/>
            <p:cNvCxnSpPr>
              <a:stCxn id="89" idx="0"/>
              <a:endCxn id="89" idx="1"/>
            </p:cNvCxnSpPr>
            <p:nvPr/>
          </p:nvCxnSpPr>
          <p:spPr bwMode="auto">
            <a:xfrm>
              <a:off x="1819274" y="2909888"/>
              <a:ext cx="53790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13350" name="Группа 39"/>
            <p:cNvGrpSpPr>
              <a:grpSpLocks/>
            </p:cNvGrpSpPr>
            <p:nvPr/>
          </p:nvGrpSpPr>
          <p:grpSpPr bwMode="auto">
            <a:xfrm>
              <a:off x="1819274" y="757238"/>
              <a:ext cx="5378804" cy="4783137"/>
              <a:chOff x="1819274" y="757238"/>
              <a:chExt cx="5378804" cy="4783137"/>
            </a:xfrm>
          </p:grpSpPr>
          <p:grpSp>
            <p:nvGrpSpPr>
              <p:cNvPr id="13351" name="Group 44"/>
              <p:cNvGrpSpPr>
                <a:grpSpLocks/>
              </p:cNvGrpSpPr>
              <p:nvPr/>
            </p:nvGrpSpPr>
            <p:grpSpPr bwMode="auto">
              <a:xfrm>
                <a:off x="1819274" y="787122"/>
                <a:ext cx="5378804" cy="4753253"/>
                <a:chOff x="192" y="144"/>
                <a:chExt cx="3088" cy="2640"/>
              </a:xfrm>
            </p:grpSpPr>
            <p:sp>
              <p:nvSpPr>
                <p:cNvPr id="73" name="Line 3"/>
                <p:cNvSpPr>
                  <a:spLocks noChangeShapeType="1"/>
                </p:cNvSpPr>
                <p:nvPr/>
              </p:nvSpPr>
              <p:spPr bwMode="auto">
                <a:xfrm>
                  <a:off x="192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74" name="Line 5"/>
                <p:cNvSpPr>
                  <a:spLocks noChangeShapeType="1"/>
                </p:cNvSpPr>
                <p:nvPr/>
              </p:nvSpPr>
              <p:spPr bwMode="auto">
                <a:xfrm>
                  <a:off x="448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75" name="Line 6"/>
                <p:cNvSpPr>
                  <a:spLocks noChangeShapeType="1"/>
                </p:cNvSpPr>
                <p:nvPr/>
              </p:nvSpPr>
              <p:spPr bwMode="auto">
                <a:xfrm>
                  <a:off x="704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76" name="Line 7"/>
                <p:cNvSpPr>
                  <a:spLocks noChangeShapeType="1"/>
                </p:cNvSpPr>
                <p:nvPr/>
              </p:nvSpPr>
              <p:spPr bwMode="auto">
                <a:xfrm>
                  <a:off x="960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 dirty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77" name="Line 8"/>
                <p:cNvSpPr>
                  <a:spLocks noChangeShapeType="1"/>
                </p:cNvSpPr>
                <p:nvPr/>
              </p:nvSpPr>
              <p:spPr bwMode="auto">
                <a:xfrm>
                  <a:off x="1216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78" name="Line 9"/>
                <p:cNvSpPr>
                  <a:spLocks noChangeShapeType="1"/>
                </p:cNvSpPr>
                <p:nvPr/>
              </p:nvSpPr>
              <p:spPr bwMode="auto">
                <a:xfrm>
                  <a:off x="1471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79" name="Line 10"/>
                <p:cNvSpPr>
                  <a:spLocks noChangeShapeType="1"/>
                </p:cNvSpPr>
                <p:nvPr/>
              </p:nvSpPr>
              <p:spPr bwMode="auto">
                <a:xfrm>
                  <a:off x="1728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0" name="Line 11"/>
                <p:cNvSpPr>
                  <a:spLocks noChangeShapeType="1"/>
                </p:cNvSpPr>
                <p:nvPr/>
              </p:nvSpPr>
              <p:spPr bwMode="auto">
                <a:xfrm>
                  <a:off x="1984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1" name="Line 12"/>
                <p:cNvSpPr>
                  <a:spLocks noChangeShapeType="1"/>
                </p:cNvSpPr>
                <p:nvPr/>
              </p:nvSpPr>
              <p:spPr bwMode="auto">
                <a:xfrm>
                  <a:off x="2240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2" name="Line 13"/>
                <p:cNvSpPr>
                  <a:spLocks noChangeShapeType="1"/>
                </p:cNvSpPr>
                <p:nvPr/>
              </p:nvSpPr>
              <p:spPr bwMode="auto">
                <a:xfrm>
                  <a:off x="2496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3" name="Line 14"/>
                <p:cNvSpPr>
                  <a:spLocks noChangeShapeType="1"/>
                </p:cNvSpPr>
                <p:nvPr/>
              </p:nvSpPr>
              <p:spPr bwMode="auto">
                <a:xfrm>
                  <a:off x="2752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4" name="Line 26"/>
                <p:cNvSpPr>
                  <a:spLocks noChangeShapeType="1"/>
                </p:cNvSpPr>
                <p:nvPr/>
              </p:nvSpPr>
              <p:spPr bwMode="auto">
                <a:xfrm>
                  <a:off x="192" y="144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5" name="Line 28"/>
                <p:cNvSpPr>
                  <a:spLocks noChangeShapeType="1"/>
                </p:cNvSpPr>
                <p:nvPr/>
              </p:nvSpPr>
              <p:spPr bwMode="auto">
                <a:xfrm>
                  <a:off x="192" y="381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6" name="Line 29"/>
                <p:cNvSpPr>
                  <a:spLocks noChangeShapeType="1"/>
                </p:cNvSpPr>
                <p:nvPr/>
              </p:nvSpPr>
              <p:spPr bwMode="auto">
                <a:xfrm>
                  <a:off x="192" y="619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7" name="Line 30"/>
                <p:cNvSpPr>
                  <a:spLocks noChangeShapeType="1"/>
                </p:cNvSpPr>
                <p:nvPr/>
              </p:nvSpPr>
              <p:spPr bwMode="auto">
                <a:xfrm>
                  <a:off x="192" y="856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8" name="Line 31"/>
                <p:cNvSpPr>
                  <a:spLocks noChangeShapeType="1"/>
                </p:cNvSpPr>
                <p:nvPr/>
              </p:nvSpPr>
              <p:spPr bwMode="auto">
                <a:xfrm>
                  <a:off x="192" y="1093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9" name="Line 32"/>
                <p:cNvSpPr>
                  <a:spLocks noChangeShapeType="1"/>
                </p:cNvSpPr>
                <p:nvPr/>
              </p:nvSpPr>
              <p:spPr bwMode="auto">
                <a:xfrm>
                  <a:off x="192" y="1323"/>
                  <a:ext cx="3088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90" name="Line 33"/>
                <p:cNvSpPr>
                  <a:spLocks noChangeShapeType="1"/>
                </p:cNvSpPr>
                <p:nvPr/>
              </p:nvSpPr>
              <p:spPr bwMode="auto">
                <a:xfrm>
                  <a:off x="192" y="1567"/>
                  <a:ext cx="3088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91" name="Line 34"/>
                <p:cNvSpPr>
                  <a:spLocks noChangeShapeType="1"/>
                </p:cNvSpPr>
                <p:nvPr/>
              </p:nvSpPr>
              <p:spPr bwMode="auto">
                <a:xfrm>
                  <a:off x="192" y="1804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92" name="Line 35"/>
                <p:cNvSpPr>
                  <a:spLocks noChangeShapeType="1"/>
                </p:cNvSpPr>
                <p:nvPr/>
              </p:nvSpPr>
              <p:spPr bwMode="auto">
                <a:xfrm>
                  <a:off x="192" y="2041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93" name="Line 36"/>
                <p:cNvSpPr>
                  <a:spLocks noChangeShapeType="1"/>
                </p:cNvSpPr>
                <p:nvPr/>
              </p:nvSpPr>
              <p:spPr bwMode="auto">
                <a:xfrm>
                  <a:off x="192" y="2279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94" name="Line 37"/>
                <p:cNvSpPr>
                  <a:spLocks noChangeShapeType="1"/>
                </p:cNvSpPr>
                <p:nvPr/>
              </p:nvSpPr>
              <p:spPr bwMode="auto">
                <a:xfrm>
                  <a:off x="192" y="2516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95" name="Line 38"/>
                <p:cNvSpPr>
                  <a:spLocks noChangeShapeType="1"/>
                </p:cNvSpPr>
                <p:nvPr/>
              </p:nvSpPr>
              <p:spPr bwMode="auto">
                <a:xfrm>
                  <a:off x="192" y="2753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</p:grpSp>
          <p:cxnSp>
            <p:nvCxnSpPr>
              <p:cNvPr id="44" name="Прямая со стрелкой 43"/>
              <p:cNvCxnSpPr/>
              <p:nvPr/>
            </p:nvCxnSpPr>
            <p:spPr bwMode="auto">
              <a:xfrm flipV="1">
                <a:off x="4048360" y="787401"/>
                <a:ext cx="0" cy="469741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353" name="TextBox 31"/>
              <p:cNvSpPr txBox="1">
                <a:spLocks noChangeArrowheads="1"/>
              </p:cNvSpPr>
              <p:nvPr/>
            </p:nvSpPr>
            <p:spPr bwMode="auto">
              <a:xfrm>
                <a:off x="6835194" y="2951430"/>
                <a:ext cx="362884" cy="369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ru-RU"/>
                  <a:t>х</a:t>
                </a:r>
              </a:p>
            </p:txBody>
          </p:sp>
          <p:sp>
            <p:nvSpPr>
              <p:cNvPr id="13354" name="TextBox 32"/>
              <p:cNvSpPr txBox="1">
                <a:spLocks noChangeArrowheads="1"/>
              </p:cNvSpPr>
              <p:nvPr/>
            </p:nvSpPr>
            <p:spPr bwMode="auto">
              <a:xfrm>
                <a:off x="3666985" y="757238"/>
                <a:ext cx="409715" cy="369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/>
                  <a:t>y</a:t>
                </a:r>
                <a:endParaRPr lang="ru-RU"/>
              </a:p>
            </p:txBody>
          </p:sp>
          <p:sp>
            <p:nvSpPr>
              <p:cNvPr id="13355" name="TextBox 33"/>
              <p:cNvSpPr txBox="1">
                <a:spLocks noChangeArrowheads="1"/>
              </p:cNvSpPr>
              <p:nvPr/>
            </p:nvSpPr>
            <p:spPr bwMode="auto">
              <a:xfrm>
                <a:off x="3769413" y="2922486"/>
                <a:ext cx="204858" cy="369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/>
                  <a:t>0</a:t>
                </a:r>
                <a:endParaRPr lang="ru-RU"/>
              </a:p>
            </p:txBody>
          </p:sp>
          <p:sp>
            <p:nvSpPr>
              <p:cNvPr id="13356" name="TextBox 34"/>
              <p:cNvSpPr txBox="1">
                <a:spLocks noChangeArrowheads="1"/>
              </p:cNvSpPr>
              <p:nvPr/>
            </p:nvSpPr>
            <p:spPr bwMode="auto">
              <a:xfrm>
                <a:off x="4309955" y="2922486"/>
                <a:ext cx="288032" cy="369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/>
                  <a:t>1</a:t>
                </a:r>
                <a:endParaRPr lang="ru-RU"/>
              </a:p>
            </p:txBody>
          </p:sp>
          <p:sp>
            <p:nvSpPr>
              <p:cNvPr id="13357" name="TextBox 35"/>
              <p:cNvSpPr txBox="1">
                <a:spLocks noChangeArrowheads="1"/>
              </p:cNvSpPr>
              <p:nvPr/>
            </p:nvSpPr>
            <p:spPr bwMode="auto">
              <a:xfrm>
                <a:off x="3765010" y="2400308"/>
                <a:ext cx="381846" cy="369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/>
                  <a:t>1</a:t>
                </a:r>
                <a:endParaRPr lang="ru-RU"/>
              </a:p>
            </p:txBody>
          </p:sp>
        </p:grpSp>
      </p:grpSp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3528" y="764704"/>
            <a:ext cx="5256584" cy="461665"/>
          </a:xfrm>
          <a:prstGeom prst="rect">
            <a:avLst/>
          </a:prstGeom>
          <a:blipFill rotWithShape="1">
            <a:blip r:embed="rId2"/>
            <a:stretch>
              <a:fillRect l="-232" t="-10526" r="-696" b="-28947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1591729"/>
            <a:ext cx="3744416" cy="646331"/>
          </a:xfrm>
          <a:prstGeom prst="rect">
            <a:avLst/>
          </a:prstGeom>
          <a:blipFill rotWithShape="1">
            <a:blip r:embed="rId3"/>
            <a:stretch>
              <a:fillRect l="-1301" t="-5660" b="-3774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657975" y="1227138"/>
            <a:ext cx="0" cy="4778375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Группа 95"/>
          <p:cNvGrpSpPr>
            <a:grpSpLocks/>
          </p:cNvGrpSpPr>
          <p:nvPr/>
        </p:nvGrpSpPr>
        <p:grpSpPr bwMode="auto">
          <a:xfrm>
            <a:off x="3548063" y="1231900"/>
            <a:ext cx="4440237" cy="2136775"/>
            <a:chOff x="4069804" y="1250472"/>
            <a:chExt cx="4440059" cy="2137331"/>
          </a:xfrm>
        </p:grpSpPr>
        <p:cxnSp>
          <p:nvCxnSpPr>
            <p:cNvPr id="97" name="Прямая соединительная линия 96"/>
            <p:cNvCxnSpPr/>
            <p:nvPr/>
          </p:nvCxnSpPr>
          <p:spPr bwMode="auto">
            <a:xfrm flipV="1">
              <a:off x="6308177" y="1250472"/>
              <a:ext cx="2201686" cy="212486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Прямая соединительная линия 97"/>
            <p:cNvCxnSpPr/>
            <p:nvPr/>
          </p:nvCxnSpPr>
          <p:spPr bwMode="auto">
            <a:xfrm>
              <a:off x="4069804" y="1252337"/>
              <a:ext cx="2228850" cy="2135466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19" name="Group 44"/>
          <p:cNvGrpSpPr>
            <a:grpSpLocks/>
          </p:cNvGrpSpPr>
          <p:nvPr/>
        </p:nvGrpSpPr>
        <p:grpSpPr bwMode="auto">
          <a:xfrm rot="10800000">
            <a:off x="4405313" y="1195388"/>
            <a:ext cx="4514850" cy="4752975"/>
            <a:chOff x="192" y="144"/>
            <a:chExt cx="2592" cy="2640"/>
          </a:xfrm>
        </p:grpSpPr>
        <p:sp>
          <p:nvSpPr>
            <p:cNvPr id="52" name="Line 3"/>
            <p:cNvSpPr>
              <a:spLocks noChangeShapeType="1"/>
            </p:cNvSpPr>
            <p:nvPr/>
          </p:nvSpPr>
          <p:spPr bwMode="auto">
            <a:xfrm>
              <a:off x="192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53" name="Line 5"/>
            <p:cNvSpPr>
              <a:spLocks noChangeShapeType="1"/>
            </p:cNvSpPr>
            <p:nvPr/>
          </p:nvSpPr>
          <p:spPr bwMode="auto">
            <a:xfrm>
              <a:off x="448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54" name="Line 6" hidden="1"/>
            <p:cNvSpPr>
              <a:spLocks noChangeShapeType="1"/>
            </p:cNvSpPr>
            <p:nvPr/>
          </p:nvSpPr>
          <p:spPr bwMode="auto">
            <a:xfrm>
              <a:off x="704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55" name="Line 7" hidden="1"/>
            <p:cNvSpPr>
              <a:spLocks noChangeShapeType="1"/>
            </p:cNvSpPr>
            <p:nvPr/>
          </p:nvSpPr>
          <p:spPr bwMode="auto">
            <a:xfrm>
              <a:off x="960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56" name="Line 8" hidden="1"/>
            <p:cNvSpPr>
              <a:spLocks noChangeShapeType="1"/>
            </p:cNvSpPr>
            <p:nvPr/>
          </p:nvSpPr>
          <p:spPr bwMode="auto">
            <a:xfrm>
              <a:off x="1216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57" name="Line 9" hidden="1"/>
            <p:cNvSpPr>
              <a:spLocks noChangeShapeType="1"/>
            </p:cNvSpPr>
            <p:nvPr/>
          </p:nvSpPr>
          <p:spPr bwMode="auto">
            <a:xfrm>
              <a:off x="1472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58" name="Line 10" hidden="1"/>
            <p:cNvSpPr>
              <a:spLocks noChangeShapeType="1"/>
            </p:cNvSpPr>
            <p:nvPr/>
          </p:nvSpPr>
          <p:spPr bwMode="auto">
            <a:xfrm>
              <a:off x="1735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59" name="Line 11" hidden="1"/>
            <p:cNvSpPr>
              <a:spLocks noChangeShapeType="1"/>
            </p:cNvSpPr>
            <p:nvPr/>
          </p:nvSpPr>
          <p:spPr bwMode="auto">
            <a:xfrm>
              <a:off x="1991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60" name="Line 12" hidden="1"/>
            <p:cNvSpPr>
              <a:spLocks noChangeShapeType="1"/>
            </p:cNvSpPr>
            <p:nvPr/>
          </p:nvSpPr>
          <p:spPr bwMode="auto">
            <a:xfrm>
              <a:off x="2247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61" name="Line 13" hidden="1"/>
            <p:cNvSpPr>
              <a:spLocks noChangeShapeType="1"/>
            </p:cNvSpPr>
            <p:nvPr/>
          </p:nvSpPr>
          <p:spPr bwMode="auto">
            <a:xfrm>
              <a:off x="2501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62" name="Line 14" hidden="1"/>
            <p:cNvSpPr>
              <a:spLocks noChangeShapeType="1"/>
            </p:cNvSpPr>
            <p:nvPr/>
          </p:nvSpPr>
          <p:spPr bwMode="auto">
            <a:xfrm>
              <a:off x="2758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63" name="Line 26"/>
            <p:cNvSpPr>
              <a:spLocks noChangeShapeType="1"/>
            </p:cNvSpPr>
            <p:nvPr/>
          </p:nvSpPr>
          <p:spPr bwMode="auto">
            <a:xfrm>
              <a:off x="192" y="144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64" name="Line 28"/>
            <p:cNvSpPr>
              <a:spLocks noChangeShapeType="1"/>
            </p:cNvSpPr>
            <p:nvPr/>
          </p:nvSpPr>
          <p:spPr bwMode="auto">
            <a:xfrm>
              <a:off x="192" y="381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65" name="Line 29"/>
            <p:cNvSpPr>
              <a:spLocks noChangeShapeType="1"/>
            </p:cNvSpPr>
            <p:nvPr/>
          </p:nvSpPr>
          <p:spPr bwMode="auto">
            <a:xfrm>
              <a:off x="192" y="619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66" name="Line 30"/>
            <p:cNvSpPr>
              <a:spLocks noChangeShapeType="1"/>
            </p:cNvSpPr>
            <p:nvPr/>
          </p:nvSpPr>
          <p:spPr bwMode="auto">
            <a:xfrm>
              <a:off x="192" y="856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67" name="Line 31"/>
            <p:cNvSpPr>
              <a:spLocks noChangeShapeType="1"/>
            </p:cNvSpPr>
            <p:nvPr/>
          </p:nvSpPr>
          <p:spPr bwMode="auto">
            <a:xfrm>
              <a:off x="192" y="1093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68" name="Line 33"/>
            <p:cNvSpPr>
              <a:spLocks noChangeShapeType="1"/>
            </p:cNvSpPr>
            <p:nvPr/>
          </p:nvSpPr>
          <p:spPr bwMode="auto">
            <a:xfrm>
              <a:off x="192" y="1567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69" name="Line 34"/>
            <p:cNvSpPr>
              <a:spLocks noChangeShapeType="1"/>
            </p:cNvSpPr>
            <p:nvPr/>
          </p:nvSpPr>
          <p:spPr bwMode="auto">
            <a:xfrm>
              <a:off x="192" y="1804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70" name="Line 35"/>
            <p:cNvSpPr>
              <a:spLocks noChangeShapeType="1"/>
            </p:cNvSpPr>
            <p:nvPr/>
          </p:nvSpPr>
          <p:spPr bwMode="auto">
            <a:xfrm>
              <a:off x="192" y="2041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71" name="Line 36"/>
            <p:cNvSpPr>
              <a:spLocks noChangeShapeType="1"/>
            </p:cNvSpPr>
            <p:nvPr/>
          </p:nvSpPr>
          <p:spPr bwMode="auto">
            <a:xfrm>
              <a:off x="192" y="2279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72" name="Line 37"/>
            <p:cNvSpPr>
              <a:spLocks noChangeShapeType="1"/>
            </p:cNvSpPr>
            <p:nvPr/>
          </p:nvSpPr>
          <p:spPr bwMode="auto">
            <a:xfrm>
              <a:off x="192" y="2516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99" name="Line 38"/>
            <p:cNvSpPr>
              <a:spLocks noChangeShapeType="1"/>
            </p:cNvSpPr>
            <p:nvPr/>
          </p:nvSpPr>
          <p:spPr bwMode="auto">
            <a:xfrm>
              <a:off x="192" y="2753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</p:grpSp>
      <p:sp>
        <p:nvSpPr>
          <p:cNvPr id="13320" name="TextBox 33" hidden="1"/>
          <p:cNvSpPr txBox="1">
            <a:spLocks noChangeArrowheads="1"/>
          </p:cNvSpPr>
          <p:nvPr/>
        </p:nvSpPr>
        <p:spPr bwMode="auto">
          <a:xfrm rot="10800000">
            <a:off x="6764338" y="3455988"/>
            <a:ext cx="2047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2313678"/>
            <a:ext cx="3361516" cy="923330"/>
          </a:xfrm>
          <a:prstGeom prst="rect">
            <a:avLst/>
          </a:prstGeom>
          <a:blipFill rotWithShape="1">
            <a:blip r:embed="rId4"/>
            <a:stretch>
              <a:fillRect l="-1449" t="-3974" b="-9272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481763" y="3379788"/>
            <a:ext cx="3619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sz="3200" b="1" i="1">
                <a:solidFill>
                  <a:srgbClr val="C00000"/>
                </a:solidFill>
                <a:latin typeface="Bodoni MT" pitchFamily="18" charset="0"/>
              </a:rPr>
              <a:t>l</a:t>
            </a:r>
            <a:endParaRPr lang="ru-RU" sz="3200" b="1" i="1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15616" y="116632"/>
            <a:ext cx="6696744" cy="523220"/>
          </a:xfrm>
          <a:prstGeom prst="rect">
            <a:avLst/>
          </a:prstGeom>
          <a:blipFill rotWithShape="1">
            <a:blip r:embed="rId5"/>
            <a:stretch>
              <a:fillRect t="-10465" b="-32558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100" name="Овал 99">
            <a:hlinkClick r:id="rId6" action="ppaction://hlinksldjump"/>
          </p:cNvPr>
          <p:cNvSpPr/>
          <p:nvPr/>
        </p:nvSpPr>
        <p:spPr>
          <a:xfrm>
            <a:off x="539750" y="5805488"/>
            <a:ext cx="1476375" cy="7191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/>
              <a:t>Назад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6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42 -4.07407E-6 L 0.09792 0.0018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75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188640"/>
            <a:ext cx="9144000" cy="523220"/>
          </a:xfrm>
          <a:prstGeom prst="rect">
            <a:avLst/>
          </a:prstGeom>
          <a:blipFill rotWithShape="1">
            <a:blip r:embed="rId2"/>
            <a:stretch>
              <a:fillRect l="-200" t="-10465" b="-32558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5536" y="1196752"/>
            <a:ext cx="7848872" cy="1631216"/>
          </a:xfrm>
          <a:prstGeom prst="rect">
            <a:avLst/>
          </a:prstGeom>
          <a:blipFill rotWithShape="1">
            <a:blip r:embed="rId3"/>
            <a:stretch>
              <a:fillRect l="-855" t="-2239" b="-5224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5" name="Овал 4">
            <a:hlinkClick r:id="rId4" action="ppaction://hlinksldjump"/>
          </p:cNvPr>
          <p:cNvSpPr/>
          <p:nvPr/>
        </p:nvSpPr>
        <p:spPr>
          <a:xfrm>
            <a:off x="539750" y="5805488"/>
            <a:ext cx="1476375" cy="7191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/>
              <a:t>Назад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Группа 40"/>
          <p:cNvGrpSpPr>
            <a:grpSpLocks/>
          </p:cNvGrpSpPr>
          <p:nvPr/>
        </p:nvGrpSpPr>
        <p:grpSpPr bwMode="auto">
          <a:xfrm>
            <a:off x="3541713" y="1222375"/>
            <a:ext cx="5378450" cy="4783138"/>
            <a:chOff x="1819274" y="757238"/>
            <a:chExt cx="5379020" cy="4783137"/>
          </a:xfrm>
        </p:grpSpPr>
        <p:cxnSp>
          <p:nvCxnSpPr>
            <p:cNvPr id="41" name="Прямая со стрелкой 40"/>
            <p:cNvCxnSpPr>
              <a:stCxn id="89" idx="0"/>
              <a:endCxn id="89" idx="1"/>
            </p:cNvCxnSpPr>
            <p:nvPr/>
          </p:nvCxnSpPr>
          <p:spPr bwMode="auto">
            <a:xfrm>
              <a:off x="1819274" y="2909888"/>
              <a:ext cx="53790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15407" name="Группа 39"/>
            <p:cNvGrpSpPr>
              <a:grpSpLocks/>
            </p:cNvGrpSpPr>
            <p:nvPr/>
          </p:nvGrpSpPr>
          <p:grpSpPr bwMode="auto">
            <a:xfrm>
              <a:off x="1819274" y="757238"/>
              <a:ext cx="5378804" cy="4783137"/>
              <a:chOff x="1819274" y="757238"/>
              <a:chExt cx="5378804" cy="4783137"/>
            </a:xfrm>
          </p:grpSpPr>
          <p:grpSp>
            <p:nvGrpSpPr>
              <p:cNvPr id="15408" name="Group 44"/>
              <p:cNvGrpSpPr>
                <a:grpSpLocks/>
              </p:cNvGrpSpPr>
              <p:nvPr/>
            </p:nvGrpSpPr>
            <p:grpSpPr bwMode="auto">
              <a:xfrm>
                <a:off x="1819274" y="787122"/>
                <a:ext cx="5378804" cy="4753253"/>
                <a:chOff x="192" y="144"/>
                <a:chExt cx="3088" cy="2640"/>
              </a:xfrm>
            </p:grpSpPr>
            <p:sp>
              <p:nvSpPr>
                <p:cNvPr id="73" name="Line 3"/>
                <p:cNvSpPr>
                  <a:spLocks noChangeShapeType="1"/>
                </p:cNvSpPr>
                <p:nvPr/>
              </p:nvSpPr>
              <p:spPr bwMode="auto">
                <a:xfrm>
                  <a:off x="192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74" name="Line 5"/>
                <p:cNvSpPr>
                  <a:spLocks noChangeShapeType="1"/>
                </p:cNvSpPr>
                <p:nvPr/>
              </p:nvSpPr>
              <p:spPr bwMode="auto">
                <a:xfrm>
                  <a:off x="448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75" name="Line 6"/>
                <p:cNvSpPr>
                  <a:spLocks noChangeShapeType="1"/>
                </p:cNvSpPr>
                <p:nvPr/>
              </p:nvSpPr>
              <p:spPr bwMode="auto">
                <a:xfrm>
                  <a:off x="704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76" name="Line 7"/>
                <p:cNvSpPr>
                  <a:spLocks noChangeShapeType="1"/>
                </p:cNvSpPr>
                <p:nvPr/>
              </p:nvSpPr>
              <p:spPr bwMode="auto">
                <a:xfrm>
                  <a:off x="960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 dirty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77" name="Line 8"/>
                <p:cNvSpPr>
                  <a:spLocks noChangeShapeType="1"/>
                </p:cNvSpPr>
                <p:nvPr/>
              </p:nvSpPr>
              <p:spPr bwMode="auto">
                <a:xfrm>
                  <a:off x="1216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78" name="Line 9"/>
                <p:cNvSpPr>
                  <a:spLocks noChangeShapeType="1"/>
                </p:cNvSpPr>
                <p:nvPr/>
              </p:nvSpPr>
              <p:spPr bwMode="auto">
                <a:xfrm>
                  <a:off x="1471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79" name="Line 10"/>
                <p:cNvSpPr>
                  <a:spLocks noChangeShapeType="1"/>
                </p:cNvSpPr>
                <p:nvPr/>
              </p:nvSpPr>
              <p:spPr bwMode="auto">
                <a:xfrm>
                  <a:off x="1728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0" name="Line 11"/>
                <p:cNvSpPr>
                  <a:spLocks noChangeShapeType="1"/>
                </p:cNvSpPr>
                <p:nvPr/>
              </p:nvSpPr>
              <p:spPr bwMode="auto">
                <a:xfrm>
                  <a:off x="1984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1" name="Line 12"/>
                <p:cNvSpPr>
                  <a:spLocks noChangeShapeType="1"/>
                </p:cNvSpPr>
                <p:nvPr/>
              </p:nvSpPr>
              <p:spPr bwMode="auto">
                <a:xfrm>
                  <a:off x="2240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2" name="Line 13"/>
                <p:cNvSpPr>
                  <a:spLocks noChangeShapeType="1"/>
                </p:cNvSpPr>
                <p:nvPr/>
              </p:nvSpPr>
              <p:spPr bwMode="auto">
                <a:xfrm>
                  <a:off x="2496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3" name="Line 14"/>
                <p:cNvSpPr>
                  <a:spLocks noChangeShapeType="1"/>
                </p:cNvSpPr>
                <p:nvPr/>
              </p:nvSpPr>
              <p:spPr bwMode="auto">
                <a:xfrm>
                  <a:off x="2752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4" name="Line 26"/>
                <p:cNvSpPr>
                  <a:spLocks noChangeShapeType="1"/>
                </p:cNvSpPr>
                <p:nvPr/>
              </p:nvSpPr>
              <p:spPr bwMode="auto">
                <a:xfrm>
                  <a:off x="192" y="144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5" name="Line 28"/>
                <p:cNvSpPr>
                  <a:spLocks noChangeShapeType="1"/>
                </p:cNvSpPr>
                <p:nvPr/>
              </p:nvSpPr>
              <p:spPr bwMode="auto">
                <a:xfrm>
                  <a:off x="192" y="381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6" name="Line 29"/>
                <p:cNvSpPr>
                  <a:spLocks noChangeShapeType="1"/>
                </p:cNvSpPr>
                <p:nvPr/>
              </p:nvSpPr>
              <p:spPr bwMode="auto">
                <a:xfrm>
                  <a:off x="192" y="619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7" name="Line 30"/>
                <p:cNvSpPr>
                  <a:spLocks noChangeShapeType="1"/>
                </p:cNvSpPr>
                <p:nvPr/>
              </p:nvSpPr>
              <p:spPr bwMode="auto">
                <a:xfrm>
                  <a:off x="192" y="856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8" name="Line 31"/>
                <p:cNvSpPr>
                  <a:spLocks noChangeShapeType="1"/>
                </p:cNvSpPr>
                <p:nvPr/>
              </p:nvSpPr>
              <p:spPr bwMode="auto">
                <a:xfrm>
                  <a:off x="192" y="1093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9" name="Line 32"/>
                <p:cNvSpPr>
                  <a:spLocks noChangeShapeType="1"/>
                </p:cNvSpPr>
                <p:nvPr/>
              </p:nvSpPr>
              <p:spPr bwMode="auto">
                <a:xfrm>
                  <a:off x="192" y="1323"/>
                  <a:ext cx="3088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90" name="Line 33"/>
                <p:cNvSpPr>
                  <a:spLocks noChangeShapeType="1"/>
                </p:cNvSpPr>
                <p:nvPr/>
              </p:nvSpPr>
              <p:spPr bwMode="auto">
                <a:xfrm>
                  <a:off x="192" y="1567"/>
                  <a:ext cx="3088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91" name="Line 34"/>
                <p:cNvSpPr>
                  <a:spLocks noChangeShapeType="1"/>
                </p:cNvSpPr>
                <p:nvPr/>
              </p:nvSpPr>
              <p:spPr bwMode="auto">
                <a:xfrm>
                  <a:off x="192" y="1804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92" name="Line 35"/>
                <p:cNvSpPr>
                  <a:spLocks noChangeShapeType="1"/>
                </p:cNvSpPr>
                <p:nvPr/>
              </p:nvSpPr>
              <p:spPr bwMode="auto">
                <a:xfrm>
                  <a:off x="192" y="2041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93" name="Line 36"/>
                <p:cNvSpPr>
                  <a:spLocks noChangeShapeType="1"/>
                </p:cNvSpPr>
                <p:nvPr/>
              </p:nvSpPr>
              <p:spPr bwMode="auto">
                <a:xfrm>
                  <a:off x="192" y="2279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94" name="Line 37"/>
                <p:cNvSpPr>
                  <a:spLocks noChangeShapeType="1"/>
                </p:cNvSpPr>
                <p:nvPr/>
              </p:nvSpPr>
              <p:spPr bwMode="auto">
                <a:xfrm>
                  <a:off x="192" y="2516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95" name="Line 38"/>
                <p:cNvSpPr>
                  <a:spLocks noChangeShapeType="1"/>
                </p:cNvSpPr>
                <p:nvPr/>
              </p:nvSpPr>
              <p:spPr bwMode="auto">
                <a:xfrm>
                  <a:off x="192" y="2753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</p:grpSp>
          <p:cxnSp>
            <p:nvCxnSpPr>
              <p:cNvPr id="44" name="Прямая со стрелкой 43"/>
              <p:cNvCxnSpPr/>
              <p:nvPr/>
            </p:nvCxnSpPr>
            <p:spPr bwMode="auto">
              <a:xfrm flipV="1">
                <a:off x="4048360" y="787401"/>
                <a:ext cx="0" cy="469741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410" name="TextBox 31"/>
              <p:cNvSpPr txBox="1">
                <a:spLocks noChangeArrowheads="1"/>
              </p:cNvSpPr>
              <p:nvPr/>
            </p:nvSpPr>
            <p:spPr bwMode="auto">
              <a:xfrm>
                <a:off x="6835194" y="2951430"/>
                <a:ext cx="362884" cy="369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ru-RU"/>
                  <a:t>х</a:t>
                </a:r>
              </a:p>
            </p:txBody>
          </p:sp>
          <p:sp>
            <p:nvSpPr>
              <p:cNvPr id="15411" name="TextBox 32"/>
              <p:cNvSpPr txBox="1">
                <a:spLocks noChangeArrowheads="1"/>
              </p:cNvSpPr>
              <p:nvPr/>
            </p:nvSpPr>
            <p:spPr bwMode="auto">
              <a:xfrm>
                <a:off x="3666985" y="757238"/>
                <a:ext cx="409715" cy="369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/>
                  <a:t>y</a:t>
                </a:r>
                <a:endParaRPr lang="ru-RU"/>
              </a:p>
            </p:txBody>
          </p:sp>
          <p:sp>
            <p:nvSpPr>
              <p:cNvPr id="15412" name="TextBox 33"/>
              <p:cNvSpPr txBox="1">
                <a:spLocks noChangeArrowheads="1"/>
              </p:cNvSpPr>
              <p:nvPr/>
            </p:nvSpPr>
            <p:spPr bwMode="auto">
              <a:xfrm>
                <a:off x="3769413" y="2922486"/>
                <a:ext cx="204858" cy="369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/>
                  <a:t>0</a:t>
                </a:r>
                <a:endParaRPr lang="ru-RU"/>
              </a:p>
            </p:txBody>
          </p:sp>
          <p:sp>
            <p:nvSpPr>
              <p:cNvPr id="15413" name="TextBox 34"/>
              <p:cNvSpPr txBox="1">
                <a:spLocks noChangeArrowheads="1"/>
              </p:cNvSpPr>
              <p:nvPr/>
            </p:nvSpPr>
            <p:spPr bwMode="auto">
              <a:xfrm>
                <a:off x="4309955" y="2922486"/>
                <a:ext cx="288032" cy="369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/>
                  <a:t>1</a:t>
                </a:r>
                <a:endParaRPr lang="ru-RU"/>
              </a:p>
            </p:txBody>
          </p:sp>
          <p:sp>
            <p:nvSpPr>
              <p:cNvPr id="15414" name="TextBox 35"/>
              <p:cNvSpPr txBox="1">
                <a:spLocks noChangeArrowheads="1"/>
              </p:cNvSpPr>
              <p:nvPr/>
            </p:nvSpPr>
            <p:spPr bwMode="auto">
              <a:xfrm>
                <a:off x="3765010" y="2400308"/>
                <a:ext cx="381846" cy="369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/>
                  <a:t>1</a:t>
                </a:r>
                <a:endParaRPr lang="ru-RU"/>
              </a:p>
            </p:txBody>
          </p:sp>
        </p:grpSp>
      </p:grpSp>
      <p:cxnSp>
        <p:nvCxnSpPr>
          <p:cNvPr id="8" name="Прямая соединительная линия 7"/>
          <p:cNvCxnSpPr/>
          <p:nvPr/>
        </p:nvCxnSpPr>
        <p:spPr>
          <a:xfrm>
            <a:off x="7115175" y="1227138"/>
            <a:ext cx="0" cy="4778375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Группа 95"/>
          <p:cNvGrpSpPr>
            <a:grpSpLocks/>
          </p:cNvGrpSpPr>
          <p:nvPr/>
        </p:nvGrpSpPr>
        <p:grpSpPr bwMode="auto">
          <a:xfrm>
            <a:off x="3538538" y="1238250"/>
            <a:ext cx="4440237" cy="2136775"/>
            <a:chOff x="4069804" y="1250472"/>
            <a:chExt cx="4440059" cy="2137331"/>
          </a:xfrm>
        </p:grpSpPr>
        <p:cxnSp>
          <p:nvCxnSpPr>
            <p:cNvPr id="97" name="Прямая соединительная линия 96"/>
            <p:cNvCxnSpPr/>
            <p:nvPr/>
          </p:nvCxnSpPr>
          <p:spPr bwMode="auto">
            <a:xfrm flipV="1">
              <a:off x="6308177" y="1250472"/>
              <a:ext cx="2201686" cy="212486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Прямая соединительная линия 97"/>
            <p:cNvCxnSpPr/>
            <p:nvPr/>
          </p:nvCxnSpPr>
          <p:spPr bwMode="auto">
            <a:xfrm>
              <a:off x="4069804" y="1252337"/>
              <a:ext cx="2228850" cy="2135466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65" name="Group 44"/>
          <p:cNvGrpSpPr>
            <a:grpSpLocks/>
          </p:cNvGrpSpPr>
          <p:nvPr/>
        </p:nvGrpSpPr>
        <p:grpSpPr bwMode="auto">
          <a:xfrm rot="10800000">
            <a:off x="4403725" y="1195388"/>
            <a:ext cx="4514850" cy="4752975"/>
            <a:chOff x="192" y="144"/>
            <a:chExt cx="2592" cy="2640"/>
          </a:xfrm>
        </p:grpSpPr>
        <p:sp>
          <p:nvSpPr>
            <p:cNvPr id="52" name="Line 3"/>
            <p:cNvSpPr>
              <a:spLocks noChangeShapeType="1"/>
            </p:cNvSpPr>
            <p:nvPr/>
          </p:nvSpPr>
          <p:spPr bwMode="auto">
            <a:xfrm>
              <a:off x="192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53" name="Line 5"/>
            <p:cNvSpPr>
              <a:spLocks noChangeShapeType="1"/>
            </p:cNvSpPr>
            <p:nvPr/>
          </p:nvSpPr>
          <p:spPr bwMode="auto">
            <a:xfrm>
              <a:off x="448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54" name="Line 6" hidden="1"/>
            <p:cNvSpPr>
              <a:spLocks noChangeShapeType="1"/>
            </p:cNvSpPr>
            <p:nvPr/>
          </p:nvSpPr>
          <p:spPr bwMode="auto">
            <a:xfrm>
              <a:off x="704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55" name="Line 7" hidden="1"/>
            <p:cNvSpPr>
              <a:spLocks noChangeShapeType="1"/>
            </p:cNvSpPr>
            <p:nvPr/>
          </p:nvSpPr>
          <p:spPr bwMode="auto">
            <a:xfrm>
              <a:off x="960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56" name="Line 8" hidden="1"/>
            <p:cNvSpPr>
              <a:spLocks noChangeShapeType="1"/>
            </p:cNvSpPr>
            <p:nvPr/>
          </p:nvSpPr>
          <p:spPr bwMode="auto">
            <a:xfrm>
              <a:off x="1216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57" name="Line 9" hidden="1"/>
            <p:cNvSpPr>
              <a:spLocks noChangeShapeType="1"/>
            </p:cNvSpPr>
            <p:nvPr/>
          </p:nvSpPr>
          <p:spPr bwMode="auto">
            <a:xfrm>
              <a:off x="1472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58" name="Line 10" hidden="1"/>
            <p:cNvSpPr>
              <a:spLocks noChangeShapeType="1"/>
            </p:cNvSpPr>
            <p:nvPr/>
          </p:nvSpPr>
          <p:spPr bwMode="auto">
            <a:xfrm>
              <a:off x="1735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59" name="Line 11" hidden="1"/>
            <p:cNvSpPr>
              <a:spLocks noChangeShapeType="1"/>
            </p:cNvSpPr>
            <p:nvPr/>
          </p:nvSpPr>
          <p:spPr bwMode="auto">
            <a:xfrm>
              <a:off x="1991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60" name="Line 12" hidden="1"/>
            <p:cNvSpPr>
              <a:spLocks noChangeShapeType="1"/>
            </p:cNvSpPr>
            <p:nvPr/>
          </p:nvSpPr>
          <p:spPr bwMode="auto">
            <a:xfrm>
              <a:off x="2247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61" name="Line 13" hidden="1"/>
            <p:cNvSpPr>
              <a:spLocks noChangeShapeType="1"/>
            </p:cNvSpPr>
            <p:nvPr/>
          </p:nvSpPr>
          <p:spPr bwMode="auto">
            <a:xfrm>
              <a:off x="2501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62" name="Line 14" hidden="1"/>
            <p:cNvSpPr>
              <a:spLocks noChangeShapeType="1"/>
            </p:cNvSpPr>
            <p:nvPr/>
          </p:nvSpPr>
          <p:spPr bwMode="auto">
            <a:xfrm>
              <a:off x="2758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63" name="Line 26"/>
            <p:cNvSpPr>
              <a:spLocks noChangeShapeType="1"/>
            </p:cNvSpPr>
            <p:nvPr/>
          </p:nvSpPr>
          <p:spPr bwMode="auto">
            <a:xfrm>
              <a:off x="192" y="144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64" name="Line 28"/>
            <p:cNvSpPr>
              <a:spLocks noChangeShapeType="1"/>
            </p:cNvSpPr>
            <p:nvPr/>
          </p:nvSpPr>
          <p:spPr bwMode="auto">
            <a:xfrm>
              <a:off x="192" y="381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65" name="Line 29"/>
            <p:cNvSpPr>
              <a:spLocks noChangeShapeType="1"/>
            </p:cNvSpPr>
            <p:nvPr/>
          </p:nvSpPr>
          <p:spPr bwMode="auto">
            <a:xfrm>
              <a:off x="192" y="619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66" name="Line 30"/>
            <p:cNvSpPr>
              <a:spLocks noChangeShapeType="1"/>
            </p:cNvSpPr>
            <p:nvPr/>
          </p:nvSpPr>
          <p:spPr bwMode="auto">
            <a:xfrm>
              <a:off x="192" y="856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67" name="Line 31"/>
            <p:cNvSpPr>
              <a:spLocks noChangeShapeType="1"/>
            </p:cNvSpPr>
            <p:nvPr/>
          </p:nvSpPr>
          <p:spPr bwMode="auto">
            <a:xfrm>
              <a:off x="192" y="1093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68" name="Line 33"/>
            <p:cNvSpPr>
              <a:spLocks noChangeShapeType="1"/>
            </p:cNvSpPr>
            <p:nvPr/>
          </p:nvSpPr>
          <p:spPr bwMode="auto">
            <a:xfrm>
              <a:off x="192" y="1567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69" name="Line 34"/>
            <p:cNvSpPr>
              <a:spLocks noChangeShapeType="1"/>
            </p:cNvSpPr>
            <p:nvPr/>
          </p:nvSpPr>
          <p:spPr bwMode="auto">
            <a:xfrm>
              <a:off x="192" y="1804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70" name="Line 35"/>
            <p:cNvSpPr>
              <a:spLocks noChangeShapeType="1"/>
            </p:cNvSpPr>
            <p:nvPr/>
          </p:nvSpPr>
          <p:spPr bwMode="auto">
            <a:xfrm>
              <a:off x="192" y="2041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71" name="Line 36"/>
            <p:cNvSpPr>
              <a:spLocks noChangeShapeType="1"/>
            </p:cNvSpPr>
            <p:nvPr/>
          </p:nvSpPr>
          <p:spPr bwMode="auto">
            <a:xfrm>
              <a:off x="192" y="2279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72" name="Line 37"/>
            <p:cNvSpPr>
              <a:spLocks noChangeShapeType="1"/>
            </p:cNvSpPr>
            <p:nvPr/>
          </p:nvSpPr>
          <p:spPr bwMode="auto">
            <a:xfrm>
              <a:off x="192" y="2516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99" name="Line 38"/>
            <p:cNvSpPr>
              <a:spLocks noChangeShapeType="1"/>
            </p:cNvSpPr>
            <p:nvPr/>
          </p:nvSpPr>
          <p:spPr bwMode="auto">
            <a:xfrm>
              <a:off x="192" y="2753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</p:grpSp>
      <p:sp>
        <p:nvSpPr>
          <p:cNvPr id="15366" name="TextBox 33" hidden="1"/>
          <p:cNvSpPr txBox="1">
            <a:spLocks noChangeArrowheads="1"/>
          </p:cNvSpPr>
          <p:nvPr/>
        </p:nvSpPr>
        <p:spPr bwMode="auto">
          <a:xfrm rot="10800000">
            <a:off x="6764338" y="3455988"/>
            <a:ext cx="2047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927850" y="3379788"/>
            <a:ext cx="361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/>
              <a:t>3</a:t>
            </a:r>
            <a:endParaRPr lang="ru-RU"/>
          </a:p>
        </p:txBody>
      </p:sp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71600" y="184666"/>
            <a:ext cx="7344816" cy="523220"/>
          </a:xfrm>
          <a:prstGeom prst="rect">
            <a:avLst/>
          </a:prstGeom>
          <a:blipFill rotWithShape="1">
            <a:blip r:embed="rId2"/>
            <a:stretch>
              <a:fillRect t="-10465" b="-32558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1354720"/>
            <a:ext cx="3024336" cy="707886"/>
          </a:xfrm>
          <a:prstGeom prst="rect">
            <a:avLst/>
          </a:prstGeom>
          <a:blipFill rotWithShape="1">
            <a:blip r:embed="rId3"/>
            <a:stretch>
              <a:fillRect l="-2012" t="-5172" b="-13793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2107485"/>
            <a:ext cx="3168352" cy="707886"/>
          </a:xfrm>
          <a:prstGeom prst="rect">
            <a:avLst/>
          </a:prstGeom>
          <a:blipFill rotWithShape="1">
            <a:blip r:embed="rId4"/>
            <a:stretch>
              <a:fillRect l="-1923" t="-5172" b="-13793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cxnSp>
        <p:nvCxnSpPr>
          <p:cNvPr id="9" name="Прямая соединительная линия 8"/>
          <p:cNvCxnSpPr>
            <a:stCxn id="87" idx="0"/>
          </p:cNvCxnSpPr>
          <p:nvPr/>
        </p:nvCxnSpPr>
        <p:spPr>
          <a:xfrm flipV="1">
            <a:off x="3541713" y="2533061"/>
            <a:ext cx="5378450" cy="1136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487988" y="2446338"/>
            <a:ext cx="279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/>
              <a:t>2</a:t>
            </a:r>
            <a:endParaRPr lang="ru-RU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79388" y="2865438"/>
            <a:ext cx="31686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9875" indent="-269875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sz="2000"/>
              <a:t>3</a:t>
            </a:r>
            <a:r>
              <a:rPr lang="ru-RU" sz="2000"/>
              <a:t>. Найти точки пересечения графиков функций</a:t>
            </a:r>
          </a:p>
        </p:txBody>
      </p:sp>
      <p:sp>
        <p:nvSpPr>
          <p:cNvPr id="103" name="Овал 102"/>
          <p:cNvSpPr/>
          <p:nvPr/>
        </p:nvSpPr>
        <p:spPr>
          <a:xfrm>
            <a:off x="7942263" y="2476500"/>
            <a:ext cx="134937" cy="1079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6156325" y="2476500"/>
            <a:ext cx="134938" cy="1079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6" name="Прямая соединительная линия 15"/>
          <p:cNvCxnSpPr>
            <a:stCxn id="104" idx="4"/>
          </p:cNvCxnSpPr>
          <p:nvPr/>
        </p:nvCxnSpPr>
        <p:spPr>
          <a:xfrm>
            <a:off x="6223000" y="2584450"/>
            <a:ext cx="7938" cy="777875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8004175" y="2574925"/>
            <a:ext cx="6350" cy="777875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885113" y="3387725"/>
            <a:ext cx="3587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6029325" y="3379788"/>
            <a:ext cx="36036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84213" y="4354513"/>
            <a:ext cx="2663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ru-RU" sz="2400" b="1" i="1"/>
              <a:t>Ответ:  1; 5.</a:t>
            </a:r>
            <a:r>
              <a:rPr lang="ru-RU" sz="2400"/>
              <a:t> </a:t>
            </a:r>
          </a:p>
        </p:txBody>
      </p:sp>
      <p:sp>
        <p:nvSpPr>
          <p:cNvPr id="100" name="Овал 99">
            <a:hlinkClick r:id="rId5" action="ppaction://hlinksldjump"/>
          </p:cNvPr>
          <p:cNvSpPr/>
          <p:nvPr/>
        </p:nvSpPr>
        <p:spPr>
          <a:xfrm>
            <a:off x="539750" y="5805488"/>
            <a:ext cx="1476375" cy="7191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/>
              <a:t>Назад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6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-0.00278 L 0.14549 0.00324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18" y="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3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1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0" presetID="26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4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27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6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65" tmFilter="0, 0; 0.125,0.2665; 0.25,0.4; 0.375,0.465; 0.5,0.5;  0.625,0.535; 0.75,0.6; 0.875,0.7335; 1,1">
                                          <p:stCondLst>
                                            <p:cond delay="465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32" tmFilter="0, 0; 0.125,0.2665; 0.25,0.4; 0.375,0.465; 0.5,0.5;  0.625,0.535; 0.75,0.6; 0.875,0.7335; 1,1">
                                          <p:stCondLst>
                                            <p:cond delay="927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15" tmFilter="0, 0; 0.125,0.2665; 0.25,0.4; 0.375,0.465; 0.5,0.5;  0.625,0.535; 0.75,0.6; 0.875,0.7335; 1,1">
                                          <p:stCondLst>
                                            <p:cond delay="115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18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16" decel="50000">
                                          <p:stCondLst>
                                            <p:cond delay="473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18">
                                          <p:stCondLst>
                                            <p:cond delay="918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16" decel="50000">
                                          <p:stCondLst>
                                            <p:cond delay="937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18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16" decel="50000">
                                          <p:stCondLst>
                                            <p:cond delay="1168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18">
                                          <p:stCondLst>
                                            <p:cond delay="1266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16" decel="50000">
                                          <p:stCondLst>
                                            <p:cond delay="1284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26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3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6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65" tmFilter="0, 0; 0.125,0.2665; 0.25,0.4; 0.375,0.465; 0.5,0.5;  0.625,0.535; 0.75,0.6; 0.875,0.7335; 1,1">
                                          <p:stCondLst>
                                            <p:cond delay="365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82" tmFilter="0, 0; 0.125,0.2665; 0.25,0.4; 0.375,0.465; 0.5,0.5;  0.625,0.535; 0.75,0.6; 0.875,0.7335; 1,1">
                                          <p:stCondLst>
                                            <p:cond delay="72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" tmFilter="0, 0; 0.125,0.2665; 0.25,0.4; 0.375,0.465; 0.5,0.5;  0.625,0.535; 0.75,0.6; 0.875,0.7335; 1,1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14">
                                          <p:stCondLst>
                                            <p:cond delay="35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91" decel="50000">
                                          <p:stCondLst>
                                            <p:cond delay="372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14">
                                          <p:stCondLst>
                                            <p:cond delay="721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91" decel="50000">
                                          <p:stCondLst>
                                            <p:cond delay="736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14">
                                          <p:stCondLst>
                                            <p:cond delay="903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91" decel="50000">
                                          <p:stCondLst>
                                            <p:cond delay="91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14">
                                          <p:stCondLst>
                                            <p:cond delay="995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91" decel="50000">
                                          <p:stCondLst>
                                            <p:cond delay="100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53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58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58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58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  <p:bldP spid="11" grpId="0"/>
      <p:bldP spid="103" grpId="0" animBg="1"/>
      <p:bldP spid="104" grpId="0" animBg="1"/>
      <p:bldP spid="17" grpId="0"/>
      <p:bldP spid="106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Прямая соединительная линия 106"/>
          <p:cNvCxnSpPr/>
          <p:nvPr/>
        </p:nvCxnSpPr>
        <p:spPr>
          <a:xfrm>
            <a:off x="5777375" y="1222375"/>
            <a:ext cx="2677989" cy="2563546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89" idx="0"/>
            <a:endCxn id="89" idx="1"/>
          </p:cNvCxnSpPr>
          <p:nvPr/>
        </p:nvCxnSpPr>
        <p:spPr bwMode="auto">
          <a:xfrm>
            <a:off x="3067050" y="3375025"/>
            <a:ext cx="5419725" cy="12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364163" y="1227138"/>
            <a:ext cx="0" cy="4778375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Группа 95"/>
          <p:cNvGrpSpPr>
            <a:grpSpLocks/>
          </p:cNvGrpSpPr>
          <p:nvPr/>
        </p:nvGrpSpPr>
        <p:grpSpPr bwMode="auto">
          <a:xfrm>
            <a:off x="4032250" y="1247775"/>
            <a:ext cx="4440238" cy="2136775"/>
            <a:chOff x="4069804" y="1250472"/>
            <a:chExt cx="4440059" cy="2137331"/>
          </a:xfrm>
        </p:grpSpPr>
        <p:cxnSp>
          <p:nvCxnSpPr>
            <p:cNvPr id="97" name="Прямая соединительная линия 96"/>
            <p:cNvCxnSpPr/>
            <p:nvPr/>
          </p:nvCxnSpPr>
          <p:spPr bwMode="auto">
            <a:xfrm flipV="1">
              <a:off x="6308177" y="1250472"/>
              <a:ext cx="2201686" cy="212486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Прямая соединительная линия 97"/>
            <p:cNvCxnSpPr/>
            <p:nvPr/>
          </p:nvCxnSpPr>
          <p:spPr bwMode="auto">
            <a:xfrm>
              <a:off x="4069804" y="1252337"/>
              <a:ext cx="2228850" cy="2135466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390" name="Группа 6"/>
          <p:cNvGrpSpPr>
            <a:grpSpLocks/>
          </p:cNvGrpSpPr>
          <p:nvPr/>
        </p:nvGrpSpPr>
        <p:grpSpPr bwMode="auto">
          <a:xfrm>
            <a:off x="3067050" y="1222375"/>
            <a:ext cx="6329363" cy="4783138"/>
            <a:chOff x="2590742" y="1222375"/>
            <a:chExt cx="6329205" cy="4783138"/>
          </a:xfrm>
        </p:grpSpPr>
        <p:grpSp>
          <p:nvGrpSpPr>
            <p:cNvPr id="16404" name="Группа 39"/>
            <p:cNvGrpSpPr>
              <a:grpSpLocks/>
            </p:cNvGrpSpPr>
            <p:nvPr/>
          </p:nvGrpSpPr>
          <p:grpSpPr bwMode="auto">
            <a:xfrm>
              <a:off x="2590769" y="1222375"/>
              <a:ext cx="6329178" cy="4783138"/>
              <a:chOff x="868229" y="757238"/>
              <a:chExt cx="6329849" cy="4783137"/>
            </a:xfrm>
          </p:grpSpPr>
          <p:grpSp>
            <p:nvGrpSpPr>
              <p:cNvPr id="16428" name="Group 44"/>
              <p:cNvGrpSpPr>
                <a:grpSpLocks/>
              </p:cNvGrpSpPr>
              <p:nvPr/>
            </p:nvGrpSpPr>
            <p:grpSpPr bwMode="auto">
              <a:xfrm>
                <a:off x="868229" y="787122"/>
                <a:ext cx="6329849" cy="4753253"/>
                <a:chOff x="-354" y="144"/>
                <a:chExt cx="3634" cy="2640"/>
              </a:xfrm>
            </p:grpSpPr>
            <p:sp>
              <p:nvSpPr>
                <p:cNvPr id="73" name="Line 3"/>
                <p:cNvSpPr>
                  <a:spLocks noChangeShapeType="1"/>
                </p:cNvSpPr>
                <p:nvPr/>
              </p:nvSpPr>
              <p:spPr bwMode="auto">
                <a:xfrm>
                  <a:off x="192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74" name="Line 5"/>
                <p:cNvSpPr>
                  <a:spLocks noChangeShapeType="1"/>
                </p:cNvSpPr>
                <p:nvPr/>
              </p:nvSpPr>
              <p:spPr bwMode="auto">
                <a:xfrm>
                  <a:off x="448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75" name="Line 6"/>
                <p:cNvSpPr>
                  <a:spLocks noChangeShapeType="1"/>
                </p:cNvSpPr>
                <p:nvPr/>
              </p:nvSpPr>
              <p:spPr bwMode="auto">
                <a:xfrm>
                  <a:off x="704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76" name="Line 7"/>
                <p:cNvSpPr>
                  <a:spLocks noChangeShapeType="1"/>
                </p:cNvSpPr>
                <p:nvPr/>
              </p:nvSpPr>
              <p:spPr bwMode="auto">
                <a:xfrm>
                  <a:off x="960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 dirty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77" name="Line 8"/>
                <p:cNvSpPr>
                  <a:spLocks noChangeShapeType="1"/>
                </p:cNvSpPr>
                <p:nvPr/>
              </p:nvSpPr>
              <p:spPr bwMode="auto">
                <a:xfrm>
                  <a:off x="1216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78" name="Line 9"/>
                <p:cNvSpPr>
                  <a:spLocks noChangeShapeType="1"/>
                </p:cNvSpPr>
                <p:nvPr/>
              </p:nvSpPr>
              <p:spPr bwMode="auto">
                <a:xfrm>
                  <a:off x="1471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79" name="Line 10"/>
                <p:cNvSpPr>
                  <a:spLocks noChangeShapeType="1"/>
                </p:cNvSpPr>
                <p:nvPr/>
              </p:nvSpPr>
              <p:spPr bwMode="auto">
                <a:xfrm>
                  <a:off x="1728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0" name="Line 11"/>
                <p:cNvSpPr>
                  <a:spLocks noChangeShapeType="1"/>
                </p:cNvSpPr>
                <p:nvPr/>
              </p:nvSpPr>
              <p:spPr bwMode="auto">
                <a:xfrm>
                  <a:off x="1984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1" name="Line 12"/>
                <p:cNvSpPr>
                  <a:spLocks noChangeShapeType="1"/>
                </p:cNvSpPr>
                <p:nvPr/>
              </p:nvSpPr>
              <p:spPr bwMode="auto">
                <a:xfrm>
                  <a:off x="2240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2" name="Line 13"/>
                <p:cNvSpPr>
                  <a:spLocks noChangeShapeType="1"/>
                </p:cNvSpPr>
                <p:nvPr/>
              </p:nvSpPr>
              <p:spPr bwMode="auto">
                <a:xfrm>
                  <a:off x="2496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3" name="Line 14"/>
                <p:cNvSpPr>
                  <a:spLocks noChangeShapeType="1"/>
                </p:cNvSpPr>
                <p:nvPr/>
              </p:nvSpPr>
              <p:spPr bwMode="auto">
                <a:xfrm>
                  <a:off x="2752" y="144"/>
                  <a:ext cx="0" cy="264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4" name="Line 26"/>
                <p:cNvSpPr>
                  <a:spLocks noChangeShapeType="1"/>
                </p:cNvSpPr>
                <p:nvPr/>
              </p:nvSpPr>
              <p:spPr bwMode="auto">
                <a:xfrm>
                  <a:off x="192" y="144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5" name="Line 28"/>
                <p:cNvSpPr>
                  <a:spLocks noChangeShapeType="1"/>
                </p:cNvSpPr>
                <p:nvPr/>
              </p:nvSpPr>
              <p:spPr bwMode="auto">
                <a:xfrm>
                  <a:off x="192" y="381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6" name="Line 29"/>
                <p:cNvSpPr>
                  <a:spLocks noChangeShapeType="1"/>
                </p:cNvSpPr>
                <p:nvPr/>
              </p:nvSpPr>
              <p:spPr bwMode="auto">
                <a:xfrm>
                  <a:off x="192" y="619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7" name="Line 30"/>
                <p:cNvSpPr>
                  <a:spLocks noChangeShapeType="1"/>
                </p:cNvSpPr>
                <p:nvPr/>
              </p:nvSpPr>
              <p:spPr bwMode="auto">
                <a:xfrm>
                  <a:off x="192" y="856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8" name="Line 31"/>
                <p:cNvSpPr>
                  <a:spLocks noChangeShapeType="1"/>
                </p:cNvSpPr>
                <p:nvPr/>
              </p:nvSpPr>
              <p:spPr bwMode="auto">
                <a:xfrm>
                  <a:off x="192" y="1093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89" name="Line 32"/>
                <p:cNvSpPr>
                  <a:spLocks noChangeShapeType="1"/>
                </p:cNvSpPr>
                <p:nvPr/>
              </p:nvSpPr>
              <p:spPr bwMode="auto">
                <a:xfrm>
                  <a:off x="-354" y="1323"/>
                  <a:ext cx="3112" cy="7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90" name="Line 33"/>
                <p:cNvSpPr>
                  <a:spLocks noChangeShapeType="1"/>
                </p:cNvSpPr>
                <p:nvPr/>
              </p:nvSpPr>
              <p:spPr bwMode="auto">
                <a:xfrm>
                  <a:off x="192" y="1567"/>
                  <a:ext cx="3088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91" name="Line 34"/>
                <p:cNvSpPr>
                  <a:spLocks noChangeShapeType="1"/>
                </p:cNvSpPr>
                <p:nvPr/>
              </p:nvSpPr>
              <p:spPr bwMode="auto">
                <a:xfrm>
                  <a:off x="192" y="1804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92" name="Line 35"/>
                <p:cNvSpPr>
                  <a:spLocks noChangeShapeType="1"/>
                </p:cNvSpPr>
                <p:nvPr/>
              </p:nvSpPr>
              <p:spPr bwMode="auto">
                <a:xfrm>
                  <a:off x="192" y="2041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93" name="Line 36"/>
                <p:cNvSpPr>
                  <a:spLocks noChangeShapeType="1"/>
                </p:cNvSpPr>
                <p:nvPr/>
              </p:nvSpPr>
              <p:spPr bwMode="auto">
                <a:xfrm>
                  <a:off x="192" y="2279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94" name="Line 37"/>
                <p:cNvSpPr>
                  <a:spLocks noChangeShapeType="1"/>
                </p:cNvSpPr>
                <p:nvPr/>
              </p:nvSpPr>
              <p:spPr bwMode="auto">
                <a:xfrm>
                  <a:off x="192" y="2516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  <p:sp>
              <p:nvSpPr>
                <p:cNvPr id="95" name="Line 38"/>
                <p:cNvSpPr>
                  <a:spLocks noChangeShapeType="1"/>
                </p:cNvSpPr>
                <p:nvPr/>
              </p:nvSpPr>
              <p:spPr bwMode="auto">
                <a:xfrm>
                  <a:off x="192" y="2753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olidFill>
                      <a:sysClr val="windowText" lastClr="000000"/>
                    </a:solidFill>
                    <a:latin typeface="+mn-lt"/>
                  </a:endParaRPr>
                </a:p>
              </p:txBody>
            </p:sp>
          </p:grpSp>
          <p:cxnSp>
            <p:nvCxnSpPr>
              <p:cNvPr id="44" name="Прямая со стрелкой 43"/>
              <p:cNvCxnSpPr/>
              <p:nvPr/>
            </p:nvCxnSpPr>
            <p:spPr bwMode="auto">
              <a:xfrm flipV="1">
                <a:off x="4048223" y="787401"/>
                <a:ext cx="0" cy="469741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430" name="TextBox 31"/>
              <p:cNvSpPr txBox="1">
                <a:spLocks noChangeArrowheads="1"/>
              </p:cNvSpPr>
              <p:nvPr/>
            </p:nvSpPr>
            <p:spPr bwMode="auto">
              <a:xfrm>
                <a:off x="6075364" y="2951430"/>
                <a:ext cx="362884" cy="369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ru-RU"/>
                  <a:t>х</a:t>
                </a:r>
              </a:p>
            </p:txBody>
          </p:sp>
          <p:sp>
            <p:nvSpPr>
              <p:cNvPr id="16431" name="TextBox 32"/>
              <p:cNvSpPr txBox="1">
                <a:spLocks noChangeArrowheads="1"/>
              </p:cNvSpPr>
              <p:nvPr/>
            </p:nvSpPr>
            <p:spPr bwMode="auto">
              <a:xfrm>
                <a:off x="3666985" y="757238"/>
                <a:ext cx="409715" cy="369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/>
                  <a:t>y</a:t>
                </a:r>
                <a:endParaRPr lang="ru-RU"/>
              </a:p>
            </p:txBody>
          </p:sp>
          <p:sp>
            <p:nvSpPr>
              <p:cNvPr id="16432" name="TextBox 33"/>
              <p:cNvSpPr txBox="1">
                <a:spLocks noChangeArrowheads="1"/>
              </p:cNvSpPr>
              <p:nvPr/>
            </p:nvSpPr>
            <p:spPr bwMode="auto">
              <a:xfrm>
                <a:off x="3769413" y="2922486"/>
                <a:ext cx="204858" cy="369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/>
                  <a:t>0</a:t>
                </a:r>
                <a:endParaRPr lang="ru-RU"/>
              </a:p>
            </p:txBody>
          </p:sp>
          <p:sp>
            <p:nvSpPr>
              <p:cNvPr id="16433" name="TextBox 34"/>
              <p:cNvSpPr txBox="1">
                <a:spLocks noChangeArrowheads="1"/>
              </p:cNvSpPr>
              <p:nvPr/>
            </p:nvSpPr>
            <p:spPr bwMode="auto">
              <a:xfrm>
                <a:off x="4309955" y="2922486"/>
                <a:ext cx="288032" cy="369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/>
                  <a:t>1</a:t>
                </a:r>
                <a:endParaRPr lang="ru-RU"/>
              </a:p>
            </p:txBody>
          </p:sp>
          <p:sp>
            <p:nvSpPr>
              <p:cNvPr id="16434" name="TextBox 35"/>
              <p:cNvSpPr txBox="1">
                <a:spLocks noChangeArrowheads="1"/>
              </p:cNvSpPr>
              <p:nvPr/>
            </p:nvSpPr>
            <p:spPr bwMode="auto">
              <a:xfrm>
                <a:off x="3765010" y="2400308"/>
                <a:ext cx="381846" cy="369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/>
                  <a:t>1</a:t>
                </a:r>
                <a:endParaRPr lang="ru-RU"/>
              </a:p>
            </p:txBody>
          </p:sp>
        </p:grpSp>
        <p:grpSp>
          <p:nvGrpSpPr>
            <p:cNvPr id="16405" name="Group 44"/>
            <p:cNvGrpSpPr>
              <a:grpSpLocks/>
            </p:cNvGrpSpPr>
            <p:nvPr/>
          </p:nvGrpSpPr>
          <p:grpSpPr bwMode="auto">
            <a:xfrm>
              <a:off x="2590742" y="1247215"/>
              <a:ext cx="4514850" cy="4752975"/>
              <a:chOff x="192" y="144"/>
              <a:chExt cx="2592" cy="2640"/>
            </a:xfrm>
          </p:grpSpPr>
          <p:sp>
            <p:nvSpPr>
              <p:cNvPr id="52" name="Line 3"/>
              <p:cNvSpPr>
                <a:spLocks noChangeShapeType="1"/>
              </p:cNvSpPr>
              <p:nvPr/>
            </p:nvSpPr>
            <p:spPr bwMode="auto">
              <a:xfrm>
                <a:off x="192" y="144"/>
                <a:ext cx="0" cy="264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3" name="Line 5"/>
              <p:cNvSpPr>
                <a:spLocks noChangeShapeType="1"/>
              </p:cNvSpPr>
              <p:nvPr/>
            </p:nvSpPr>
            <p:spPr bwMode="auto">
              <a:xfrm>
                <a:off x="448" y="144"/>
                <a:ext cx="0" cy="264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4" name="Line 6" hidden="1"/>
              <p:cNvSpPr>
                <a:spLocks noChangeShapeType="1"/>
              </p:cNvSpPr>
              <p:nvPr/>
            </p:nvSpPr>
            <p:spPr bwMode="auto">
              <a:xfrm>
                <a:off x="704" y="144"/>
                <a:ext cx="0" cy="264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5" name="Line 7" hidden="1"/>
              <p:cNvSpPr>
                <a:spLocks noChangeShapeType="1"/>
              </p:cNvSpPr>
              <p:nvPr/>
            </p:nvSpPr>
            <p:spPr bwMode="auto">
              <a:xfrm>
                <a:off x="960" y="144"/>
                <a:ext cx="0" cy="264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 dirty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6" name="Line 8" hidden="1"/>
              <p:cNvSpPr>
                <a:spLocks noChangeShapeType="1"/>
              </p:cNvSpPr>
              <p:nvPr/>
            </p:nvSpPr>
            <p:spPr bwMode="auto">
              <a:xfrm>
                <a:off x="1216" y="144"/>
                <a:ext cx="0" cy="264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7" name="Line 9" hidden="1"/>
              <p:cNvSpPr>
                <a:spLocks noChangeShapeType="1"/>
              </p:cNvSpPr>
              <p:nvPr/>
            </p:nvSpPr>
            <p:spPr bwMode="auto">
              <a:xfrm>
                <a:off x="1472" y="144"/>
                <a:ext cx="0" cy="264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8" name="Line 10" hidden="1"/>
              <p:cNvSpPr>
                <a:spLocks noChangeShapeType="1"/>
              </p:cNvSpPr>
              <p:nvPr/>
            </p:nvSpPr>
            <p:spPr bwMode="auto">
              <a:xfrm>
                <a:off x="1731" y="144"/>
                <a:ext cx="0" cy="264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9" name="Line 11" hidden="1"/>
              <p:cNvSpPr>
                <a:spLocks noChangeShapeType="1"/>
              </p:cNvSpPr>
              <p:nvPr/>
            </p:nvSpPr>
            <p:spPr bwMode="auto">
              <a:xfrm>
                <a:off x="1987" y="144"/>
                <a:ext cx="0" cy="264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0" name="Line 12" hidden="1"/>
              <p:cNvSpPr>
                <a:spLocks noChangeShapeType="1"/>
              </p:cNvSpPr>
              <p:nvPr/>
            </p:nvSpPr>
            <p:spPr bwMode="auto">
              <a:xfrm>
                <a:off x="2243" y="144"/>
                <a:ext cx="0" cy="264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1" name="Line 13" hidden="1"/>
              <p:cNvSpPr>
                <a:spLocks noChangeShapeType="1"/>
              </p:cNvSpPr>
              <p:nvPr/>
            </p:nvSpPr>
            <p:spPr bwMode="auto">
              <a:xfrm>
                <a:off x="2499" y="144"/>
                <a:ext cx="0" cy="264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2" name="Line 14" hidden="1"/>
              <p:cNvSpPr>
                <a:spLocks noChangeShapeType="1"/>
              </p:cNvSpPr>
              <p:nvPr/>
            </p:nvSpPr>
            <p:spPr bwMode="auto">
              <a:xfrm>
                <a:off x="2755" y="144"/>
                <a:ext cx="0" cy="264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3" name="Line 26"/>
              <p:cNvSpPr>
                <a:spLocks noChangeShapeType="1"/>
              </p:cNvSpPr>
              <p:nvPr/>
            </p:nvSpPr>
            <p:spPr bwMode="auto">
              <a:xfrm>
                <a:off x="192" y="144"/>
                <a:ext cx="2592" cy="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4" name="Line 28"/>
              <p:cNvSpPr>
                <a:spLocks noChangeShapeType="1"/>
              </p:cNvSpPr>
              <p:nvPr/>
            </p:nvSpPr>
            <p:spPr bwMode="auto">
              <a:xfrm>
                <a:off x="192" y="382"/>
                <a:ext cx="2592" cy="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5" name="Line 29"/>
              <p:cNvSpPr>
                <a:spLocks noChangeShapeType="1"/>
              </p:cNvSpPr>
              <p:nvPr/>
            </p:nvSpPr>
            <p:spPr bwMode="auto">
              <a:xfrm>
                <a:off x="192" y="620"/>
                <a:ext cx="2592" cy="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6" name="Line 30"/>
              <p:cNvSpPr>
                <a:spLocks noChangeShapeType="1"/>
              </p:cNvSpPr>
              <p:nvPr/>
            </p:nvSpPr>
            <p:spPr bwMode="auto">
              <a:xfrm>
                <a:off x="192" y="856"/>
                <a:ext cx="2592" cy="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7" name="Line 31"/>
              <p:cNvSpPr>
                <a:spLocks noChangeShapeType="1"/>
              </p:cNvSpPr>
              <p:nvPr/>
            </p:nvSpPr>
            <p:spPr bwMode="auto">
              <a:xfrm>
                <a:off x="192" y="1093"/>
                <a:ext cx="2592" cy="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8" name="Line 33"/>
              <p:cNvSpPr>
                <a:spLocks noChangeShapeType="1"/>
              </p:cNvSpPr>
              <p:nvPr/>
            </p:nvSpPr>
            <p:spPr bwMode="auto">
              <a:xfrm>
                <a:off x="192" y="1567"/>
                <a:ext cx="2592" cy="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9" name="Line 34"/>
              <p:cNvSpPr>
                <a:spLocks noChangeShapeType="1"/>
              </p:cNvSpPr>
              <p:nvPr/>
            </p:nvSpPr>
            <p:spPr bwMode="auto">
              <a:xfrm>
                <a:off x="192" y="1806"/>
                <a:ext cx="2592" cy="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0" name="Line 35"/>
              <p:cNvSpPr>
                <a:spLocks noChangeShapeType="1"/>
              </p:cNvSpPr>
              <p:nvPr/>
            </p:nvSpPr>
            <p:spPr bwMode="auto">
              <a:xfrm>
                <a:off x="192" y="2041"/>
                <a:ext cx="2592" cy="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1" name="Line 36"/>
              <p:cNvSpPr>
                <a:spLocks noChangeShapeType="1"/>
              </p:cNvSpPr>
              <p:nvPr/>
            </p:nvSpPr>
            <p:spPr bwMode="auto">
              <a:xfrm>
                <a:off x="192" y="2279"/>
                <a:ext cx="2592" cy="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2" name="Line 37"/>
              <p:cNvSpPr>
                <a:spLocks noChangeShapeType="1"/>
              </p:cNvSpPr>
              <p:nvPr/>
            </p:nvSpPr>
            <p:spPr bwMode="auto">
              <a:xfrm>
                <a:off x="192" y="2516"/>
                <a:ext cx="2592" cy="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9" name="Line 38"/>
              <p:cNvSpPr>
                <a:spLocks noChangeShapeType="1"/>
              </p:cNvSpPr>
              <p:nvPr/>
            </p:nvSpPr>
            <p:spPr bwMode="auto">
              <a:xfrm>
                <a:off x="192" y="2753"/>
                <a:ext cx="2592" cy="0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</p:grpSp>
      <p:sp>
        <p:nvSpPr>
          <p:cNvPr id="16391" name="TextBox 33" hidden="1"/>
          <p:cNvSpPr txBox="1">
            <a:spLocks noChangeArrowheads="1"/>
          </p:cNvSpPr>
          <p:nvPr/>
        </p:nvSpPr>
        <p:spPr bwMode="auto">
          <a:xfrm rot="10800000">
            <a:off x="6764338" y="3455988"/>
            <a:ext cx="2047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03" name="Овал 102"/>
          <p:cNvSpPr/>
          <p:nvPr/>
        </p:nvSpPr>
        <p:spPr>
          <a:xfrm>
            <a:off x="7962900" y="3321050"/>
            <a:ext cx="134938" cy="1079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6192838" y="1652588"/>
            <a:ext cx="134937" cy="1079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6686550" y="2149475"/>
            <a:ext cx="20638" cy="1222375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84213" y="4354513"/>
            <a:ext cx="2663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ru-RU" sz="2400" b="1" i="1"/>
              <a:t>Ответ:  1.</a:t>
            </a:r>
            <a:r>
              <a:rPr lang="ru-RU" sz="2400"/>
              <a:t> </a:t>
            </a:r>
          </a:p>
        </p:txBody>
      </p:sp>
      <p:sp>
        <p:nvSpPr>
          <p:cNvPr id="100" name="TextBox 9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87624" y="188640"/>
            <a:ext cx="6144675" cy="523220"/>
          </a:xfrm>
          <a:prstGeom prst="rect">
            <a:avLst/>
          </a:prstGeom>
          <a:blipFill rotWithShape="1">
            <a:blip r:embed="rId2"/>
            <a:stretch>
              <a:fillRect l="-1488" t="-10465" b="-32558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101" name="TextBox 10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2571" y="1222375"/>
            <a:ext cx="2952328" cy="646331"/>
          </a:xfrm>
          <a:prstGeom prst="rect">
            <a:avLst/>
          </a:prstGeom>
          <a:blipFill rotWithShape="1">
            <a:blip r:embed="rId3"/>
            <a:stretch>
              <a:fillRect l="-1860" t="-5660" b="-13208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5073650" y="3379788"/>
            <a:ext cx="5064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/>
              <a:t>-2</a:t>
            </a:r>
            <a:endParaRPr lang="ru-RU"/>
          </a:p>
        </p:txBody>
      </p:sp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2571" y="1916832"/>
            <a:ext cx="2699229" cy="646331"/>
          </a:xfrm>
          <a:prstGeom prst="rect">
            <a:avLst/>
          </a:prstGeom>
          <a:blipFill rotWithShape="1">
            <a:blip r:embed="rId4"/>
            <a:stretch>
              <a:fillRect l="-2032" t="-5660" b="-13208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34925" y="2727325"/>
            <a:ext cx="31686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9875" indent="-269875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sz="2000"/>
              <a:t>3</a:t>
            </a:r>
            <a:r>
              <a:rPr lang="ru-RU" sz="2000"/>
              <a:t>. Найти точки пересечения графиков функций</a:t>
            </a:r>
          </a:p>
        </p:txBody>
      </p:sp>
      <p:sp>
        <p:nvSpPr>
          <p:cNvPr id="109" name="Овал 108"/>
          <p:cNvSpPr/>
          <p:nvPr/>
        </p:nvSpPr>
        <p:spPr>
          <a:xfrm>
            <a:off x="6623050" y="2035175"/>
            <a:ext cx="134938" cy="1079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0" name="TextBox 109"/>
          <p:cNvSpPr txBox="1"/>
          <p:nvPr/>
        </p:nvSpPr>
        <p:spPr>
          <a:xfrm>
            <a:off x="6513513" y="3389313"/>
            <a:ext cx="360362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105" name="Овал 104">
            <a:hlinkClick r:id="rId5" action="ppaction://hlinksldjump"/>
          </p:cNvPr>
          <p:cNvSpPr/>
          <p:nvPr/>
        </p:nvSpPr>
        <p:spPr>
          <a:xfrm>
            <a:off x="539750" y="5805488"/>
            <a:ext cx="1476375" cy="7191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/>
              <a:t>Назад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6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8.16563E-7 L -0.09653 -0.0044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14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3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0" presetID="26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4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27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6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65" tmFilter="0, 0; 0.125,0.2665; 0.25,0.4; 0.375,0.465; 0.5,0.5;  0.625,0.535; 0.75,0.6; 0.875,0.7335; 1,1">
                                          <p:stCondLst>
                                            <p:cond delay="465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32" tmFilter="0, 0; 0.125,0.2665; 0.25,0.4; 0.375,0.465; 0.5,0.5;  0.625,0.535; 0.75,0.6; 0.875,0.7335; 1,1">
                                          <p:stCondLst>
                                            <p:cond delay="927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15" tmFilter="0, 0; 0.125,0.2665; 0.25,0.4; 0.375,0.465; 0.5,0.5;  0.625,0.535; 0.75,0.6; 0.875,0.7335; 1,1">
                                          <p:stCondLst>
                                            <p:cond delay="115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18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16" decel="50000">
                                          <p:stCondLst>
                                            <p:cond delay="473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18">
                                          <p:stCondLst>
                                            <p:cond delay="918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16" decel="50000">
                                          <p:stCondLst>
                                            <p:cond delay="937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18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16" decel="50000">
                                          <p:stCondLst>
                                            <p:cond delay="1168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18">
                                          <p:stCondLst>
                                            <p:cond delay="1266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16" decel="50000">
                                          <p:stCondLst>
                                            <p:cond delay="1284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3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6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65" tmFilter="0, 0; 0.125,0.2665; 0.25,0.4; 0.375,0.465; 0.5,0.5;  0.625,0.535; 0.75,0.6; 0.875,0.7335; 1,1">
                                          <p:stCondLst>
                                            <p:cond delay="365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82" tmFilter="0, 0; 0.125,0.2665; 0.25,0.4; 0.375,0.465; 0.5,0.5;  0.625,0.535; 0.75,0.6; 0.875,0.7335; 1,1">
                                          <p:stCondLst>
                                            <p:cond delay="72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" tmFilter="0, 0; 0.125,0.2665; 0.25,0.4; 0.375,0.465; 0.5,0.5;  0.625,0.535; 0.75,0.6; 0.875,0.7335; 1,1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14">
                                          <p:stCondLst>
                                            <p:cond delay="35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91" decel="50000">
                                          <p:stCondLst>
                                            <p:cond delay="372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14">
                                          <p:stCondLst>
                                            <p:cond delay="721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91" decel="50000">
                                          <p:stCondLst>
                                            <p:cond delay="736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14">
                                          <p:stCondLst>
                                            <p:cond delay="903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91" decel="50000">
                                          <p:stCondLst>
                                            <p:cond delay="91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14">
                                          <p:stCondLst>
                                            <p:cond delay="995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91" decel="50000">
                                          <p:stCondLst>
                                            <p:cond delay="100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13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37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4200"/>
                            </p:stCondLst>
                            <p:childTnLst>
                              <p:par>
                                <p:cTn id="70" presetID="26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5600"/>
                            </p:stCondLst>
                            <p:childTnLst>
                              <p:par>
                                <p:cTn id="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66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66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104" grpId="0" animBg="1"/>
      <p:bldP spid="18" grpId="0"/>
      <p:bldP spid="102" grpId="0"/>
      <p:bldP spid="108" grpId="0"/>
      <p:bldP spid="109" grpId="0" animBg="1"/>
      <p:bldP spid="1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Прямоугольник 115"/>
          <p:cNvSpPr/>
          <p:nvPr/>
        </p:nvSpPr>
        <p:spPr>
          <a:xfrm>
            <a:off x="6892925" y="1360488"/>
            <a:ext cx="1350963" cy="46974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5" name="Прямоугольник 114"/>
          <p:cNvSpPr/>
          <p:nvPr/>
        </p:nvSpPr>
        <p:spPr>
          <a:xfrm>
            <a:off x="5110163" y="1355725"/>
            <a:ext cx="1782762" cy="46974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3771900" y="1347788"/>
            <a:ext cx="1350963" cy="46974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83" name="Прямая соединительная линия 82"/>
          <p:cNvCxnSpPr/>
          <p:nvPr/>
        </p:nvCxnSpPr>
        <p:spPr>
          <a:xfrm>
            <a:off x="4217988" y="1757363"/>
            <a:ext cx="20637" cy="343376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H="1">
            <a:off x="7785100" y="1774825"/>
            <a:ext cx="15875" cy="341630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3772073" y="1749425"/>
            <a:ext cx="4459111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5121032" y="3483068"/>
            <a:ext cx="1772419" cy="7223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3983410" y="1314692"/>
            <a:ext cx="1127493" cy="218316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>
            <a:stCxn id="30" idx="0"/>
            <a:endCxn id="30" idx="1"/>
          </p:cNvCxnSpPr>
          <p:nvPr/>
        </p:nvCxnSpPr>
        <p:spPr bwMode="auto">
          <a:xfrm>
            <a:off x="3771900" y="5176838"/>
            <a:ext cx="451485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7419" name="Group 44"/>
          <p:cNvGrpSpPr>
            <a:grpSpLocks/>
          </p:cNvGrpSpPr>
          <p:nvPr/>
        </p:nvGrpSpPr>
        <p:grpSpPr bwMode="auto">
          <a:xfrm>
            <a:off x="3771900" y="1347788"/>
            <a:ext cx="4514850" cy="4752975"/>
            <a:chOff x="192" y="144"/>
            <a:chExt cx="2592" cy="2640"/>
          </a:xfrm>
        </p:grpSpPr>
        <p:sp>
          <p:nvSpPr>
            <p:cNvPr id="14" name="Line 3"/>
            <p:cNvSpPr>
              <a:spLocks noChangeShapeType="1"/>
            </p:cNvSpPr>
            <p:nvPr/>
          </p:nvSpPr>
          <p:spPr bwMode="auto">
            <a:xfrm>
              <a:off x="192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15" name="Line 5"/>
            <p:cNvSpPr>
              <a:spLocks noChangeShapeType="1"/>
            </p:cNvSpPr>
            <p:nvPr/>
          </p:nvSpPr>
          <p:spPr bwMode="auto">
            <a:xfrm>
              <a:off x="448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16" name="Line 6"/>
            <p:cNvSpPr>
              <a:spLocks noChangeShapeType="1"/>
            </p:cNvSpPr>
            <p:nvPr/>
          </p:nvSpPr>
          <p:spPr bwMode="auto">
            <a:xfrm>
              <a:off x="704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17" name="Line 7"/>
            <p:cNvSpPr>
              <a:spLocks noChangeShapeType="1"/>
            </p:cNvSpPr>
            <p:nvPr/>
          </p:nvSpPr>
          <p:spPr bwMode="auto">
            <a:xfrm>
              <a:off x="960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 dirty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18" name="Line 8"/>
            <p:cNvSpPr>
              <a:spLocks noChangeShapeType="1"/>
            </p:cNvSpPr>
            <p:nvPr/>
          </p:nvSpPr>
          <p:spPr bwMode="auto">
            <a:xfrm>
              <a:off x="1216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19" name="Line 9"/>
            <p:cNvSpPr>
              <a:spLocks noChangeShapeType="1"/>
            </p:cNvSpPr>
            <p:nvPr/>
          </p:nvSpPr>
          <p:spPr bwMode="auto">
            <a:xfrm>
              <a:off x="1472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0" name="Line 10"/>
            <p:cNvSpPr>
              <a:spLocks noChangeShapeType="1"/>
            </p:cNvSpPr>
            <p:nvPr/>
          </p:nvSpPr>
          <p:spPr bwMode="auto">
            <a:xfrm>
              <a:off x="1728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1" name="Line 11"/>
            <p:cNvSpPr>
              <a:spLocks noChangeShapeType="1"/>
            </p:cNvSpPr>
            <p:nvPr/>
          </p:nvSpPr>
          <p:spPr bwMode="auto">
            <a:xfrm>
              <a:off x="1984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2" name="Line 12"/>
            <p:cNvSpPr>
              <a:spLocks noChangeShapeType="1"/>
            </p:cNvSpPr>
            <p:nvPr/>
          </p:nvSpPr>
          <p:spPr bwMode="auto">
            <a:xfrm>
              <a:off x="2240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3" name="Line 13"/>
            <p:cNvSpPr>
              <a:spLocks noChangeShapeType="1"/>
            </p:cNvSpPr>
            <p:nvPr/>
          </p:nvSpPr>
          <p:spPr bwMode="auto">
            <a:xfrm>
              <a:off x="2496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4" name="Line 14"/>
            <p:cNvSpPr>
              <a:spLocks noChangeShapeType="1"/>
            </p:cNvSpPr>
            <p:nvPr/>
          </p:nvSpPr>
          <p:spPr bwMode="auto">
            <a:xfrm>
              <a:off x="2752" y="144"/>
              <a:ext cx="0" cy="264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>
              <a:off x="192" y="144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6" name="Line 28"/>
            <p:cNvSpPr>
              <a:spLocks noChangeShapeType="1"/>
            </p:cNvSpPr>
            <p:nvPr/>
          </p:nvSpPr>
          <p:spPr bwMode="auto">
            <a:xfrm>
              <a:off x="192" y="381"/>
              <a:ext cx="2518" cy="9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7" name="Line 29"/>
            <p:cNvSpPr>
              <a:spLocks noChangeShapeType="1"/>
            </p:cNvSpPr>
            <p:nvPr/>
          </p:nvSpPr>
          <p:spPr bwMode="auto">
            <a:xfrm>
              <a:off x="192" y="619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8" name="Line 30"/>
            <p:cNvSpPr>
              <a:spLocks noChangeShapeType="1"/>
            </p:cNvSpPr>
            <p:nvPr/>
          </p:nvSpPr>
          <p:spPr bwMode="auto">
            <a:xfrm>
              <a:off x="192" y="856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" name="Line 31"/>
            <p:cNvSpPr>
              <a:spLocks noChangeShapeType="1"/>
            </p:cNvSpPr>
            <p:nvPr/>
          </p:nvSpPr>
          <p:spPr bwMode="auto">
            <a:xfrm>
              <a:off x="192" y="1093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0" name="Line 32"/>
            <p:cNvSpPr>
              <a:spLocks noChangeShapeType="1"/>
            </p:cNvSpPr>
            <p:nvPr/>
          </p:nvSpPr>
          <p:spPr bwMode="auto">
            <a:xfrm>
              <a:off x="192" y="2271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1" name="Line 33"/>
            <p:cNvSpPr>
              <a:spLocks noChangeShapeType="1"/>
            </p:cNvSpPr>
            <p:nvPr/>
          </p:nvSpPr>
          <p:spPr bwMode="auto">
            <a:xfrm>
              <a:off x="192" y="1567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2" name="Line 34"/>
            <p:cNvSpPr>
              <a:spLocks noChangeShapeType="1"/>
            </p:cNvSpPr>
            <p:nvPr/>
          </p:nvSpPr>
          <p:spPr bwMode="auto">
            <a:xfrm>
              <a:off x="192" y="1804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3" name="Line 35"/>
            <p:cNvSpPr>
              <a:spLocks noChangeShapeType="1"/>
            </p:cNvSpPr>
            <p:nvPr/>
          </p:nvSpPr>
          <p:spPr bwMode="auto">
            <a:xfrm>
              <a:off x="192" y="2041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4" name="Line 36"/>
            <p:cNvSpPr>
              <a:spLocks noChangeShapeType="1"/>
            </p:cNvSpPr>
            <p:nvPr/>
          </p:nvSpPr>
          <p:spPr bwMode="auto">
            <a:xfrm>
              <a:off x="192" y="2279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5" name="Line 37"/>
            <p:cNvSpPr>
              <a:spLocks noChangeShapeType="1"/>
            </p:cNvSpPr>
            <p:nvPr/>
          </p:nvSpPr>
          <p:spPr bwMode="auto">
            <a:xfrm>
              <a:off x="192" y="2516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6" name="Line 38"/>
            <p:cNvSpPr>
              <a:spLocks noChangeShapeType="1"/>
            </p:cNvSpPr>
            <p:nvPr/>
          </p:nvSpPr>
          <p:spPr bwMode="auto">
            <a:xfrm>
              <a:off x="192" y="2753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40" name="Line 31"/>
            <p:cNvSpPr>
              <a:spLocks noChangeShapeType="1"/>
            </p:cNvSpPr>
            <p:nvPr/>
          </p:nvSpPr>
          <p:spPr bwMode="auto">
            <a:xfrm>
              <a:off x="192" y="1330"/>
              <a:ext cx="2592" cy="0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Text" lastClr="000000"/>
                </a:solidFill>
                <a:latin typeface="+mn-lt"/>
              </a:endParaRPr>
            </a:p>
          </p:txBody>
        </p:sp>
      </p:grpSp>
      <p:cxnSp>
        <p:nvCxnSpPr>
          <p:cNvPr id="8" name="Прямая со стрелкой 7"/>
          <p:cNvCxnSpPr/>
          <p:nvPr/>
        </p:nvCxnSpPr>
        <p:spPr bwMode="auto">
          <a:xfrm flipV="1">
            <a:off x="6000750" y="1347788"/>
            <a:ext cx="0" cy="46974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421" name="TextBox 31"/>
          <p:cNvSpPr txBox="1">
            <a:spLocks noChangeArrowheads="1"/>
          </p:cNvSpPr>
          <p:nvPr/>
        </p:nvSpPr>
        <p:spPr bwMode="auto">
          <a:xfrm>
            <a:off x="7975600" y="5170488"/>
            <a:ext cx="3635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ru-RU"/>
              <a:t>х</a:t>
            </a:r>
          </a:p>
        </p:txBody>
      </p:sp>
      <p:sp>
        <p:nvSpPr>
          <p:cNvPr id="17422" name="TextBox 32"/>
          <p:cNvSpPr txBox="1">
            <a:spLocks noChangeArrowheads="1"/>
          </p:cNvSpPr>
          <p:nvPr/>
        </p:nvSpPr>
        <p:spPr bwMode="auto">
          <a:xfrm>
            <a:off x="5619750" y="1317625"/>
            <a:ext cx="409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/>
              <a:t>y</a:t>
            </a:r>
            <a:endParaRPr lang="ru-RU"/>
          </a:p>
        </p:txBody>
      </p:sp>
      <p:sp>
        <p:nvSpPr>
          <p:cNvPr id="17423" name="TextBox 33"/>
          <p:cNvSpPr txBox="1">
            <a:spLocks noChangeArrowheads="1"/>
          </p:cNvSpPr>
          <p:nvPr/>
        </p:nvSpPr>
        <p:spPr bwMode="auto">
          <a:xfrm>
            <a:off x="5768975" y="5191125"/>
            <a:ext cx="204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/>
              <a:t>0</a:t>
            </a:r>
            <a:endParaRPr lang="ru-RU"/>
          </a:p>
        </p:txBody>
      </p:sp>
      <p:sp>
        <p:nvSpPr>
          <p:cNvPr id="17424" name="TextBox 34"/>
          <p:cNvSpPr txBox="1">
            <a:spLocks noChangeArrowheads="1"/>
          </p:cNvSpPr>
          <p:nvPr/>
        </p:nvSpPr>
        <p:spPr bwMode="auto">
          <a:xfrm>
            <a:off x="6262688" y="5173663"/>
            <a:ext cx="2873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/>
              <a:t>1</a:t>
            </a:r>
            <a:endParaRPr lang="ru-RU"/>
          </a:p>
        </p:txBody>
      </p:sp>
      <p:sp>
        <p:nvSpPr>
          <p:cNvPr id="17425" name="TextBox 35"/>
          <p:cNvSpPr txBox="1">
            <a:spLocks noChangeArrowheads="1"/>
          </p:cNvSpPr>
          <p:nvPr/>
        </p:nvSpPr>
        <p:spPr bwMode="auto">
          <a:xfrm>
            <a:off x="5761038" y="4614863"/>
            <a:ext cx="381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/>
              <a:t>1</a:t>
            </a:r>
            <a:endParaRPr lang="ru-RU"/>
          </a:p>
        </p:txBody>
      </p:sp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27584" y="116632"/>
            <a:ext cx="7632848" cy="523220"/>
          </a:xfrm>
          <a:prstGeom prst="rect">
            <a:avLst/>
          </a:prstGeom>
          <a:blipFill rotWithShape="1">
            <a:blip r:embed="rId2"/>
            <a:stretch>
              <a:fillRect t="-10465" b="-32558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1" y="1052736"/>
            <a:ext cx="3592561" cy="1477328"/>
          </a:xfrm>
          <a:prstGeom prst="rect">
            <a:avLst/>
          </a:prstGeom>
          <a:blipFill rotWithShape="1">
            <a:blip r:embed="rId3"/>
            <a:stretch>
              <a:fillRect l="-1186" t="-2479" b="-2893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932363" y="5191125"/>
            <a:ext cx="431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ru-RU"/>
              <a:t>-2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804025" y="5191125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ru-RU"/>
              <a:t>2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1" y="2530064"/>
            <a:ext cx="3312369" cy="1477328"/>
          </a:xfrm>
          <a:prstGeom prst="rect">
            <a:avLst/>
          </a:prstGeom>
          <a:blipFill rotWithShape="1">
            <a:blip r:embed="rId4"/>
            <a:stretch>
              <a:fillRect l="-1471" t="-2479" r="-2022" b="-1240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79388" y="4006850"/>
            <a:ext cx="33845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1463" indent="-271463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/>
              <a:t>3</a:t>
            </a:r>
            <a:r>
              <a:rPr lang="ru-RU"/>
              <a:t>. Построить кусочно-заданную функцию</a:t>
            </a:r>
          </a:p>
        </p:txBody>
      </p:sp>
      <p:sp>
        <p:nvSpPr>
          <p:cNvPr id="46" name="Овал 45"/>
          <p:cNvSpPr/>
          <p:nvPr/>
        </p:nvSpPr>
        <p:spPr>
          <a:xfrm>
            <a:off x="5056188" y="3422650"/>
            <a:ext cx="134937" cy="1079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4140200" y="1725613"/>
            <a:ext cx="134938" cy="1079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 flipH="1">
            <a:off x="6905979" y="1360510"/>
            <a:ext cx="1082412" cy="2129193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0" name="Овал 69"/>
          <p:cNvSpPr/>
          <p:nvPr/>
        </p:nvSpPr>
        <p:spPr>
          <a:xfrm>
            <a:off x="7724775" y="1703388"/>
            <a:ext cx="134938" cy="1079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1" name="Овал 70"/>
          <p:cNvSpPr/>
          <p:nvPr/>
        </p:nvSpPr>
        <p:spPr>
          <a:xfrm>
            <a:off x="6826250" y="3405188"/>
            <a:ext cx="134938" cy="1079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" name="TextBox 6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1" y="4653723"/>
            <a:ext cx="3312369" cy="646331"/>
          </a:xfrm>
          <a:prstGeom prst="rect">
            <a:avLst/>
          </a:prstGeom>
          <a:blipFill rotWithShape="1">
            <a:blip r:embed="rId5"/>
            <a:stretch>
              <a:fillRect l="-1471" t="-5660" b="-13208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5619750" y="1725613"/>
            <a:ext cx="431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/>
              <a:t>8</a:t>
            </a:r>
            <a:endParaRPr lang="ru-RU"/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179388" y="5354638"/>
            <a:ext cx="33845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1463" indent="-271463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/>
              <a:t>5</a:t>
            </a:r>
            <a:r>
              <a:rPr lang="ru-RU"/>
              <a:t>. Найти точки пересечения графиков функций</a:t>
            </a: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3938588" y="5170488"/>
            <a:ext cx="431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ru-RU">
                <a:solidFill>
                  <a:srgbClr val="C00000"/>
                </a:solidFill>
              </a:rPr>
              <a:t>-4</a:t>
            </a:r>
          </a:p>
        </p:txBody>
      </p: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7605713" y="5191125"/>
            <a:ext cx="3603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ru-RU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2120900" y="6078538"/>
            <a:ext cx="2663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ru-RU" sz="2400" b="1" i="1"/>
              <a:t>Ответ:  -4; 4.</a:t>
            </a:r>
            <a:r>
              <a:rPr lang="ru-RU" sz="2400"/>
              <a:t> </a:t>
            </a:r>
          </a:p>
        </p:txBody>
      </p:sp>
      <p:sp>
        <p:nvSpPr>
          <p:cNvPr id="88" name="Овал 87">
            <a:hlinkClick r:id="rId6" action="ppaction://hlinksldjump"/>
          </p:cNvPr>
          <p:cNvSpPr/>
          <p:nvPr/>
        </p:nvSpPr>
        <p:spPr>
          <a:xfrm>
            <a:off x="214313" y="6046788"/>
            <a:ext cx="1476375" cy="7191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/>
              <a:t>Назад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xit" presetSubtype="1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4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3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6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65" tmFilter="0, 0; 0.125,0.2665; 0.25,0.4; 0.375,0.465; 0.5,0.5;  0.625,0.535; 0.75,0.6; 0.875,0.7335; 1,1">
                                          <p:stCondLst>
                                            <p:cond delay="365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82" tmFilter="0, 0; 0.125,0.2665; 0.25,0.4; 0.375,0.465; 0.5,0.5;  0.625,0.535; 0.75,0.6; 0.875,0.7335; 1,1">
                                          <p:stCondLst>
                                            <p:cond delay="72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" tmFilter="0, 0; 0.125,0.2665; 0.25,0.4; 0.375,0.465; 0.5,0.5;  0.625,0.535; 0.75,0.6; 0.875,0.7335; 1,1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14">
                                          <p:stCondLst>
                                            <p:cond delay="35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91" decel="50000">
                                          <p:stCondLst>
                                            <p:cond delay="37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14">
                                          <p:stCondLst>
                                            <p:cond delay="721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91" decel="50000">
                                          <p:stCondLst>
                                            <p:cond delay="73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14">
                                          <p:stCondLst>
                                            <p:cond delay="903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91" decel="50000">
                                          <p:stCondLst>
                                            <p:cond delay="91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14">
                                          <p:stCondLst>
                                            <p:cond delay="995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91" decel="50000">
                                          <p:stCondLst>
                                            <p:cond delay="100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3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6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65" tmFilter="0, 0; 0.125,0.2665; 0.25,0.4; 0.375,0.465; 0.5,0.5;  0.625,0.535; 0.75,0.6; 0.875,0.7335; 1,1">
                                          <p:stCondLst>
                                            <p:cond delay="365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82" tmFilter="0, 0; 0.125,0.2665; 0.25,0.4; 0.375,0.465; 0.5,0.5;  0.625,0.535; 0.75,0.6; 0.875,0.7335; 1,1">
                                          <p:stCondLst>
                                            <p:cond delay="72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" tmFilter="0, 0; 0.125,0.2665; 0.25,0.4; 0.375,0.465; 0.5,0.5;  0.625,0.535; 0.75,0.6; 0.875,0.7335; 1,1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14">
                                          <p:stCondLst>
                                            <p:cond delay="35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91" decel="50000">
                                          <p:stCondLst>
                                            <p:cond delay="37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14">
                                          <p:stCondLst>
                                            <p:cond delay="721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91" decel="50000">
                                          <p:stCondLst>
                                            <p:cond delay="73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14">
                                          <p:stCondLst>
                                            <p:cond delay="903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91" decel="50000">
                                          <p:stCondLst>
                                            <p:cond delay="91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14">
                                          <p:stCondLst>
                                            <p:cond delay="995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91" decel="50000">
                                          <p:stCondLst>
                                            <p:cond delay="100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5400"/>
                            </p:stCondLst>
                            <p:childTnLst>
                              <p:par>
                                <p:cTn id="73" presetID="22" presetClass="exit" presetSubtype="1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4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7900"/>
                            </p:stCondLst>
                            <p:childTnLst>
                              <p:par>
                                <p:cTn id="80" presetID="22" presetClass="exit" presetSubtype="1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1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3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6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65" tmFilter="0, 0; 0.125,0.2665; 0.25,0.4; 0.375,0.465; 0.5,0.5;  0.625,0.535; 0.75,0.6; 0.875,0.7335; 1,1">
                                          <p:stCondLst>
                                            <p:cond delay="365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82" tmFilter="0, 0; 0.125,0.2665; 0.25,0.4; 0.375,0.465; 0.5,0.5;  0.625,0.535; 0.75,0.6; 0.875,0.7335; 1,1">
                                          <p:stCondLst>
                                            <p:cond delay="72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90" tmFilter="0, 0; 0.125,0.2665; 0.25,0.4; 0.375,0.465; 0.5,0.5;  0.625,0.535; 0.75,0.6; 0.875,0.7335; 1,1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14">
                                          <p:stCondLst>
                                            <p:cond delay="35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91" decel="50000">
                                          <p:stCondLst>
                                            <p:cond delay="37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14">
                                          <p:stCondLst>
                                            <p:cond delay="721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91" decel="50000">
                                          <p:stCondLst>
                                            <p:cond delay="736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14">
                                          <p:stCondLst>
                                            <p:cond delay="903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91" decel="50000">
                                          <p:stCondLst>
                                            <p:cond delay="91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14">
                                          <p:stCondLst>
                                            <p:cond delay="995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91" decel="50000">
                                          <p:stCondLst>
                                            <p:cond delay="100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3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6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65" tmFilter="0, 0; 0.125,0.2665; 0.25,0.4; 0.375,0.465; 0.5,0.5;  0.625,0.535; 0.75,0.6; 0.875,0.7335; 1,1">
                                          <p:stCondLst>
                                            <p:cond delay="365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82" tmFilter="0, 0; 0.125,0.2665; 0.25,0.4; 0.375,0.465; 0.5,0.5;  0.625,0.535; 0.75,0.6; 0.875,0.7335; 1,1">
                                          <p:stCondLst>
                                            <p:cond delay="72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90" tmFilter="0, 0; 0.125,0.2665; 0.25,0.4; 0.375,0.465; 0.5,0.5;  0.625,0.535; 0.75,0.6; 0.875,0.7335; 1,1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14">
                                          <p:stCondLst>
                                            <p:cond delay="35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91" decel="50000">
                                          <p:stCondLst>
                                            <p:cond delay="372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14">
                                          <p:stCondLst>
                                            <p:cond delay="721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91" decel="50000">
                                          <p:stCondLst>
                                            <p:cond delay="736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14">
                                          <p:stCondLst>
                                            <p:cond delay="903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91" decel="50000">
                                          <p:stCondLst>
                                            <p:cond delay="91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14">
                                          <p:stCondLst>
                                            <p:cond delay="995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91" decel="50000">
                                          <p:stCondLst>
                                            <p:cond delay="100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20400"/>
                            </p:stCondLst>
                            <p:childTnLst>
                              <p:par>
                                <p:cTn id="116" presetID="22" presetClass="entr" presetSubtype="4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22800"/>
                            </p:stCondLst>
                            <p:childTnLst>
                              <p:par>
                                <p:cTn id="1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23300"/>
                            </p:stCondLst>
                            <p:childTnLst>
                              <p:par>
                                <p:cTn id="1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23800"/>
                            </p:stCondLst>
                            <p:childTnLst>
                              <p:par>
                                <p:cTn id="127" presetID="22" presetClass="entr" presetSubtype="8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262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27200"/>
                            </p:stCondLst>
                            <p:childTnLst>
                              <p:par>
                                <p:cTn id="1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29200"/>
                            </p:stCondLst>
                            <p:childTnLst>
                              <p:par>
                                <p:cTn id="1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2970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116" grpId="1" animBg="1"/>
      <p:bldP spid="115" grpId="0" animBg="1"/>
      <p:bldP spid="115" grpId="1" animBg="1"/>
      <p:bldP spid="74" grpId="0" animBg="1"/>
      <p:bldP spid="74" grpId="1" animBg="1"/>
      <p:bldP spid="6" grpId="0"/>
      <p:bldP spid="7" grpId="0"/>
      <p:bldP spid="10" grpId="0"/>
      <p:bldP spid="46" grpId="0" animBg="1"/>
      <p:bldP spid="47" grpId="0" animBg="1"/>
      <p:bldP spid="70" grpId="0" animBg="1"/>
      <p:bldP spid="71" grpId="0" animBg="1"/>
      <p:bldP spid="79" grpId="0"/>
      <p:bldP spid="68" grpId="0"/>
      <p:bldP spid="85" grpId="0"/>
      <p:bldP spid="86" grpId="0"/>
      <p:bldP spid="87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739</TotalTime>
  <Words>193</Words>
  <Application>Microsoft Office PowerPoint</Application>
  <PresentationFormat>Экран (4:3)</PresentationFormat>
  <Paragraphs>102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20" baseType="lpstr">
      <vt:lpstr>Trebuchet MS</vt:lpstr>
      <vt:lpstr>Arial</vt:lpstr>
      <vt:lpstr>Georgia</vt:lpstr>
      <vt:lpstr>Calibri</vt:lpstr>
      <vt:lpstr>Constantia</vt:lpstr>
      <vt:lpstr>Wingdings 2</vt:lpstr>
      <vt:lpstr>Monotype Corsiva</vt:lpstr>
      <vt:lpstr>Bodoni MT</vt:lpstr>
      <vt:lpstr>Воздушный поток</vt:lpstr>
      <vt:lpstr>Поток</vt:lpstr>
      <vt:lpstr>Графический способ решения линейных уравнений с модулями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Максимус</cp:lastModifiedBy>
  <cp:revision>51</cp:revision>
  <dcterms:created xsi:type="dcterms:W3CDTF">2012-02-13T10:01:11Z</dcterms:created>
  <dcterms:modified xsi:type="dcterms:W3CDTF">2013-04-30T18:41:46Z</dcterms:modified>
</cp:coreProperties>
</file>