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7"/>
  </p:notesMasterIdLst>
  <p:sldIdLst>
    <p:sldId id="256" r:id="rId2"/>
    <p:sldId id="264" r:id="rId3"/>
    <p:sldId id="278" r:id="rId4"/>
    <p:sldId id="263" r:id="rId5"/>
    <p:sldId id="262" r:id="rId6"/>
    <p:sldId id="257" r:id="rId7"/>
    <p:sldId id="265" r:id="rId8"/>
    <p:sldId id="266" r:id="rId9"/>
    <p:sldId id="258" r:id="rId10"/>
    <p:sldId id="283" r:id="rId11"/>
    <p:sldId id="285" r:id="rId12"/>
    <p:sldId id="270" r:id="rId13"/>
    <p:sldId id="271" r:id="rId14"/>
    <p:sldId id="260" r:id="rId15"/>
    <p:sldId id="272" r:id="rId16"/>
    <p:sldId id="273" r:id="rId17"/>
    <p:sldId id="261" r:id="rId18"/>
    <p:sldId id="284" r:id="rId19"/>
    <p:sldId id="274" r:id="rId20"/>
    <p:sldId id="275" r:id="rId21"/>
    <p:sldId id="282" r:id="rId22"/>
    <p:sldId id="276" r:id="rId23"/>
    <p:sldId id="280" r:id="rId24"/>
    <p:sldId id="281" r:id="rId25"/>
    <p:sldId id="28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7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5DE117-6790-408F-8F67-64BB93D0CE4C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23D9DC-9FFA-4BDB-9D9B-D04D4AAFB7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041BF4-3EB3-4E03-9204-BAF191933482}" type="slidenum">
              <a:rPr lang="ru-RU" smtClean="0"/>
              <a:pPr/>
              <a:t>11</a:t>
            </a:fld>
            <a:endParaRPr lang="ru-RU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r>
              <a:rPr lang="ru-RU" smtClean="0"/>
              <a:t>№1</a:t>
            </a:r>
            <a:r>
              <a:rPr lang="en-US" smtClean="0"/>
              <a:t>62</a:t>
            </a:r>
            <a:r>
              <a:rPr lang="ru-RU" smtClean="0"/>
              <a:t>7.</a:t>
            </a:r>
            <a:r>
              <a:rPr lang="en-US" smtClean="0"/>
              <a:t> </a:t>
            </a:r>
            <a:r>
              <a:rPr lang="ru-RU" smtClean="0"/>
              <a:t> Математика 5 класс. Н.Я.Виленкин.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23C3-D3F1-4E45-A9ED-39B1995572AF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3BFA549-971D-4848-AD70-AAB6C86F74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23C3-D3F1-4E45-A9ED-39B1995572AF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A549-971D-4848-AD70-AAB6C86F74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23C3-D3F1-4E45-A9ED-39B1995572AF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A549-971D-4848-AD70-AAB6C86F74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23C3-D3F1-4E45-A9ED-39B1995572AF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A549-971D-4848-AD70-AAB6C86F74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23C3-D3F1-4E45-A9ED-39B1995572AF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3BFA549-971D-4848-AD70-AAB6C86F74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23C3-D3F1-4E45-A9ED-39B1995572AF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A549-971D-4848-AD70-AAB6C86F74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23C3-D3F1-4E45-A9ED-39B1995572AF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A549-971D-4848-AD70-AAB6C86F74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23C3-D3F1-4E45-A9ED-39B1995572AF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A549-971D-4848-AD70-AAB6C86F74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23C3-D3F1-4E45-A9ED-39B1995572AF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A549-971D-4848-AD70-AAB6C86F74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23C3-D3F1-4E45-A9ED-39B1995572AF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A549-971D-4848-AD70-AAB6C86F74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23C3-D3F1-4E45-A9ED-39B1995572AF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3BFA549-971D-4848-AD70-AAB6C86F74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53423C3-D3F1-4E45-A9ED-39B1995572AF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3BFA549-971D-4848-AD70-AAB6C86F74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desktop.kazansoft.ru/preview/cat7.html" TargetMode="External"/><Relationship Id="rId2" Type="http://schemas.openxmlformats.org/officeDocument/2006/relationships/hyperlink" Target="http://ru.wikipedia.org/wiki/&#1056;&#1091;&#1089;&#1089;&#1082;&#1086;-&#1090;&#1091;&#1088;&#1077;&#1094;&#1082;&#1080;&#1077;_&#1074;&#1086;&#1081;&#1085;&#1099;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lavakubani.ru/history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knurko.com.ua/uploads/posts/2009-11/1257925546_414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koipkro.kostroma.ru/BuyR/ChBor/ych/13/ucheniki_w450_h468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Учитель математики </a:t>
            </a:r>
          </a:p>
          <a:p>
            <a:r>
              <a:rPr lang="ru-RU" dirty="0" smtClean="0"/>
              <a:t>МБОУ СОШ № 17 г. Краснодар</a:t>
            </a:r>
          </a:p>
          <a:p>
            <a:r>
              <a:rPr lang="ru-RU" dirty="0" err="1" smtClean="0"/>
              <a:t>Аббасова</a:t>
            </a:r>
            <a:r>
              <a:rPr lang="ru-RU" dirty="0" smtClean="0"/>
              <a:t> Елена Филипповна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12 апреля в истории Кубани.</a:t>
            </a:r>
            <a:br>
              <a:rPr lang="ru-RU" dirty="0" smtClean="0"/>
            </a:br>
            <a:r>
              <a:rPr lang="ru-RU" dirty="0" smtClean="0"/>
              <a:t>Все действия с десятичными дробями.</a:t>
            </a:r>
            <a:br>
              <a:rPr lang="ru-RU" dirty="0" smtClean="0"/>
            </a:br>
            <a:r>
              <a:rPr lang="ru-RU" dirty="0" smtClean="0"/>
              <a:t>5 класс.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3471879" cy="2799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3365806"/>
            <a:ext cx="2071702" cy="29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3" y="375026"/>
            <a:ext cx="3690962" cy="2768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60" name="Text Box 8"/>
          <p:cNvSpPr txBox="1">
            <a:spLocks noChangeArrowheads="1"/>
          </p:cNvSpPr>
          <p:nvPr/>
        </p:nvSpPr>
        <p:spPr bwMode="auto">
          <a:xfrm>
            <a:off x="2987675" y="5918200"/>
            <a:ext cx="184731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10270" name="Text Box 33"/>
          <p:cNvSpPr txBox="1">
            <a:spLocks noChangeArrowheads="1"/>
          </p:cNvSpPr>
          <p:nvPr/>
        </p:nvSpPr>
        <p:spPr bwMode="auto">
          <a:xfrm>
            <a:off x="250825" y="620713"/>
            <a:ext cx="8785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 b="1" dirty="0">
              <a:latin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5786" y="428604"/>
            <a:ext cx="607221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Из-за парт мы выйдем дружно,</a:t>
            </a:r>
          </a:p>
          <a:p>
            <a:r>
              <a:rPr lang="ru-RU" sz="2800" dirty="0" smtClean="0"/>
              <a:t>Но шуметь совсем не нужно.</a:t>
            </a:r>
          </a:p>
          <a:p>
            <a:r>
              <a:rPr lang="ru-RU" sz="2800" dirty="0" smtClean="0"/>
              <a:t>Встали прямо, ноги вместе,</a:t>
            </a:r>
          </a:p>
          <a:p>
            <a:r>
              <a:rPr lang="ru-RU" sz="2800" dirty="0" smtClean="0"/>
              <a:t>Поворот кругом на месте.</a:t>
            </a:r>
          </a:p>
          <a:p>
            <a:r>
              <a:rPr lang="ru-RU" sz="2800" dirty="0" smtClean="0"/>
              <a:t>Хлопнем пару раз в ладошки</a:t>
            </a:r>
          </a:p>
          <a:p>
            <a:r>
              <a:rPr lang="ru-RU" sz="2800" dirty="0" smtClean="0"/>
              <a:t>И потопаем немножко.</a:t>
            </a:r>
          </a:p>
          <a:p>
            <a:r>
              <a:rPr lang="ru-RU" sz="2800" dirty="0" smtClean="0"/>
              <a:t>А теперь представим, детки,</a:t>
            </a:r>
          </a:p>
          <a:p>
            <a:r>
              <a:rPr lang="ru-RU" sz="2800" dirty="0" smtClean="0"/>
              <a:t>Будто руки наши - ветки.</a:t>
            </a:r>
          </a:p>
          <a:p>
            <a:r>
              <a:rPr lang="ru-RU" sz="2800" dirty="0" smtClean="0"/>
              <a:t>Покачаем ими дружно,</a:t>
            </a:r>
          </a:p>
          <a:p>
            <a:r>
              <a:rPr lang="ru-RU" sz="2800" dirty="0" smtClean="0"/>
              <a:t>Словно ветер дует южный.</a:t>
            </a:r>
          </a:p>
          <a:p>
            <a:r>
              <a:rPr lang="ru-RU" sz="2800" dirty="0" smtClean="0"/>
              <a:t>Ветер стих. Вздохнули дружно.</a:t>
            </a:r>
          </a:p>
          <a:p>
            <a:r>
              <a:rPr lang="ru-RU" sz="2800" dirty="0" smtClean="0"/>
              <a:t>Нам урок продолжить нужно.</a:t>
            </a:r>
          </a:p>
          <a:p>
            <a:r>
              <a:rPr lang="ru-RU" sz="2800" dirty="0" smtClean="0"/>
              <a:t>Подравнялись, тихо сели</a:t>
            </a:r>
          </a:p>
          <a:p>
            <a:r>
              <a:rPr lang="ru-RU" sz="2800" dirty="0" smtClean="0"/>
              <a:t>И на доску посмотрели.</a:t>
            </a:r>
            <a:endParaRPr lang="ru-RU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3000372"/>
            <a:ext cx="2933706" cy="3122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357166"/>
            <a:ext cx="7772400" cy="5662634"/>
          </a:xfrm>
        </p:spPr>
        <p:txBody>
          <a:bodyPr/>
          <a:lstStyle/>
          <a:p>
            <a:r>
              <a:rPr lang="ru-RU" sz="6000" dirty="0" smtClean="0"/>
              <a:t>16:0,2 + 20</a:t>
            </a:r>
          </a:p>
          <a:p>
            <a:r>
              <a:rPr lang="ru-RU" sz="6000" dirty="0" smtClean="0"/>
              <a:t>25 * 0,2 – 2,5</a:t>
            </a:r>
          </a:p>
          <a:p>
            <a:r>
              <a:rPr lang="ru-RU" sz="6000" dirty="0" smtClean="0"/>
              <a:t>50 – 2,5 : 0,5</a:t>
            </a:r>
          </a:p>
          <a:p>
            <a:r>
              <a:rPr lang="ru-RU" sz="6000" dirty="0" smtClean="0"/>
              <a:t>45*0,2 + 1,5</a:t>
            </a:r>
          </a:p>
          <a:p>
            <a:r>
              <a:rPr lang="ru-RU" sz="6000" dirty="0" smtClean="0"/>
              <a:t>15 – 0,45 : 0,05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480"/>
                <a:gridCol w="1554480"/>
                <a:gridCol w="1554480"/>
                <a:gridCol w="1554480"/>
                <a:gridCol w="15544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err="1" smtClean="0"/>
                        <a:t>з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к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err="1" smtClean="0"/>
                        <a:t>н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а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о</a:t>
                      </a:r>
                      <a:endParaRPr lang="ru-RU" sz="4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100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45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6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2,5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10,5</a:t>
                      </a:r>
                      <a:endParaRPr lang="ru-RU" sz="4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1996 г. Законодательное собрание поддержало казачьи общества</a:t>
            </a:r>
          </a:p>
          <a:p>
            <a:r>
              <a:rPr lang="ru-RU" dirty="0" smtClean="0"/>
              <a:t>Сессия Законодательного собрания края утвердила бюджет Кубани на текущий год. На поддержку казачьих обществ, занимающихся сельским хозяйством, выделено 4 млрд. руб. На проведение юбилейных торжеств, посвященных 300-летию войска, - 2 млрд. руб. Принят закон о льготном налогообложении казачьих обществ </a:t>
            </a:r>
            <a:r>
              <a:rPr lang="ru-RU" dirty="0" err="1" smtClean="0"/>
              <a:t>Всекубанского</a:t>
            </a:r>
            <a:r>
              <a:rPr lang="ru-RU" dirty="0" smtClean="0"/>
              <a:t> казачьего войска.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825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Решить уравнения.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714356"/>
            <a:ext cx="7772400" cy="5305444"/>
          </a:xfrm>
        </p:spPr>
        <p:txBody>
          <a:bodyPr>
            <a:noAutofit/>
          </a:bodyPr>
          <a:lstStyle/>
          <a:p>
            <a:r>
              <a:rPr lang="ru-RU" sz="4400" dirty="0" smtClean="0"/>
              <a:t>Х-0,5 = 0,3</a:t>
            </a:r>
          </a:p>
          <a:p>
            <a:r>
              <a:rPr lang="ru-RU" sz="4400" dirty="0" smtClean="0"/>
              <a:t>4,5 – а = 2,5</a:t>
            </a:r>
          </a:p>
          <a:p>
            <a:r>
              <a:rPr lang="ru-RU" sz="4400" dirty="0" smtClean="0"/>
              <a:t>4,5 : у = 0,9</a:t>
            </a:r>
          </a:p>
          <a:p>
            <a:r>
              <a:rPr lang="ru-RU" sz="4400" dirty="0" smtClean="0"/>
              <a:t>Х + 7,2 = 9</a:t>
            </a:r>
          </a:p>
          <a:p>
            <a:r>
              <a:rPr lang="ru-RU" sz="4400" dirty="0" smtClean="0"/>
              <a:t>У * 0,2 = 16</a:t>
            </a:r>
          </a:p>
          <a:p>
            <a:r>
              <a:rPr lang="ru-RU" sz="4400" dirty="0" smtClean="0"/>
              <a:t>Х : 0,1 = 100</a:t>
            </a:r>
          </a:p>
          <a:p>
            <a:r>
              <a:rPr lang="ru-RU" sz="4400" dirty="0" smtClean="0"/>
              <a:t>2,3 + а = 4,6</a:t>
            </a:r>
          </a:p>
          <a:p>
            <a:r>
              <a:rPr lang="ru-RU" sz="4400" dirty="0" smtClean="0"/>
              <a:t>3 * </a:t>
            </a:r>
            <a:r>
              <a:rPr lang="ru-RU" sz="4400" dirty="0" err="1" smtClean="0"/>
              <a:t>х</a:t>
            </a:r>
            <a:r>
              <a:rPr lang="ru-RU" sz="4400" dirty="0" smtClean="0"/>
              <a:t> = 0,6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550"/>
                <a:gridCol w="971550"/>
                <a:gridCol w="971550"/>
                <a:gridCol w="971550"/>
                <a:gridCol w="971550"/>
                <a:gridCol w="971550"/>
                <a:gridCol w="971550"/>
                <a:gridCol w="9715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м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err="1" smtClean="0"/>
                        <a:t>п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т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и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а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err="1" smtClean="0"/>
                        <a:t>н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к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я</a:t>
                      </a:r>
                      <a:endParaRPr lang="ru-RU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5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0,8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80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2,3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2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10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0,2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1,8</a:t>
                      </a:r>
                      <a:endParaRPr lang="ru-RU" sz="3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285728"/>
            <a:ext cx="8329642" cy="573407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2005 г. Памятник кубанскому казачеству</a:t>
            </a:r>
          </a:p>
          <a:p>
            <a:r>
              <a:rPr lang="ru-RU" dirty="0" smtClean="0"/>
              <a:t>В столице Кубани, на площади перед администрацией Краснодарского края, состоялось открытие памятника кубанскому казачеству. Он стал символом мужества, доблести и героического прошлого казаков Кубани и зримым подтверждением позиции краевых властей, сводящейся к тому, что «Кубань - регион исторического проживания казачества».</a:t>
            </a:r>
          </a:p>
          <a:p>
            <a:r>
              <a:rPr lang="ru-RU" dirty="0" smtClean="0"/>
              <a:t> После церемонии освящения монумента был проведен парад казаков Кубанского казачьего войска. Особую значимость событию придал тот факт, что торжество пришлось на праздник Благовещения.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1928820" cy="2472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500042"/>
            <a:ext cx="3286148" cy="2464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3357562"/>
            <a:ext cx="2263151" cy="2357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3500438"/>
            <a:ext cx="3111833" cy="2357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357166"/>
            <a:ext cx="7772400" cy="5662634"/>
          </a:xfrm>
        </p:spPr>
        <p:txBody>
          <a:bodyPr>
            <a:noAutofit/>
          </a:bodyPr>
          <a:lstStyle/>
          <a:p>
            <a:r>
              <a:rPr lang="ru-RU" sz="4000" dirty="0" smtClean="0"/>
              <a:t>15:0,2     Кто быстрее?</a:t>
            </a:r>
          </a:p>
          <a:p>
            <a:r>
              <a:rPr lang="ru-RU" sz="4000" dirty="0" smtClean="0"/>
              <a:t>34:0,1</a:t>
            </a:r>
          </a:p>
          <a:p>
            <a:r>
              <a:rPr lang="ru-RU" sz="4000" dirty="0" smtClean="0"/>
              <a:t>25:0,5</a:t>
            </a:r>
          </a:p>
          <a:p>
            <a:r>
              <a:rPr lang="ru-RU" sz="4000" dirty="0" smtClean="0"/>
              <a:t>2,5:5</a:t>
            </a:r>
          </a:p>
          <a:p>
            <a:r>
              <a:rPr lang="ru-RU" sz="4000" dirty="0" smtClean="0"/>
              <a:t>680:2</a:t>
            </a:r>
          </a:p>
          <a:p>
            <a:r>
              <a:rPr lang="ru-RU" sz="4000" dirty="0" smtClean="0"/>
              <a:t>100:0,1</a:t>
            </a:r>
          </a:p>
          <a:p>
            <a:r>
              <a:rPr lang="ru-RU" sz="4000" dirty="0" smtClean="0"/>
              <a:t>27:0,03</a:t>
            </a:r>
          </a:p>
          <a:p>
            <a:r>
              <a:rPr lang="ru-RU" sz="4000" dirty="0" smtClean="0"/>
              <a:t>360:0,6</a:t>
            </a:r>
          </a:p>
          <a:p>
            <a:r>
              <a:rPr lang="ru-RU" sz="4000" dirty="0" smtClean="0"/>
              <a:t>250:50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Повторить правила  и действия с десятичными дробями.</a:t>
            </a:r>
          </a:p>
          <a:p>
            <a:r>
              <a:rPr lang="ru-RU" dirty="0" smtClean="0"/>
              <a:t>Узнать какой след оставила дата в истории Кубани.</a:t>
            </a:r>
          </a:p>
          <a:p>
            <a:r>
              <a:rPr lang="ru-RU" dirty="0" smtClean="0"/>
              <a:t>Выявить в классе лучших счетоводов. ( за каждый правильный пример – 1 балл)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571472" y="1447800"/>
          <a:ext cx="8115328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4416"/>
                <a:gridCol w="914410"/>
                <a:gridCol w="1114422"/>
                <a:gridCol w="1014416"/>
                <a:gridCol w="1014416"/>
                <a:gridCol w="1014416"/>
                <a:gridCol w="1014416"/>
                <a:gridCol w="10144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о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м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err="1" smtClean="0"/>
                        <a:t>н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т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в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с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к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а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340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0,5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1000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5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600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50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75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900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3100" y="1590675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285728"/>
            <a:ext cx="8572560" cy="6286544"/>
          </a:xfrm>
        </p:spPr>
        <p:txBody>
          <a:bodyPr>
            <a:noAutofit/>
          </a:bodyPr>
          <a:lstStyle/>
          <a:p>
            <a:r>
              <a:rPr lang="ru-RU" sz="2800" dirty="0" smtClean="0"/>
              <a:t>12 апреля в истории: Всемирный день авиации и космонавтики.</a:t>
            </a:r>
          </a:p>
          <a:p>
            <a:r>
              <a:rPr lang="ru-RU" sz="2800" dirty="0" smtClean="0"/>
              <a:t>Это </a:t>
            </a:r>
            <a:r>
              <a:rPr lang="ru-RU" sz="2400" dirty="0" smtClean="0"/>
              <a:t>особенный</a:t>
            </a:r>
            <a:r>
              <a:rPr lang="ru-RU" sz="2800" dirty="0" smtClean="0"/>
              <a:t> день — </a:t>
            </a:r>
            <a:r>
              <a:rPr lang="ru-RU" sz="2800" dirty="0" err="1" smtClean="0"/>
              <a:t>день</a:t>
            </a:r>
            <a:r>
              <a:rPr lang="ru-RU" sz="2800" dirty="0" smtClean="0"/>
              <a:t> триумфа науки и всех тех, кто сегодня трудится в космической отрасли. </a:t>
            </a:r>
          </a:p>
          <a:p>
            <a:r>
              <a:rPr lang="ru-RU" sz="2800" dirty="0" smtClean="0"/>
              <a:t> 12 апреля 1961 года гражданин Советского Союза старший лейтенант Ю. А. Гагарин на космическом корабле «Восток» впервые в мире совершил орбитальный облет Земли, открыв эпоху пилотируемых космических полетов. </a:t>
            </a:r>
          </a:p>
          <a:p>
            <a:r>
              <a:rPr lang="ru-RU" sz="2800" dirty="0" smtClean="0"/>
              <a:t>Полет, длившийся всего 108 минут, стал мощным прорывом в освоении космоса. Имя Юрия Гагарина стало широко известно в мире, а сам первый космонавт досрочно получил звание майора и звание Героя Советского Союза.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Оцени себя!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31 – максимальный балл</a:t>
            </a:r>
          </a:p>
          <a:p>
            <a:r>
              <a:rPr lang="ru-RU" dirty="0" smtClean="0"/>
              <a:t>31-29 – вы </a:t>
            </a:r>
            <a:r>
              <a:rPr lang="ru-RU" b="1" dirty="0" err="1" smtClean="0"/>
              <a:t>супергерой</a:t>
            </a:r>
            <a:r>
              <a:rPr lang="ru-RU" dirty="0" smtClean="0"/>
              <a:t>!</a:t>
            </a:r>
          </a:p>
          <a:p>
            <a:r>
              <a:rPr lang="ru-RU" dirty="0" smtClean="0"/>
              <a:t>28-24 – вы </a:t>
            </a:r>
            <a:r>
              <a:rPr lang="ru-RU" b="1" dirty="0" smtClean="0"/>
              <a:t>молодец</a:t>
            </a:r>
            <a:r>
              <a:rPr lang="ru-RU" dirty="0" smtClean="0"/>
              <a:t>!</a:t>
            </a:r>
          </a:p>
          <a:p>
            <a:r>
              <a:rPr lang="ru-RU" dirty="0" smtClean="0"/>
              <a:t>23-15 – вы поработали </a:t>
            </a:r>
            <a:r>
              <a:rPr lang="ru-RU" b="1" dirty="0" smtClean="0"/>
              <a:t>хорошо!</a:t>
            </a:r>
          </a:p>
          <a:p>
            <a:r>
              <a:rPr lang="ru-RU" dirty="0" smtClean="0"/>
              <a:t>14-10 - вам нужно </a:t>
            </a:r>
            <a:r>
              <a:rPr lang="ru-RU" b="1" dirty="0" smtClean="0"/>
              <a:t>потренироваться!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Спасибо за урок!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hlinkClick r:id="rId2"/>
              </a:rPr>
              <a:t>http://ru.wikipedia.org/wiki/</a:t>
            </a:r>
            <a:r>
              <a:rPr lang="ru-RU" sz="3200" dirty="0" err="1" smtClean="0">
                <a:hlinkClick r:id="rId2"/>
              </a:rPr>
              <a:t>Русско-турецкие_войны</a:t>
            </a:r>
            <a:endParaRPr lang="ru-RU" sz="3200" dirty="0" smtClean="0"/>
          </a:p>
          <a:p>
            <a:r>
              <a:rPr lang="en-US" sz="3200" dirty="0" smtClean="0">
                <a:hlinkClick r:id="rId3"/>
              </a:rPr>
              <a:t>http://desktop.kazansoft.ru/preview/cat7.html</a:t>
            </a:r>
            <a:endParaRPr lang="ru-RU" sz="3200" dirty="0" smtClean="0"/>
          </a:p>
          <a:p>
            <a:r>
              <a:rPr lang="ru-RU" sz="3200" u="sng" dirty="0" smtClean="0">
                <a:hlinkClick r:id="rId4"/>
              </a:rPr>
              <a:t>http://</a:t>
            </a:r>
            <a:r>
              <a:rPr lang="ru-RU" sz="3200" u="sng" dirty="0" smtClean="0">
                <a:hlinkClick r:id="rId4"/>
              </a:rPr>
              <a:t>www.slavakubani.ru/history</a:t>
            </a:r>
            <a:endParaRPr lang="ru-RU" sz="32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400" b="1" dirty="0" smtClean="0">
                <a:solidFill>
                  <a:srgbClr val="800000"/>
                </a:solidFill>
                <a:latin typeface="Bookman Old Style" pitchFamily="18" charset="0"/>
                <a:cs typeface="Times New Roman" pitchFamily="18" charset="0"/>
              </a:rPr>
              <a:t>Чтобы переварить знания, надо поглощать их с аппетитом. </a:t>
            </a:r>
          </a:p>
          <a:p>
            <a:pPr marL="0" lvl="0" indent="0" algn="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400" b="1" dirty="0" smtClean="0">
                <a:solidFill>
                  <a:srgbClr val="800000"/>
                </a:solidFill>
                <a:latin typeface="Bookman Old Style" pitchFamily="18" charset="0"/>
                <a:cs typeface="Times New Roman" pitchFamily="18" charset="0"/>
              </a:rPr>
              <a:t>А. Франц.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Вычислить: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0,5 * 3</a:t>
            </a:r>
          </a:p>
          <a:p>
            <a:r>
              <a:rPr lang="ru-RU" sz="4800" dirty="0" smtClean="0"/>
              <a:t>4,2*2</a:t>
            </a:r>
          </a:p>
          <a:p>
            <a:r>
              <a:rPr lang="ru-RU" sz="4800" dirty="0" smtClean="0"/>
              <a:t>5,6*4</a:t>
            </a:r>
          </a:p>
          <a:p>
            <a:r>
              <a:rPr lang="ru-RU" sz="4800" dirty="0" smtClean="0"/>
              <a:t>7,1*0</a:t>
            </a:r>
            <a:endParaRPr lang="ru-RU" sz="4800" dirty="0"/>
          </a:p>
        </p:txBody>
      </p:sp>
      <p:pic>
        <p:nvPicPr>
          <p:cNvPr id="4" name="Picture 2" descr="Картинка 37 из 20917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3350278"/>
            <a:ext cx="2776540" cy="2847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/>
                <a:gridCol w="1943100"/>
                <a:gridCol w="1943100"/>
                <a:gridCol w="19431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err="1" smtClean="0"/>
                        <a:t>р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в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ч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а</a:t>
                      </a:r>
                      <a:endParaRPr lang="ru-RU" sz="4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8,4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1,5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0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22,4</a:t>
                      </a:r>
                      <a:endParaRPr lang="ru-RU" sz="4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1831 г. 12 апреля - В </a:t>
            </a:r>
            <a:r>
              <a:rPr lang="ru-RU" sz="4800" dirty="0" err="1" smtClean="0"/>
              <a:t>Екатеринодаре</a:t>
            </a:r>
            <a:r>
              <a:rPr lang="ru-RU" sz="4800" dirty="0" smtClean="0"/>
              <a:t> начал работу первый городской врач штабс-капитан Шпрингер.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Решите: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0,2*0,3</a:t>
            </a:r>
          </a:p>
          <a:p>
            <a:r>
              <a:rPr lang="ru-RU" sz="4800" dirty="0" smtClean="0"/>
              <a:t>2,1*1,2</a:t>
            </a:r>
          </a:p>
          <a:p>
            <a:r>
              <a:rPr lang="ru-RU" sz="4800" dirty="0" smtClean="0"/>
              <a:t>1,5*0,2</a:t>
            </a:r>
          </a:p>
          <a:p>
            <a:r>
              <a:rPr lang="ru-RU" sz="4800" dirty="0" smtClean="0"/>
              <a:t>2,6*3,2</a:t>
            </a:r>
          </a:p>
          <a:p>
            <a:r>
              <a:rPr lang="ru-RU" sz="4800" dirty="0" smtClean="0"/>
              <a:t>4,7*3,6</a:t>
            </a:r>
            <a:endParaRPr lang="ru-RU" sz="4800" dirty="0"/>
          </a:p>
        </p:txBody>
      </p:sp>
      <p:pic>
        <p:nvPicPr>
          <p:cNvPr id="4" name="Picture 4" descr="Картинка 13 из 9766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643182"/>
            <a:ext cx="3513138" cy="365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480"/>
                <a:gridCol w="1554480"/>
                <a:gridCol w="1554480"/>
                <a:gridCol w="1554480"/>
                <a:gridCol w="15544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err="1" smtClean="0"/>
                        <a:t>й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о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а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в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err="1" smtClean="0"/>
                        <a:t>н</a:t>
                      </a:r>
                      <a:endParaRPr lang="ru-RU" sz="4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0,3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2,52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16,92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0,06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8,32</a:t>
                      </a:r>
                      <a:endParaRPr lang="ru-RU" sz="4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1877 г. 12 апреля-В связи с началом русско-турецкой войны 1877-1878 гг. Черноморский округ объявлен на военном положении.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132</TotalTime>
  <Words>622</Words>
  <Application>Microsoft Office PowerPoint</Application>
  <PresentationFormat>Экран (4:3)</PresentationFormat>
  <Paragraphs>141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Справедливость</vt:lpstr>
      <vt:lpstr>12 апреля в истории Кубани. Все действия с десятичными дробями. 5 класс.</vt:lpstr>
      <vt:lpstr>Задачи урока:</vt:lpstr>
      <vt:lpstr>Слайд 3</vt:lpstr>
      <vt:lpstr>Вычислить:</vt:lpstr>
      <vt:lpstr>Слайд 5</vt:lpstr>
      <vt:lpstr>Слайд 6</vt:lpstr>
      <vt:lpstr>Решите: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Решить уравнения.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Оцени себя!</vt:lpstr>
      <vt:lpstr>Слайд 24</vt:lpstr>
      <vt:lpstr>Слайд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 апреля</dc:title>
  <dc:creator>Лена</dc:creator>
  <cp:lastModifiedBy>Лена</cp:lastModifiedBy>
  <cp:revision>15</cp:revision>
  <dcterms:created xsi:type="dcterms:W3CDTF">2013-04-09T11:29:34Z</dcterms:created>
  <dcterms:modified xsi:type="dcterms:W3CDTF">2013-04-10T17:56:54Z</dcterms:modified>
</cp:coreProperties>
</file>