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2" r:id="rId3"/>
    <p:sldId id="296" r:id="rId4"/>
    <p:sldId id="293" r:id="rId5"/>
    <p:sldId id="294" r:id="rId6"/>
    <p:sldId id="290" r:id="rId7"/>
    <p:sldId id="289" r:id="rId8"/>
    <p:sldId id="288" r:id="rId9"/>
    <p:sldId id="287" r:id="rId10"/>
    <p:sldId id="286" r:id="rId11"/>
    <p:sldId id="285" r:id="rId12"/>
    <p:sldId id="284" r:id="rId13"/>
    <p:sldId id="291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F6"/>
    <a:srgbClr val="C4B3C9"/>
    <a:srgbClr val="C2BA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image" Target="../media/image1.jpeg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5.jpe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jpe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e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wmf"/><Relationship Id="rId1" Type="http://schemas.openxmlformats.org/officeDocument/2006/relationships/image" Target="../media/image5.jpeg"/><Relationship Id="rId5" Type="http://schemas.openxmlformats.org/officeDocument/2006/relationships/image" Target="../media/image21.wmf"/><Relationship Id="rId4" Type="http://schemas.openxmlformats.org/officeDocument/2006/relationships/image" Target="../media/image15.jpe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jpeg"/><Relationship Id="rId6" Type="http://schemas.openxmlformats.org/officeDocument/2006/relationships/image" Target="../media/image27.w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8927-0383-42F3-8910-4BC9AE32646A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8727-79F7-45E8-B6E3-08636C0EE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NewRoman"/>
              </a:rPr>
              <a:t>Умение читать свойства функции по графику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5500702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Учитель математики МБОУ сош№3 ст. Старощербиновская</a:t>
            </a:r>
          </a:p>
          <a:p>
            <a:pPr algn="r"/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Тихончук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Людмила Юрьевна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5961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5.Укажите промежуток возрастания функции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6500826" y="214290"/>
          <a:ext cx="1285884" cy="500066"/>
        </p:xfrm>
        <a:graphic>
          <a:graphicData uri="http://schemas.openxmlformats.org/presentationml/2006/ole">
            <p:oleObj spid="_x0000_s5121" r:id="rId3" imgW="685502" imgH="266584" progId="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327024" y="1031055"/>
          <a:ext cx="6459686" cy="4326771"/>
        </p:xfrm>
        <a:graphic>
          <a:graphicData uri="http://schemas.openxmlformats.org/presentationml/2006/ole">
            <p:oleObj spid="_x0000_s5123" r:id="rId4" imgW="3107643" imgH="1692214" progId="">
              <p:embed/>
            </p:oleObj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3426" y="5786454"/>
          <a:ext cx="1556328" cy="714380"/>
        </p:xfrm>
        <a:graphic>
          <a:graphicData uri="http://schemas.openxmlformats.org/presentationml/2006/ole">
            <p:oleObj spid="_x0000_s5125" r:id="rId5" imgW="583693" imgH="266469" progId="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428860" y="3643314"/>
            <a:ext cx="214314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965173" y="2893215"/>
            <a:ext cx="50006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00430" y="2643182"/>
            <a:ext cx="3714776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143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6.Найдите все такие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для функции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214942" y="142852"/>
          <a:ext cx="1153151" cy="448448"/>
        </p:xfrm>
        <a:graphic>
          <a:graphicData uri="http://schemas.openxmlformats.org/presentationml/2006/ole">
            <p:oleObj spid="_x0000_s6145" r:id="rId3" imgW="685502" imgH="266584" progId="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57224" y="571480"/>
            <a:ext cx="7572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которых она принимает положительные  значения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068513" y="1503363"/>
          <a:ext cx="5575300" cy="4021137"/>
        </p:xfrm>
        <a:graphic>
          <a:graphicData uri="http://schemas.openxmlformats.org/presentationml/2006/ole">
            <p:oleObj spid="_x0000_s6150" r:id="rId4" imgW="2927701" imgH="1692214" progId="">
              <p:embed/>
            </p:oleObj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57158" y="5857892"/>
          <a:ext cx="2722799" cy="552452"/>
        </p:xfrm>
        <a:graphic>
          <a:graphicData uri="http://schemas.openxmlformats.org/presentationml/2006/ole">
            <p:oleObj spid="_x0000_s6152" r:id="rId5" imgW="1320227" imgH="266584" progId="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2571736" y="4429132"/>
            <a:ext cx="85725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57818" y="4429132"/>
            <a:ext cx="1285884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8596" y="142852"/>
            <a:ext cx="4000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7.Найдите все такие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функции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4500562" y="214290"/>
          <a:ext cx="1042990" cy="405607"/>
        </p:xfrm>
        <a:graphic>
          <a:graphicData uri="http://schemas.openxmlformats.org/presentationml/2006/ole">
            <p:oleObj spid="_x0000_s7169" r:id="rId3" imgW="685502" imgH="266584" progId="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7158" y="571480"/>
            <a:ext cx="8786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</a:tabLs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которых она принимает отрицательные значения.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857356" y="1214422"/>
          <a:ext cx="6273598" cy="3770339"/>
        </p:xfrm>
        <a:graphic>
          <a:graphicData uri="http://schemas.openxmlformats.org/presentationml/2006/ole">
            <p:oleObj spid="_x0000_s7172" r:id="rId4" imgW="3107643" imgH="1692214" progId="">
              <p:embed/>
            </p:oleObj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53751" y="5643578"/>
          <a:ext cx="1836977" cy="642942"/>
        </p:xfrm>
        <a:graphic>
          <a:graphicData uri="http://schemas.openxmlformats.org/presentationml/2006/ole">
            <p:oleObj spid="_x0000_s7174" r:id="rId5" imgW="761669" imgH="266584" progId="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928926" y="3571876"/>
            <a:ext cx="1000132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214290"/>
            <a:ext cx="6067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8.На рисунке изображен график функции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5072066" y="214290"/>
          <a:ext cx="1285884" cy="428628"/>
        </p:xfrm>
        <a:graphic>
          <a:graphicData uri="http://schemas.openxmlformats.org/presentationml/2006/ole">
            <p:oleObj spid="_x0000_s43016" r:id="rId3" imgW="685800" imgH="22860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1472" y="571480"/>
            <a:ext cx="5611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определенной на промежутке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3929058" y="571480"/>
          <a:ext cx="1114433" cy="428628"/>
        </p:xfrm>
        <a:graphic>
          <a:graphicData uri="http://schemas.openxmlformats.org/presentationml/2006/ole">
            <p:oleObj spid="_x0000_s43018" r:id="rId4" imgW="622030" imgH="241195" progId="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42910" y="92867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Укажите все значения аргумента, при которых выполняется неравенство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2571736" y="1285860"/>
          <a:ext cx="1097283" cy="381001"/>
        </p:xfrm>
        <a:graphic>
          <a:graphicData uri="http://schemas.openxmlformats.org/presentationml/2006/ole">
            <p:oleObj spid="_x0000_s43020" r:id="rId5" imgW="685800" imgH="241300" progId="">
              <p:embed/>
            </p:oleObj>
          </a:graphicData>
        </a:graphic>
      </p:graphicFrame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1428728" y="2000240"/>
          <a:ext cx="6189126" cy="3926141"/>
        </p:xfrm>
        <a:graphic>
          <a:graphicData uri="http://schemas.openxmlformats.org/presentationml/2006/ole">
            <p:oleObj spid="_x0000_s43022" r:id="rId6" imgW="3056578" imgH="2052035" progId="">
              <p:embed/>
            </p:oleObj>
          </a:graphicData>
        </a:graphic>
      </p:graphicFrame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1000100" y="6143644"/>
          <a:ext cx="2357454" cy="458394"/>
        </p:xfrm>
        <a:graphic>
          <a:graphicData uri="http://schemas.openxmlformats.org/presentationml/2006/ole">
            <p:oleObj spid="_x0000_s43024" r:id="rId7" imgW="1371600" imgH="266700" progId="">
              <p:embed/>
            </p:oleObj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1714480" y="3929066"/>
            <a:ext cx="578647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714480" y="4500570"/>
            <a:ext cx="1143008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607851" y="4536289"/>
            <a:ext cx="1214446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28794" y="5072074"/>
            <a:ext cx="357190" cy="158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15074" y="5143512"/>
            <a:ext cx="857256" cy="158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89037">
            <a:off x="1714480" y="2571744"/>
            <a:ext cx="663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СПАСИБО ЗА РАБОТУ!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Алгоритм описания свойств функций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Область определения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Область значений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Монотонность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Наибольшее и наименьшее значения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>
                <a:solidFill>
                  <a:srgbClr val="7030A0"/>
                </a:solidFill>
                <a:latin typeface="Arial Black" pitchFamily="34" charset="0"/>
              </a:rPr>
              <a:t>Функция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–</a:t>
            </a:r>
            <a:r>
              <a:rPr lang="ru-RU" dirty="0" smtClean="0"/>
              <a:t>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зависимость одной переменной от другой, причем для любых значений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соответствует единственное значение функции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независимая (аргумент)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зависимая (значение функции)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D(y)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область определения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Е(у)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область значения</a:t>
            </a:r>
          </a:p>
          <a:p>
            <a:pPr>
              <a:buNone/>
            </a:pPr>
            <a:r>
              <a:rPr lang="ru-RU" i="1" u="sng" dirty="0" smtClean="0">
                <a:solidFill>
                  <a:srgbClr val="7030A0"/>
                </a:solidFill>
                <a:latin typeface="Arial Black" pitchFamily="34" charset="0"/>
              </a:rPr>
              <a:t>График функции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smtClean="0"/>
              <a:t>–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множество всех точек координатной плоскости, абсциссы которых равны значениям аргумента, а ординаты соответствующим значениям функции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Arial Black" pitchFamily="34" charset="0"/>
              </a:rPr>
              <a:t>Монотонность</a:t>
            </a:r>
            <a:endParaRPr lang="ru-RU" sz="32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 е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е  1.</a:t>
            </a:r>
            <a:r>
              <a:rPr lang="ru-RU" sz="3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Функцию у =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) называют возрастающей на множестве Х D(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), если для любых двух точек х1 и х2 множества Х, таких, что х1 &lt; х2, выполняется неравенство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(х1) &lt;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(х2).</a:t>
            </a:r>
          </a:p>
          <a:p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 е </a:t>
            </a:r>
            <a:r>
              <a:rPr lang="ru-RU" sz="3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е  2.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Функцию у =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) называют убывающей на множестве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D(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), если для любых двух точек х1 и х2 множества Х, таких, что х1 &lt; х2, выполняется неравенство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(х1) &gt;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(х2).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Наибольшее и наименьшее значения</a:t>
            </a:r>
            <a:r>
              <a:rPr lang="ru-RU" b="1" dirty="0" smtClean="0">
                <a:solidFill>
                  <a:srgbClr val="000066"/>
                </a:solidFill>
              </a:rPr>
              <a:t/>
            </a:r>
            <a:br>
              <a:rPr lang="ru-RU" b="1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е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е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л е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и е  3. </a:t>
            </a:r>
            <a:r>
              <a:rPr lang="ru-RU" dirty="0" smtClean="0"/>
              <a:t>Число </a:t>
            </a:r>
            <a:r>
              <a:rPr lang="ru-RU" i="1" dirty="0" err="1" smtClean="0"/>
              <a:t>m</a:t>
            </a:r>
            <a:r>
              <a:rPr lang="ru-RU" dirty="0" smtClean="0"/>
              <a:t> называют </a:t>
            </a:r>
            <a:r>
              <a:rPr lang="ru-RU" b="1" dirty="0" smtClean="0">
                <a:solidFill>
                  <a:srgbClr val="C00000"/>
                </a:solidFill>
              </a:rPr>
              <a:t>наименьшим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значением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функции </a:t>
            </a:r>
            <a:r>
              <a:rPr lang="ru-RU" i="1" dirty="0" smtClean="0"/>
              <a:t>у</a:t>
            </a:r>
            <a:r>
              <a:rPr lang="ru-RU" dirty="0" smtClean="0"/>
              <a:t> =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err="1" smtClean="0"/>
              <a:t>х</a:t>
            </a:r>
            <a:r>
              <a:rPr lang="ru-RU" dirty="0" smtClean="0"/>
              <a:t>) на множестве </a:t>
            </a:r>
            <a:r>
              <a:rPr lang="ru-RU" i="1" dirty="0" smtClean="0"/>
              <a:t>Х  D</a:t>
            </a:r>
            <a:r>
              <a:rPr lang="ru-RU" dirty="0" smtClean="0"/>
              <a:t>(</a:t>
            </a:r>
            <a:r>
              <a:rPr lang="ru-RU" i="1" dirty="0" err="1" smtClean="0"/>
              <a:t>f</a:t>
            </a:r>
            <a:r>
              <a:rPr lang="ru-RU" dirty="0" smtClean="0"/>
              <a:t>), если:</a:t>
            </a:r>
          </a:p>
          <a:p>
            <a:r>
              <a:rPr lang="ru-RU" dirty="0" smtClean="0"/>
              <a:t>1) в </a:t>
            </a:r>
            <a:r>
              <a:rPr lang="ru-RU" i="1" dirty="0" smtClean="0"/>
              <a:t>Х</a:t>
            </a:r>
            <a:r>
              <a:rPr lang="ru-RU" dirty="0" smtClean="0"/>
              <a:t> существует такая точка </a:t>
            </a:r>
            <a:r>
              <a:rPr lang="ru-RU" i="1" dirty="0" smtClean="0"/>
              <a:t>х</a:t>
            </a:r>
            <a:r>
              <a:rPr lang="ru-RU" dirty="0" smtClean="0"/>
              <a:t>0, что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smtClean="0"/>
              <a:t>х</a:t>
            </a:r>
            <a:r>
              <a:rPr lang="ru-RU" dirty="0" smtClean="0"/>
              <a:t>0) = </a:t>
            </a:r>
            <a:r>
              <a:rPr lang="ru-RU" i="1" dirty="0" err="1" smtClean="0"/>
              <a:t>m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для всех </a:t>
            </a:r>
            <a:r>
              <a:rPr lang="ru-RU" i="1" dirty="0" err="1" smtClean="0"/>
              <a:t>х</a:t>
            </a:r>
            <a:r>
              <a:rPr lang="ru-RU" dirty="0" smtClean="0"/>
              <a:t> из </a:t>
            </a:r>
            <a:r>
              <a:rPr lang="ru-RU" i="1" dirty="0" smtClean="0"/>
              <a:t>Х</a:t>
            </a:r>
            <a:r>
              <a:rPr lang="ru-RU" dirty="0" smtClean="0"/>
              <a:t>  выполняется неравенство 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err="1" smtClean="0"/>
              <a:t>х</a:t>
            </a:r>
            <a:r>
              <a:rPr lang="ru-RU" dirty="0" smtClean="0"/>
              <a:t>)  ≥ 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smtClean="0"/>
              <a:t>х</a:t>
            </a:r>
            <a:r>
              <a:rPr lang="ru-RU" dirty="0" smtClean="0"/>
              <a:t>0).  Обозначение</a:t>
            </a:r>
            <a:br>
              <a:rPr lang="ru-RU" dirty="0" smtClean="0"/>
            </a:br>
            <a:r>
              <a:rPr lang="ru-RU" i="1" dirty="0" err="1" smtClean="0">
                <a:solidFill>
                  <a:srgbClr val="C00000"/>
                </a:solidFill>
              </a:rPr>
              <a:t>у</a:t>
            </a:r>
            <a:r>
              <a:rPr lang="ru-RU" dirty="0" err="1" smtClean="0">
                <a:solidFill>
                  <a:srgbClr val="C00000"/>
                </a:solidFill>
              </a:rPr>
              <a:t>наим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е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е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л е 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и е  4</a:t>
            </a:r>
            <a:r>
              <a:rPr lang="ru-RU" dirty="0" smtClean="0"/>
              <a:t>. Число </a:t>
            </a:r>
            <a:r>
              <a:rPr lang="ru-RU" i="1" dirty="0" smtClean="0"/>
              <a:t>М</a:t>
            </a:r>
            <a:r>
              <a:rPr lang="ru-RU" dirty="0" smtClean="0"/>
              <a:t> называют </a:t>
            </a:r>
            <a:r>
              <a:rPr lang="ru-RU" b="1" dirty="0" smtClean="0">
                <a:solidFill>
                  <a:srgbClr val="C00000"/>
                </a:solidFill>
              </a:rPr>
              <a:t>наибольшим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значением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функции </a:t>
            </a:r>
            <a:r>
              <a:rPr lang="ru-RU" i="1" dirty="0" smtClean="0"/>
              <a:t>у</a:t>
            </a:r>
            <a:r>
              <a:rPr lang="ru-RU" dirty="0" smtClean="0"/>
              <a:t> =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err="1" smtClean="0"/>
              <a:t>х</a:t>
            </a:r>
            <a:r>
              <a:rPr lang="ru-RU" dirty="0" smtClean="0"/>
              <a:t>) на множестве </a:t>
            </a:r>
            <a:r>
              <a:rPr lang="ru-RU" i="1" dirty="0" smtClean="0"/>
              <a:t>Х  D</a:t>
            </a:r>
            <a:r>
              <a:rPr lang="ru-RU" dirty="0" smtClean="0"/>
              <a:t>(</a:t>
            </a:r>
            <a:r>
              <a:rPr lang="ru-RU" i="1" dirty="0" err="1" smtClean="0"/>
              <a:t>f</a:t>
            </a:r>
            <a:r>
              <a:rPr lang="ru-RU" dirty="0" smtClean="0"/>
              <a:t>), если:</a:t>
            </a:r>
          </a:p>
          <a:p>
            <a:r>
              <a:rPr lang="ru-RU" dirty="0" smtClean="0"/>
              <a:t>1) в </a:t>
            </a:r>
            <a:r>
              <a:rPr lang="ru-RU" i="1" dirty="0" smtClean="0"/>
              <a:t>Х</a:t>
            </a:r>
            <a:r>
              <a:rPr lang="ru-RU" dirty="0" smtClean="0"/>
              <a:t> существует такая точка  </a:t>
            </a:r>
            <a:r>
              <a:rPr lang="ru-RU" i="1" dirty="0" smtClean="0"/>
              <a:t>х</a:t>
            </a:r>
            <a:r>
              <a:rPr lang="ru-RU" dirty="0" smtClean="0"/>
              <a:t>0, что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smtClean="0"/>
              <a:t>х</a:t>
            </a:r>
            <a:r>
              <a:rPr lang="ru-RU" dirty="0" smtClean="0"/>
              <a:t>0) = </a:t>
            </a:r>
            <a:r>
              <a:rPr lang="ru-RU" i="1" dirty="0" smtClean="0"/>
              <a:t>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для всех </a:t>
            </a:r>
            <a:r>
              <a:rPr lang="ru-RU" i="1" dirty="0" err="1" smtClean="0"/>
              <a:t>х</a:t>
            </a:r>
            <a:r>
              <a:rPr lang="ru-RU" dirty="0" smtClean="0"/>
              <a:t> из </a:t>
            </a:r>
            <a:r>
              <a:rPr lang="ru-RU" i="1" dirty="0" smtClean="0"/>
              <a:t>Х</a:t>
            </a:r>
            <a:r>
              <a:rPr lang="ru-RU" dirty="0" smtClean="0"/>
              <a:t>  выполняется неравенство 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err="1" smtClean="0"/>
              <a:t>х</a:t>
            </a:r>
            <a:r>
              <a:rPr lang="ru-RU" dirty="0" smtClean="0"/>
              <a:t>)  ≤ 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smtClean="0"/>
              <a:t>х</a:t>
            </a:r>
            <a:r>
              <a:rPr lang="ru-RU" dirty="0" smtClean="0"/>
              <a:t>0).  Обозначение</a:t>
            </a:r>
            <a:br>
              <a:rPr lang="ru-RU" dirty="0" smtClean="0"/>
            </a:br>
            <a:r>
              <a:rPr lang="ru-RU" i="1" dirty="0" err="1" smtClean="0">
                <a:solidFill>
                  <a:srgbClr val="C00000"/>
                </a:solidFill>
              </a:rPr>
              <a:t>у</a:t>
            </a:r>
            <a:r>
              <a:rPr lang="ru-RU" dirty="0" err="1" smtClean="0">
                <a:solidFill>
                  <a:srgbClr val="C00000"/>
                </a:solidFill>
              </a:rPr>
              <a:t>наиб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1. Функция задана графиком. Укажите область определения этой функции.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806197" y="5572140"/>
          <a:ext cx="1589321" cy="695328"/>
        </p:xfrm>
        <a:graphic>
          <a:graphicData uri="http://schemas.openxmlformats.org/presentationml/2006/ole">
            <p:oleObj spid="_x0000_s1036" r:id="rId3" imgW="609336" imgH="266584" progId="">
              <p:embed/>
            </p:oleObj>
          </a:graphicData>
        </a:graphic>
      </p:graphicFrame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3428992" y="1428736"/>
          <a:ext cx="4597400" cy="4718050"/>
        </p:xfrm>
        <a:graphic>
          <a:graphicData uri="http://schemas.openxmlformats.org/presentationml/2006/ole">
            <p:oleObj spid="_x0000_s1037" r:id="rId4" imgW="2387803" imgH="2052218" progId="">
              <p:embed/>
            </p:oleObj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2929720" y="3285330"/>
            <a:ext cx="18573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394463" y="4464057"/>
            <a:ext cx="500066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57620" y="4214818"/>
            <a:ext cx="278608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2.Функция задана графиком. Укажите множество значений этой функции.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643306" y="1571612"/>
          <a:ext cx="4757780" cy="4384621"/>
        </p:xfrm>
        <a:graphic>
          <a:graphicData uri="http://schemas.openxmlformats.org/presentationml/2006/ole">
            <p:oleObj spid="_x0000_s2049" r:id="rId3" imgW="2567635" imgH="2052218" progId="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5143512"/>
          <a:ext cx="1426034" cy="623890"/>
        </p:xfrm>
        <a:graphic>
          <a:graphicData uri="http://schemas.openxmlformats.org/presentationml/2006/ole">
            <p:oleObj spid="_x0000_s2051" r:id="rId4" imgW="609336" imgH="266584" progId="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572000" y="4643446"/>
            <a:ext cx="1928826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2066" y="2000240"/>
            <a:ext cx="142876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106991" y="3321843"/>
            <a:ext cx="2644000" cy="7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28662" y="35716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3.Укажите количество промежутков убывания функции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7358082" y="285728"/>
          <a:ext cx="1053195" cy="409576"/>
        </p:xfrm>
        <a:graphic>
          <a:graphicData uri="http://schemas.openxmlformats.org/presentationml/2006/ole">
            <p:oleObj spid="_x0000_s3088" r:id="rId3" imgW="685502" imgH="266584" progId="">
              <p:embed/>
            </p:oleObj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866167" y="1144656"/>
          <a:ext cx="6849105" cy="4498922"/>
        </p:xfrm>
        <a:graphic>
          <a:graphicData uri="http://schemas.openxmlformats.org/presentationml/2006/ole">
            <p:oleObj spid="_x0000_s3090" r:id="rId4" imgW="3467710" imgH="2052218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86050" y="6215082"/>
            <a:ext cx="12318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Ответ: 2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214546" y="2786058"/>
            <a:ext cx="214314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572000" y="4429132"/>
            <a:ext cx="1285884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572132" y="3143248"/>
            <a:ext cx="12858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965173" y="4036223"/>
            <a:ext cx="500066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86116" y="3786190"/>
            <a:ext cx="1928826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15074" y="3786190"/>
            <a:ext cx="1000132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500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4.Укажите наибольшее значение функции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643702" y="285728"/>
          <a:ext cx="1630317" cy="642942"/>
        </p:xfrm>
        <a:graphic>
          <a:graphicData uri="http://schemas.openxmlformats.org/presentationml/2006/ole">
            <p:oleObj spid="_x0000_s4097" r:id="rId3" imgW="672808" imgH="266584" progId="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14546" y="1214422"/>
          <a:ext cx="4766746" cy="4558201"/>
        </p:xfrm>
        <a:graphic>
          <a:graphicData uri="http://schemas.openxmlformats.org/presentationml/2006/ole">
            <p:oleObj spid="_x0000_s4099" r:id="rId4" imgW="2747772" imgH="2052218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9058" y="6143644"/>
            <a:ext cx="97404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3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>
            <a:off x="4572000" y="2143116"/>
            <a:ext cx="928694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500562" y="20716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410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Алгоритм описания свойств функций</vt:lpstr>
      <vt:lpstr>Слайд 3</vt:lpstr>
      <vt:lpstr>Монотонность</vt:lpstr>
      <vt:lpstr>Наибольшее и наименьшее значения </vt:lpstr>
      <vt:lpstr>1. Функция задана графиком. Укажите область определения этой функции.  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№2 ГИА 2012 « ЧТЕНИЕ  ДИАГРАММ»</dc:title>
  <dc:creator>Jerry</dc:creator>
  <cp:lastModifiedBy>Jerry</cp:lastModifiedBy>
  <cp:revision>22</cp:revision>
  <dcterms:created xsi:type="dcterms:W3CDTF">2012-03-14T14:35:25Z</dcterms:created>
  <dcterms:modified xsi:type="dcterms:W3CDTF">2013-04-26T16:10:01Z</dcterms:modified>
</cp:coreProperties>
</file>