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FFFF"/>
    <a:srgbClr val="006600"/>
    <a:srgbClr val="FF33CC"/>
    <a:srgbClr val="FFCCFF"/>
    <a:srgbClr val="FF0000"/>
    <a:srgbClr val="CCFFCC"/>
    <a:srgbClr val="66FF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64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92C98-FE62-4068-894B-AB3149B19A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4248C-4FB4-4095-9C4E-6811204497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D7DF3-CA13-4F6C-9CDA-0F3E1ED6D0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1CA9C-EFD7-495D-8BDA-853F1BEE81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55BE5-D967-44D5-9EC5-9C036D088C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2D479-8034-446A-BEE6-EA6DDED3D2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37310-F952-4339-A3B3-D247DEFEED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ABE3D-A985-437A-AAC3-CAAD3C1643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B8AD9-76DE-4A37-AA44-996B6BC57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FFA23-571D-43AC-B96C-F5A1323A3B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B4D14-F0BD-4507-9DF5-AF0F84B67F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CF6020-4BD8-46BE-9B43-9F9635B5FED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митрий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07"/>
            <a:ext cx="9144000" cy="6871607"/>
          </a:xfrm>
          <a:prstGeom prst="rect">
            <a:avLst/>
          </a:prstGeom>
          <a:noFill/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757238" y="2341563"/>
            <a:ext cx="7104062" cy="353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Умножение и деление</a:t>
            </a:r>
          </a:p>
          <a:p>
            <a:pPr algn="ctr"/>
            <a:r>
              <a:rPr lang="ru-RU" sz="3600" kern="10" dirty="0">
                <a:ln w="19050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десятичных дробей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973138" y="-201613"/>
            <a:ext cx="6575425" cy="2017713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546225" y="0"/>
            <a:ext cx="5257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FF0000"/>
                </a:solidFill>
              </a:rPr>
              <a:t>Удивительное на </a:t>
            </a:r>
          </a:p>
          <a:p>
            <a:r>
              <a:rPr lang="ru-RU" sz="4800">
                <a:solidFill>
                  <a:srgbClr val="FF0000"/>
                </a:solidFill>
              </a:rPr>
              <a:t>нашей планете</a:t>
            </a:r>
          </a:p>
        </p:txBody>
      </p:sp>
      <p:sp>
        <p:nvSpPr>
          <p:cNvPr id="5128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6398568"/>
            <a:ext cx="7438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Черкунова Л.О. Муниципальное общеобразовательное учреждение «Средняя общеобразовательная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школа № 2 г. Дубны Московской области»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Дмитрий\Desktop\file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>
                <a:solidFill>
                  <a:srgbClr val="FF3300"/>
                </a:solidFill>
                <a:latin typeface="Bookman Old Style" pitchFamily="18" charset="0"/>
              </a:rPr>
              <a:t>Молодцы! Это </a:t>
            </a:r>
            <a:r>
              <a:rPr lang="ru-RU" sz="2400" b="1" i="1" dirty="0" err="1">
                <a:solidFill>
                  <a:srgbClr val="FF3300"/>
                </a:solidFill>
                <a:latin typeface="Bookman Old Style" pitchFamily="18" charset="0"/>
              </a:rPr>
              <a:t>джекфрут</a:t>
            </a:r>
            <a:r>
              <a:rPr lang="ru-RU" sz="2400" b="1" i="1" dirty="0">
                <a:solidFill>
                  <a:srgbClr val="FF3300"/>
                </a:solidFill>
                <a:latin typeface="Bookman Old Style" pitchFamily="18" charset="0"/>
              </a:rPr>
              <a:t>. Растет в странах </a:t>
            </a:r>
          </a:p>
          <a:p>
            <a:pPr algn="ctr"/>
            <a:r>
              <a:rPr lang="ru-RU" sz="2400" b="1" i="1" dirty="0">
                <a:solidFill>
                  <a:srgbClr val="FF3300"/>
                </a:solidFill>
                <a:latin typeface="Bookman Old Style" pitchFamily="18" charset="0"/>
              </a:rPr>
              <a:t>Южной и Юго-Восточной Азии от Индии до </a:t>
            </a:r>
          </a:p>
          <a:p>
            <a:pPr algn="ctr"/>
            <a:r>
              <a:rPr lang="ru-RU" sz="2400" b="1" i="1" dirty="0">
                <a:solidFill>
                  <a:srgbClr val="FF3300"/>
                </a:solidFill>
                <a:latin typeface="Bookman Old Style" pitchFamily="18" charset="0"/>
              </a:rPr>
              <a:t>Индонезии. Плоды имеют форму бочонка.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641475" y="2420938"/>
            <a:ext cx="4400550" cy="579437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tx2"/>
                </a:solidFill>
              </a:rPr>
              <a:t>74,5 : 0,5 – 11,3 : 0,1=</a:t>
            </a:r>
            <a:endParaRPr lang="en-US" sz="3200" b="1" dirty="0">
              <a:solidFill>
                <a:schemeClr val="tx2"/>
              </a:solidFill>
              <a:latin typeface="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627188" y="3979863"/>
            <a:ext cx="4256087" cy="579437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tx2"/>
                </a:solidFill>
              </a:rPr>
              <a:t>14,4 : 0,9 + 370 </a:t>
            </a:r>
            <a:r>
              <a:rPr lang="en-US" sz="3200" b="1" dirty="0">
                <a:solidFill>
                  <a:schemeClr val="tx2"/>
                </a:solidFill>
                <a:latin typeface=""/>
              </a:rPr>
              <a:t>·</a:t>
            </a:r>
            <a:r>
              <a:rPr lang="ru-RU" sz="3200" b="1" dirty="0">
                <a:solidFill>
                  <a:schemeClr val="tx2"/>
                </a:solidFill>
              </a:rPr>
              <a:t> 0,2=</a:t>
            </a:r>
            <a:endParaRPr lang="en-US" sz="3200" b="1" dirty="0">
              <a:solidFill>
                <a:schemeClr val="tx2"/>
              </a:solidFill>
              <a:latin typeface="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597025" y="5357813"/>
            <a:ext cx="4256088" cy="579437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tx2"/>
                </a:solidFill>
              </a:rPr>
              <a:t>0,123 : 0,3 + 0,09 = </a:t>
            </a:r>
            <a:endParaRPr lang="en-US" sz="3200" b="1" dirty="0">
              <a:solidFill>
                <a:schemeClr val="tx2"/>
              </a:solidFill>
              <a:latin typeface="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5965825" y="5399088"/>
            <a:ext cx="1292225" cy="508000"/>
          </a:xfrm>
          <a:prstGeom prst="rect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0,5 м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022975" y="3990975"/>
            <a:ext cx="1247775" cy="508000"/>
          </a:xfrm>
          <a:prstGeom prst="rect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90 см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124575" y="2452688"/>
            <a:ext cx="1262063" cy="508000"/>
          </a:xfrm>
          <a:prstGeom prst="rect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36 кг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274638" y="1785938"/>
            <a:ext cx="2800350" cy="508000"/>
          </a:xfrm>
          <a:prstGeom prst="rect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Масса плода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257175" y="3397250"/>
            <a:ext cx="2800350" cy="508000"/>
          </a:xfrm>
          <a:prstGeom prst="rect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Длина плода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333375" y="4819650"/>
            <a:ext cx="3279775" cy="508000"/>
          </a:xfrm>
          <a:prstGeom prst="rect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Диаметр плода</a:t>
            </a:r>
          </a:p>
        </p:txBody>
      </p:sp>
      <p:sp>
        <p:nvSpPr>
          <p:cNvPr id="15376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8"/>
                  </p:tgtEl>
                </p:cond>
              </p:nextCondLst>
            </p:seq>
          </p:childTnLst>
        </p:cTn>
      </p:par>
    </p:tnLst>
    <p:bldLst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Голден рок. Джекфру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9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Индонез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64375"/>
          </a:xfrm>
          <a:prstGeom prst="rect">
            <a:avLst/>
          </a:prstGeom>
          <a:noFill/>
        </p:spPr>
      </p:pic>
      <p:sp>
        <p:nvSpPr>
          <p:cNvPr id="14342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2901950" y="5153025"/>
            <a:ext cx="3121025" cy="1704975"/>
          </a:xfrm>
          <a:prstGeom prst="actionButtonReturn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1916113" y="857250"/>
            <a:ext cx="4833937" cy="1466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WordArt 8"/>
          <p:cNvSpPr>
            <a:spLocks noChangeArrowheads="1" noChangeShapeType="1" noTextEdit="1"/>
          </p:cNvSpPr>
          <p:nvPr/>
        </p:nvSpPr>
        <p:spPr bwMode="auto">
          <a:xfrm>
            <a:off x="1852613" y="987425"/>
            <a:ext cx="4143375" cy="1365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33CC"/>
                </a:solidFill>
                <a:latin typeface="Arial"/>
                <a:cs typeface="Arial"/>
              </a:rPr>
              <a:t>Подумай!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C:\Users\Дмитрий\Desktop\file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26666" cy="6858000"/>
          </a:xfrm>
          <a:prstGeom prst="rect">
            <a:avLst/>
          </a:prstGeom>
          <a:noFill/>
        </p:spPr>
      </p:pic>
      <p:sp>
        <p:nvSpPr>
          <p:cNvPr id="6228" name="AutoShape 8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5378450"/>
            <a:ext cx="976312" cy="541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Вычислите. Зашифрованное слово – название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плода, которое по вкусу напоминает смесь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ананаса и груши 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2890838" y="2563813"/>
            <a:ext cx="2514600" cy="579437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5,7 : 0,3</a:t>
            </a:r>
          </a:p>
        </p:txBody>
      </p:sp>
      <p:sp>
        <p:nvSpPr>
          <p:cNvPr id="6237" name="AutoShape 9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081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6238" name="AutoShape 9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98713" y="5253038"/>
            <a:ext cx="1084262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0,24</a:t>
            </a:r>
          </a:p>
        </p:txBody>
      </p:sp>
      <p:sp>
        <p:nvSpPr>
          <p:cNvPr id="6239" name="AutoShape 9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76625" y="52403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6240" name="AutoShape 9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4700" y="525462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7,631</a:t>
            </a:r>
          </a:p>
        </p:txBody>
      </p:sp>
      <p:sp>
        <p:nvSpPr>
          <p:cNvPr id="6241" name="AutoShape 9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65788" y="525780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0,006</a:t>
            </a:r>
          </a:p>
        </p:txBody>
      </p:sp>
      <p:sp>
        <p:nvSpPr>
          <p:cNvPr id="6242" name="AutoShape 9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26097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6243" name="AutoShape 9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50188" y="526415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0,28</a:t>
            </a:r>
          </a:p>
        </p:txBody>
      </p:sp>
      <p:sp>
        <p:nvSpPr>
          <p:cNvPr id="6244" name="AutoShape 10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6111875"/>
            <a:ext cx="976312" cy="54133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5" name="AutoShape 10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6246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6247" name="AutoShape 1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986463"/>
            <a:ext cx="1084262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6248" name="AutoShape 10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988050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6249" name="AutoShape 10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98805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6250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99122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6251" name="AutoShape 10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99440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у</a:t>
            </a:r>
          </a:p>
        </p:txBody>
      </p:sp>
      <p:sp>
        <p:nvSpPr>
          <p:cNvPr id="6252" name="AutoShape 1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99757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6229" name="AutoShape 8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59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3,213</a:t>
            </a:r>
          </a:p>
        </p:txBody>
      </p:sp>
      <p:sp>
        <p:nvSpPr>
          <p:cNvPr id="6253" name="AutoShape 10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2"/>
                  </p:tgtEl>
                </p:cond>
              </p:nextCondLst>
            </p:seq>
          </p:childTnLst>
        </p:cTn>
      </p:par>
    </p:tnLst>
    <p:bldLst>
      <p:bldP spid="6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Дмитрий\Desktop\file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097639" cy="6858000"/>
          </a:xfrm>
          <a:prstGeom prst="rect">
            <a:avLst/>
          </a:prstGeom>
          <a:noFill/>
        </p:spPr>
      </p:pic>
      <p:sp>
        <p:nvSpPr>
          <p:cNvPr id="7170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5378450"/>
            <a:ext cx="976312" cy="541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Вычислите. Зашифрованное слово – название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плода, которое по вкусу напоминает смесь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ананаса и груши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90838" y="2563813"/>
            <a:ext cx="2514600" cy="579437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0,06 </a:t>
            </a:r>
            <a:r>
              <a:rPr lang="en-US" sz="3200" b="1">
                <a:solidFill>
                  <a:schemeClr val="tx2"/>
                </a:solidFill>
                <a:latin typeface=""/>
              </a:rPr>
              <a:t>·</a:t>
            </a:r>
            <a:r>
              <a:rPr lang="ru-RU" sz="3200" b="1">
                <a:solidFill>
                  <a:schemeClr val="tx2"/>
                </a:solidFill>
              </a:rPr>
              <a:t> 0,1</a:t>
            </a:r>
          </a:p>
        </p:txBody>
      </p:sp>
      <p:sp>
        <p:nvSpPr>
          <p:cNvPr id="717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59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3,213</a:t>
            </a:r>
          </a:p>
        </p:txBody>
      </p:sp>
      <p:sp>
        <p:nvSpPr>
          <p:cNvPr id="717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081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717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98713" y="5253038"/>
            <a:ext cx="1084262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0,24</a:t>
            </a:r>
          </a:p>
        </p:txBody>
      </p:sp>
      <p:sp>
        <p:nvSpPr>
          <p:cNvPr id="717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0913" y="5254625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717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4700" y="525462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7,631</a:t>
            </a:r>
          </a:p>
        </p:txBody>
      </p:sp>
      <p:sp>
        <p:nvSpPr>
          <p:cNvPr id="71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25780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0,006</a:t>
            </a:r>
          </a:p>
        </p:txBody>
      </p:sp>
      <p:sp>
        <p:nvSpPr>
          <p:cNvPr id="718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26097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7181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50188" y="526415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0,28</a:t>
            </a:r>
          </a:p>
        </p:txBody>
      </p:sp>
      <p:sp>
        <p:nvSpPr>
          <p:cNvPr id="7182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6111875"/>
            <a:ext cx="976312" cy="54133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7184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7185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986463"/>
            <a:ext cx="1084262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718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988050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71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98805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718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99122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р</a:t>
            </a:r>
          </a:p>
        </p:txBody>
      </p:sp>
      <p:sp>
        <p:nvSpPr>
          <p:cNvPr id="7189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99440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у</a:t>
            </a:r>
          </a:p>
        </p:txBody>
      </p:sp>
      <p:sp>
        <p:nvSpPr>
          <p:cNvPr id="7190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99757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7191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Дмитрий\Desktop\file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8194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5378450"/>
            <a:ext cx="976312" cy="541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Вычислите. Зашифрованное слово – название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плода, которое по вкусу напоминает смесь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ананаса и груши 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890838" y="2563813"/>
            <a:ext cx="2514600" cy="579437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7,1 : 0,1</a:t>
            </a:r>
          </a:p>
        </p:txBody>
      </p:sp>
      <p:sp>
        <p:nvSpPr>
          <p:cNvPr id="819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59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3,213</a:t>
            </a:r>
          </a:p>
        </p:txBody>
      </p:sp>
      <p:sp>
        <p:nvSpPr>
          <p:cNvPr id="819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081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820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98713" y="5253038"/>
            <a:ext cx="1084262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0,24</a:t>
            </a:r>
          </a:p>
        </p:txBody>
      </p:sp>
      <p:sp>
        <p:nvSpPr>
          <p:cNvPr id="82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254625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8202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4700" y="525462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7,631</a:t>
            </a:r>
          </a:p>
        </p:txBody>
      </p:sp>
      <p:sp>
        <p:nvSpPr>
          <p:cNvPr id="82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25780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0,006</a:t>
            </a:r>
          </a:p>
        </p:txBody>
      </p:sp>
      <p:sp>
        <p:nvSpPr>
          <p:cNvPr id="820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26097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8205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50188" y="526415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0,28</a:t>
            </a:r>
          </a:p>
        </p:txBody>
      </p:sp>
      <p:sp>
        <p:nvSpPr>
          <p:cNvPr id="820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6111875"/>
            <a:ext cx="976312" cy="54133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820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8209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986463"/>
            <a:ext cx="1084262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8210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988050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к</a:t>
            </a:r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98805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821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99122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р</a:t>
            </a:r>
          </a:p>
        </p:txBody>
      </p:sp>
      <p:sp>
        <p:nvSpPr>
          <p:cNvPr id="8213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99440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у</a:t>
            </a:r>
          </a:p>
        </p:txBody>
      </p:sp>
      <p:sp>
        <p:nvSpPr>
          <p:cNvPr id="8214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99757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8215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1"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Дмитрий\Desktop\file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9218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5378450"/>
            <a:ext cx="976312" cy="541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Вычислите. Зашифрованное слово – название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плода, которое по вкусу напоминает смесь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ананаса и груши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890838" y="2563813"/>
            <a:ext cx="2682648" cy="584775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0,6 </a:t>
            </a:r>
            <a:r>
              <a:rPr lang="en-US" sz="3200" b="1">
                <a:solidFill>
                  <a:schemeClr val="tx2"/>
                </a:solidFill>
                <a:latin typeface=""/>
              </a:rPr>
              <a:t>·</a:t>
            </a:r>
            <a:r>
              <a:rPr lang="ru-RU" sz="3200" b="1">
                <a:solidFill>
                  <a:schemeClr val="tx2"/>
                </a:solidFill>
              </a:rPr>
              <a:t> 0,4</a:t>
            </a:r>
          </a:p>
        </p:txBody>
      </p:sp>
      <p:sp>
        <p:nvSpPr>
          <p:cNvPr id="922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59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3,213</a:t>
            </a:r>
          </a:p>
        </p:txBody>
      </p:sp>
      <p:sp>
        <p:nvSpPr>
          <p:cNvPr id="922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081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922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253038"/>
            <a:ext cx="1084262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0,24</a:t>
            </a:r>
          </a:p>
        </p:txBody>
      </p:sp>
      <p:sp>
        <p:nvSpPr>
          <p:cNvPr id="922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254625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922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4700" y="525462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7,631</a:t>
            </a:r>
          </a:p>
        </p:txBody>
      </p:sp>
      <p:sp>
        <p:nvSpPr>
          <p:cNvPr id="92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25780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0,006</a:t>
            </a:r>
          </a:p>
        </p:txBody>
      </p:sp>
      <p:sp>
        <p:nvSpPr>
          <p:cNvPr id="9228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26097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9229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50188" y="526415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0,28</a:t>
            </a:r>
          </a:p>
        </p:txBody>
      </p:sp>
      <p:sp>
        <p:nvSpPr>
          <p:cNvPr id="9230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6111875"/>
            <a:ext cx="976312" cy="54133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1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9232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9233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986463"/>
            <a:ext cx="1084262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е</a:t>
            </a:r>
          </a:p>
        </p:txBody>
      </p:sp>
      <p:sp>
        <p:nvSpPr>
          <p:cNvPr id="9234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988050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к</a:t>
            </a:r>
          </a:p>
        </p:txBody>
      </p:sp>
      <p:sp>
        <p:nvSpPr>
          <p:cNvPr id="92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98805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9236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99122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р</a:t>
            </a:r>
          </a:p>
        </p:txBody>
      </p:sp>
      <p:sp>
        <p:nvSpPr>
          <p:cNvPr id="9237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99440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у</a:t>
            </a:r>
          </a:p>
        </p:txBody>
      </p:sp>
      <p:sp>
        <p:nvSpPr>
          <p:cNvPr id="9238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99757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9239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"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Дмитрий\Desktop\file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0242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5378450"/>
            <a:ext cx="976312" cy="541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Вычислите. Зашифрованное слово – название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плода, которое по вкусу напоминает смесь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ананаса и груши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890838" y="2563813"/>
            <a:ext cx="2514600" cy="579437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0,2 </a:t>
            </a:r>
            <a:r>
              <a:rPr lang="en-US" sz="3200" b="1">
                <a:solidFill>
                  <a:schemeClr val="tx2"/>
                </a:solidFill>
                <a:latin typeface=""/>
              </a:rPr>
              <a:t>·</a:t>
            </a:r>
            <a:r>
              <a:rPr lang="ru-RU" sz="3200" b="1">
                <a:solidFill>
                  <a:schemeClr val="tx2"/>
                </a:solidFill>
              </a:rPr>
              <a:t> 1,4</a:t>
            </a:r>
          </a:p>
        </p:txBody>
      </p:sp>
      <p:sp>
        <p:nvSpPr>
          <p:cNvPr id="1024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59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3,213</a:t>
            </a:r>
          </a:p>
        </p:txBody>
      </p:sp>
      <p:sp>
        <p:nvSpPr>
          <p:cNvPr id="1024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081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102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253038"/>
            <a:ext cx="1084262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0,24</a:t>
            </a:r>
          </a:p>
        </p:txBody>
      </p:sp>
      <p:sp>
        <p:nvSpPr>
          <p:cNvPr id="102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254625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10250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84700" y="525462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7,631</a:t>
            </a:r>
          </a:p>
        </p:txBody>
      </p:sp>
      <p:sp>
        <p:nvSpPr>
          <p:cNvPr id="102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25780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0,006</a:t>
            </a:r>
          </a:p>
        </p:txBody>
      </p:sp>
      <p:sp>
        <p:nvSpPr>
          <p:cNvPr id="10252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26097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0253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26415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0,28</a:t>
            </a:r>
          </a:p>
        </p:txBody>
      </p:sp>
      <p:sp>
        <p:nvSpPr>
          <p:cNvPr id="10254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6111875"/>
            <a:ext cx="976312" cy="54133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10256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10257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986463"/>
            <a:ext cx="1084262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е</a:t>
            </a:r>
          </a:p>
        </p:txBody>
      </p:sp>
      <p:sp>
        <p:nvSpPr>
          <p:cNvPr id="10258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988050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к</a:t>
            </a:r>
          </a:p>
        </p:txBody>
      </p:sp>
      <p:sp>
        <p:nvSpPr>
          <p:cNvPr id="102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98805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10260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99122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р</a:t>
            </a:r>
          </a:p>
        </p:txBody>
      </p:sp>
      <p:sp>
        <p:nvSpPr>
          <p:cNvPr id="10261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99440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у</a:t>
            </a:r>
          </a:p>
        </p:txBody>
      </p:sp>
      <p:sp>
        <p:nvSpPr>
          <p:cNvPr id="10262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99757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600" b="1" dirty="0">
                <a:solidFill>
                  <a:schemeClr val="accent2"/>
                </a:solidFill>
              </a:rPr>
              <a:t>т</a:t>
            </a:r>
          </a:p>
        </p:txBody>
      </p:sp>
      <p:sp>
        <p:nvSpPr>
          <p:cNvPr id="10263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Дмитрий\Desktop\file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1266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5378450"/>
            <a:ext cx="976312" cy="541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Вычислите. Зашифрованное слово – название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плода, которое по вкусу напоминает смесь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ананаса и груши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890838" y="2563813"/>
            <a:ext cx="2514600" cy="579437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76,31 : 10</a:t>
            </a:r>
          </a:p>
        </p:txBody>
      </p:sp>
      <p:sp>
        <p:nvSpPr>
          <p:cNvPr id="1127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59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3,213</a:t>
            </a:r>
          </a:p>
        </p:txBody>
      </p:sp>
      <p:sp>
        <p:nvSpPr>
          <p:cNvPr id="11271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081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112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253038"/>
            <a:ext cx="1084262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0,24</a:t>
            </a:r>
          </a:p>
        </p:txBody>
      </p:sp>
      <p:sp>
        <p:nvSpPr>
          <p:cNvPr id="1127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254625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1127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25462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7,631</a:t>
            </a:r>
          </a:p>
        </p:txBody>
      </p:sp>
      <p:sp>
        <p:nvSpPr>
          <p:cNvPr id="112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25780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0,006</a:t>
            </a:r>
          </a:p>
        </p:txBody>
      </p:sp>
      <p:sp>
        <p:nvSpPr>
          <p:cNvPr id="1127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26097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127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26415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0,28</a:t>
            </a:r>
          </a:p>
        </p:txBody>
      </p:sp>
      <p:sp>
        <p:nvSpPr>
          <p:cNvPr id="11278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6111875"/>
            <a:ext cx="976312" cy="54133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79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11280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11281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986463"/>
            <a:ext cx="1084262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е</a:t>
            </a:r>
          </a:p>
        </p:txBody>
      </p:sp>
      <p:sp>
        <p:nvSpPr>
          <p:cNvPr id="11282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988050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к</a:t>
            </a:r>
          </a:p>
        </p:txBody>
      </p:sp>
      <p:sp>
        <p:nvSpPr>
          <p:cNvPr id="112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98805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ф</a:t>
            </a:r>
          </a:p>
        </p:txBody>
      </p:sp>
      <p:sp>
        <p:nvSpPr>
          <p:cNvPr id="11284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99122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р</a:t>
            </a:r>
          </a:p>
        </p:txBody>
      </p:sp>
      <p:sp>
        <p:nvSpPr>
          <p:cNvPr id="11285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99440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у</a:t>
            </a:r>
          </a:p>
        </p:txBody>
      </p:sp>
      <p:sp>
        <p:nvSpPr>
          <p:cNvPr id="11286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99757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т</a:t>
            </a:r>
          </a:p>
        </p:txBody>
      </p:sp>
      <p:sp>
        <p:nvSpPr>
          <p:cNvPr id="11287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74"/>
                  </p:tgtEl>
                </p:cond>
              </p:nextCondLst>
            </p:seq>
          </p:childTnLst>
        </p:cTn>
      </p:par>
    </p:tnLst>
    <p:bldLst>
      <p:bldP spid="112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Дмитрий\Desktop\file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12290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5378450"/>
            <a:ext cx="976312" cy="541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Вычислите. Зашифрованное слово – название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плода, которое по вкусу напоминает смесь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ананаса и груши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90838" y="2563813"/>
            <a:ext cx="2514600" cy="579437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32,13 </a:t>
            </a:r>
            <a:r>
              <a:rPr lang="en-US" sz="3200" b="1">
                <a:solidFill>
                  <a:schemeClr val="tx2"/>
                </a:solidFill>
                <a:latin typeface=""/>
              </a:rPr>
              <a:t>·</a:t>
            </a:r>
            <a:r>
              <a:rPr lang="ru-RU" sz="3200" b="1">
                <a:solidFill>
                  <a:schemeClr val="tx2"/>
                </a:solidFill>
                <a:latin typeface=""/>
              </a:rPr>
              <a:t>0,1</a:t>
            </a:r>
            <a:endParaRPr lang="en-US" sz="3200" b="1">
              <a:solidFill>
                <a:schemeClr val="tx2"/>
              </a:solidFill>
              <a:latin typeface=""/>
            </a:endParaRPr>
          </a:p>
        </p:txBody>
      </p:sp>
      <p:sp>
        <p:nvSpPr>
          <p:cNvPr id="1229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3,213</a:t>
            </a:r>
          </a:p>
        </p:txBody>
      </p:sp>
      <p:sp>
        <p:nvSpPr>
          <p:cNvPr id="1229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081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122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253038"/>
            <a:ext cx="1084262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0,24</a:t>
            </a:r>
          </a:p>
        </p:txBody>
      </p:sp>
      <p:sp>
        <p:nvSpPr>
          <p:cNvPr id="122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254625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1229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25462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7,631</a:t>
            </a:r>
          </a:p>
        </p:txBody>
      </p:sp>
      <p:sp>
        <p:nvSpPr>
          <p:cNvPr id="1229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25780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0,006</a:t>
            </a:r>
          </a:p>
        </p:txBody>
      </p:sp>
      <p:sp>
        <p:nvSpPr>
          <p:cNvPr id="1230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26097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30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26415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0,28</a:t>
            </a:r>
          </a:p>
        </p:txBody>
      </p:sp>
      <p:sp>
        <p:nvSpPr>
          <p:cNvPr id="12302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6111875"/>
            <a:ext cx="976312" cy="54133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3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д</a:t>
            </a:r>
          </a:p>
        </p:txBody>
      </p:sp>
      <p:sp>
        <p:nvSpPr>
          <p:cNvPr id="12304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12305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986463"/>
            <a:ext cx="1084262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е</a:t>
            </a:r>
          </a:p>
        </p:txBody>
      </p:sp>
      <p:sp>
        <p:nvSpPr>
          <p:cNvPr id="12306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988050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к</a:t>
            </a:r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98805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ф</a:t>
            </a:r>
          </a:p>
        </p:txBody>
      </p:sp>
      <p:sp>
        <p:nvSpPr>
          <p:cNvPr id="1230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99122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р</a:t>
            </a:r>
          </a:p>
        </p:txBody>
      </p:sp>
      <p:sp>
        <p:nvSpPr>
          <p:cNvPr id="12309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99440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у</a:t>
            </a:r>
          </a:p>
        </p:txBody>
      </p:sp>
      <p:sp>
        <p:nvSpPr>
          <p:cNvPr id="12310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99757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т</a:t>
            </a:r>
          </a:p>
        </p:txBody>
      </p:sp>
      <p:sp>
        <p:nvSpPr>
          <p:cNvPr id="12311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4"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Дмитрий\Desktop\file.ph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3314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5378450"/>
            <a:ext cx="976312" cy="54133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Вычислите. Зашифрованное слово – название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плода, которое по вкусу напоминает смесь </a:t>
            </a:r>
          </a:p>
          <a:p>
            <a:pPr algn="ctr"/>
            <a:r>
              <a:rPr lang="ru-RU" sz="2400" b="1" i="1">
                <a:solidFill>
                  <a:srgbClr val="FF3300"/>
                </a:solidFill>
                <a:latin typeface="Bookman Old Style" pitchFamily="18" charset="0"/>
              </a:rPr>
              <a:t>ананаса и груши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890838" y="2563813"/>
            <a:ext cx="2514600" cy="579437"/>
          </a:xfrm>
          <a:prstGeom prst="rect">
            <a:avLst/>
          </a:prstGeom>
          <a:solidFill>
            <a:srgbClr val="66FF99"/>
          </a:solidFill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tx2"/>
                </a:solidFill>
              </a:rPr>
              <a:t>48,48 : 0,48</a:t>
            </a:r>
          </a:p>
        </p:txBody>
      </p:sp>
      <p:sp>
        <p:nvSpPr>
          <p:cNvPr id="1331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3,213</a:t>
            </a:r>
          </a:p>
        </p:txBody>
      </p:sp>
      <p:sp>
        <p:nvSpPr>
          <p:cNvPr id="133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5253038"/>
            <a:ext cx="1084263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133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253038"/>
            <a:ext cx="1084262" cy="712787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0,24</a:t>
            </a:r>
          </a:p>
        </p:txBody>
      </p:sp>
      <p:sp>
        <p:nvSpPr>
          <p:cNvPr id="133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254625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71</a:t>
            </a:r>
          </a:p>
        </p:txBody>
      </p:sp>
      <p:sp>
        <p:nvSpPr>
          <p:cNvPr id="133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25462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7,631</a:t>
            </a:r>
          </a:p>
        </p:txBody>
      </p:sp>
      <p:sp>
        <p:nvSpPr>
          <p:cNvPr id="133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25780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0,006</a:t>
            </a:r>
          </a:p>
        </p:txBody>
      </p:sp>
      <p:sp>
        <p:nvSpPr>
          <p:cNvPr id="13324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260975"/>
            <a:ext cx="1084263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3325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264150"/>
            <a:ext cx="1084262" cy="712788"/>
          </a:xfrm>
          <a:prstGeom prst="actionButtonBlank">
            <a:avLst/>
          </a:prstGeom>
          <a:solidFill>
            <a:srgbClr val="CCFFCC"/>
          </a:solidFill>
          <a:ln w="9525">
            <a:solidFill>
              <a:srgbClr val="66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0,28</a:t>
            </a:r>
          </a:p>
        </p:txBody>
      </p:sp>
      <p:sp>
        <p:nvSpPr>
          <p:cNvPr id="13326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10363" y="6111875"/>
            <a:ext cx="976312" cy="54133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AutoShape 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д</a:t>
            </a:r>
          </a:p>
        </p:txBody>
      </p:sp>
      <p:sp>
        <p:nvSpPr>
          <p:cNvPr id="1332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308100" y="5986463"/>
            <a:ext cx="1084263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ж</a:t>
            </a:r>
          </a:p>
        </p:txBody>
      </p:sp>
      <p:sp>
        <p:nvSpPr>
          <p:cNvPr id="13329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98713" y="5986463"/>
            <a:ext cx="1084262" cy="712787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е</a:t>
            </a:r>
          </a:p>
        </p:txBody>
      </p:sp>
      <p:sp>
        <p:nvSpPr>
          <p:cNvPr id="13330" name="AutoShape 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0913" y="5988050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к</a:t>
            </a:r>
          </a:p>
        </p:txBody>
      </p:sp>
      <p:sp>
        <p:nvSpPr>
          <p:cNvPr id="133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84700" y="598805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ф</a:t>
            </a:r>
          </a:p>
        </p:txBody>
      </p:sp>
      <p:sp>
        <p:nvSpPr>
          <p:cNvPr id="13332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65788" y="599122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р</a:t>
            </a:r>
          </a:p>
        </p:txBody>
      </p:sp>
      <p:sp>
        <p:nvSpPr>
          <p:cNvPr id="13333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56400" y="5994400"/>
            <a:ext cx="1084263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у</a:t>
            </a:r>
          </a:p>
        </p:txBody>
      </p:sp>
      <p:sp>
        <p:nvSpPr>
          <p:cNvPr id="13334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0188" y="5997575"/>
            <a:ext cx="1084262" cy="712788"/>
          </a:xfrm>
          <a:prstGeom prst="actionButtonBlank">
            <a:avLst/>
          </a:prstGeom>
          <a:solidFill>
            <a:srgbClr val="FFCCFF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accent2"/>
                </a:solidFill>
              </a:rPr>
              <a:t>т</a:t>
            </a:r>
          </a:p>
        </p:txBody>
      </p:sp>
      <p:sp>
        <p:nvSpPr>
          <p:cNvPr id="13335" name="AutoShape 2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47088" y="6356350"/>
            <a:ext cx="696912" cy="501650"/>
          </a:xfrm>
          <a:prstGeom prst="actionButtonForwardNex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9"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338</Words>
  <Application>Microsoft Office PowerPoint</Application>
  <PresentationFormat>Экран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Дмитрий</dc:creator>
  <cp:lastModifiedBy>Дмитрий</cp:lastModifiedBy>
  <cp:revision>4</cp:revision>
  <cp:lastPrinted>1601-01-01T00:00:00Z</cp:lastPrinted>
  <dcterms:created xsi:type="dcterms:W3CDTF">1601-01-01T00:00:00Z</dcterms:created>
  <dcterms:modified xsi:type="dcterms:W3CDTF">2013-05-07T16:34:09Z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