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8"/>
  </p:notesMasterIdLst>
  <p:handoutMasterIdLst>
    <p:handoutMasterId r:id="rId19"/>
  </p:handoutMasterIdLst>
  <p:sldIdLst>
    <p:sldId id="256" r:id="rId3"/>
    <p:sldId id="257" r:id="rId4"/>
    <p:sldId id="279" r:id="rId5"/>
    <p:sldId id="283" r:id="rId6"/>
    <p:sldId id="289" r:id="rId7"/>
    <p:sldId id="281" r:id="rId8"/>
    <p:sldId id="284" r:id="rId9"/>
    <p:sldId id="282" r:id="rId10"/>
    <p:sldId id="285" r:id="rId11"/>
    <p:sldId id="287" r:id="rId12"/>
    <p:sldId id="290" r:id="rId13"/>
    <p:sldId id="288" r:id="rId14"/>
    <p:sldId id="265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09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088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0715C-7A0B-48FC-A92D-4C7C67760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Коломенская В.Г.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29.02.2012</a:t>
            </a:r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75089-99EB-44E0-A749-6D903276FE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Коломенская В.Г.</a:t>
            </a:r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21BC3-9D90-4260-A343-1C5E11AE88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forum.materinstvo.ru/lofiversion/index.php/t336790-200.html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gif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.png"/><Relationship Id="rId5" Type="http://schemas.openxmlformats.org/officeDocument/2006/relationships/image" Target="../media/image2.gif"/><Relationship Id="rId4" Type="http://schemas.openxmlformats.org/officeDocument/2006/relationships/slide" Target="slide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gif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71472" y="571480"/>
            <a:ext cx="8072494" cy="571504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142976" y="1000108"/>
            <a:ext cx="705840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Определение рода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имён  существительных</a:t>
            </a:r>
            <a:endParaRPr lang="ru-RU" sz="54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3071810"/>
            <a:ext cx="71438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Интерактивный  тренажёр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4286256"/>
            <a:ext cx="728667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cap="none" spc="0" dirty="0" smtClean="0">
                <a:ln w="11430"/>
                <a:solidFill>
                  <a:srgbClr val="002060"/>
                </a:solidFill>
              </a:rPr>
              <a:t>Коломенская В. Г.</a:t>
            </a:r>
          </a:p>
          <a:p>
            <a:r>
              <a:rPr lang="ru-RU" sz="2400" dirty="0" smtClean="0">
                <a:ln w="11430"/>
                <a:solidFill>
                  <a:srgbClr val="002060"/>
                </a:solidFill>
              </a:rPr>
              <a:t>учитель начальных классов</a:t>
            </a:r>
          </a:p>
          <a:p>
            <a:r>
              <a:rPr lang="ru-RU" sz="2400" cap="none" spc="0" dirty="0" smtClean="0">
                <a:ln w="11430"/>
                <a:solidFill>
                  <a:srgbClr val="002060"/>
                </a:solidFill>
              </a:rPr>
              <a:t>МБОУ СОШ № 15</a:t>
            </a:r>
          </a:p>
          <a:p>
            <a:r>
              <a:rPr lang="ru-RU" sz="2400" dirty="0" smtClean="0">
                <a:ln w="11430"/>
                <a:solidFill>
                  <a:srgbClr val="002060"/>
                </a:solidFill>
              </a:rPr>
              <a:t>г. Владикавказ, РСО-А</a:t>
            </a:r>
            <a:endParaRPr lang="ru-RU" sz="2400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pic>
        <p:nvPicPr>
          <p:cNvPr id="11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228184" y="3933056"/>
            <a:ext cx="1825936" cy="2177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" name="Таблица 49"/>
          <p:cNvGraphicFramePr>
            <a:graphicFrameLocks noGrp="1"/>
          </p:cNvGraphicFramePr>
          <p:nvPr/>
        </p:nvGraphicFramePr>
        <p:xfrm>
          <a:off x="1928794" y="1571612"/>
          <a:ext cx="5286412" cy="431481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251105"/>
                <a:gridCol w="1011769"/>
                <a:gridCol w="1011769"/>
                <a:gridCol w="1011769"/>
              </a:tblGrid>
              <a:tr h="392256">
                <a:tc>
                  <a:txBody>
                    <a:bodyPr/>
                    <a:lstStyle/>
                    <a:p>
                      <a:pPr algn="l"/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Ж.р.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 М.р.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Ср.р.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Город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Море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Пирамида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1800" dirty="0" smtClean="0"/>
                        <a:t>Здоровье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Моряк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Учитель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Ягода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Золото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Девочка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Сирень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215074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215074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214810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15074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14942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14942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214810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215074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14942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214810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215074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215074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14810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215074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214942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214942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214942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214810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214810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214810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215074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5214942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кругленный прямоугольник 46">
            <a:hlinkClick r:id="rId3" action="ppaction://hlinksldjump"/>
          </p:cNvPr>
          <p:cNvSpPr/>
          <p:nvPr/>
        </p:nvSpPr>
        <p:spPr>
          <a:xfrm>
            <a:off x="3214678" y="6143644"/>
            <a:ext cx="2714644" cy="2143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Повтори правило!</a:t>
            </a:r>
            <a:endParaRPr lang="ru-RU" sz="1600" dirty="0"/>
          </a:p>
        </p:txBody>
      </p:sp>
      <p:sp>
        <p:nvSpPr>
          <p:cNvPr id="49" name="Дата 4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53" name="Номер слайда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4" name="Нижний колонтитул 5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56" name="Овальная выноска 55"/>
          <p:cNvSpPr/>
          <p:nvPr/>
        </p:nvSpPr>
        <p:spPr>
          <a:xfrm>
            <a:off x="1259632" y="1124744"/>
            <a:ext cx="1000132" cy="714380"/>
          </a:xfrm>
          <a:prstGeom prst="wedgeEllipseCallout">
            <a:avLst>
              <a:gd name="adj1" fmla="val -62819"/>
              <a:gd name="adj2" fmla="val 6154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8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227760" y="4149080"/>
            <a:ext cx="1690456" cy="2016224"/>
          </a:xfrm>
          <a:prstGeom prst="rect">
            <a:avLst/>
          </a:prstGeom>
          <a:noFill/>
        </p:spPr>
      </p:pic>
      <p:pic>
        <p:nvPicPr>
          <p:cNvPr id="52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23528" y="1844824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928794" y="1571612"/>
          <a:ext cx="5286412" cy="431481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251105"/>
                <a:gridCol w="1011769"/>
                <a:gridCol w="1011769"/>
                <a:gridCol w="1011769"/>
              </a:tblGrid>
              <a:tr h="392256">
                <a:tc>
                  <a:txBody>
                    <a:bodyPr/>
                    <a:lstStyle/>
                    <a:p>
                      <a:pPr algn="l"/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М.р.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 Ж.р.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Ср.р.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Пешеход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Степь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Колесо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1800" dirty="0" smtClean="0"/>
                        <a:t>Кухня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Компьютер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Покрывало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Ранец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Земля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Одежда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Тетрадь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215074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215074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214810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15074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14942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14942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214810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215074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14942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214810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215074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215074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14810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215074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214942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214942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214942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214810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214810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214810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215074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5214942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Дата 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51" name="Номер слайда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2" name="Нижний колонтитул 5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53" name="Скругленный прямоугольник 52">
            <a:hlinkClick r:id="rId3" action="ppaction://hlinksldjump"/>
          </p:cNvPr>
          <p:cNvSpPr/>
          <p:nvPr/>
        </p:nvSpPr>
        <p:spPr>
          <a:xfrm>
            <a:off x="3214678" y="6143644"/>
            <a:ext cx="2714644" cy="2143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Повтори правило!</a:t>
            </a:r>
            <a:endParaRPr lang="ru-RU" sz="1600" dirty="0"/>
          </a:p>
        </p:txBody>
      </p:sp>
      <p:sp>
        <p:nvSpPr>
          <p:cNvPr id="49" name="Овальная выноска 48"/>
          <p:cNvSpPr/>
          <p:nvPr/>
        </p:nvSpPr>
        <p:spPr>
          <a:xfrm>
            <a:off x="1259632" y="1124744"/>
            <a:ext cx="1000132" cy="714380"/>
          </a:xfrm>
          <a:prstGeom prst="wedgeEllipseCallout">
            <a:avLst>
              <a:gd name="adj1" fmla="val -57014"/>
              <a:gd name="adj2" fmla="val 6154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9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7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227760" y="4149080"/>
            <a:ext cx="1690456" cy="2016224"/>
          </a:xfrm>
          <a:prstGeom prst="rect">
            <a:avLst/>
          </a:prstGeom>
          <a:noFill/>
        </p:spPr>
      </p:pic>
      <p:pic>
        <p:nvPicPr>
          <p:cNvPr id="54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23528" y="1844824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" name="Таблица 49"/>
          <p:cNvGraphicFramePr>
            <a:graphicFrameLocks noGrp="1"/>
          </p:cNvGraphicFramePr>
          <p:nvPr/>
        </p:nvGraphicFramePr>
        <p:xfrm>
          <a:off x="1928794" y="1571612"/>
          <a:ext cx="5286412" cy="431481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251105"/>
                <a:gridCol w="1011769"/>
                <a:gridCol w="1011769"/>
                <a:gridCol w="1011769"/>
              </a:tblGrid>
              <a:tr h="392256">
                <a:tc>
                  <a:txBody>
                    <a:bodyPr/>
                    <a:lstStyle/>
                    <a:p>
                      <a:pPr algn="l"/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Ж.р.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 М.р.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Ср.р.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Адрес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Отечество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Правда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1800" dirty="0" smtClean="0"/>
                        <a:t>Стихотворение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Музыкант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Писатель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Ярмарка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Столетие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Дорога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Ступенька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215074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215074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214810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15074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14942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14942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214810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215074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14942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214810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215074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215074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14810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215074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214942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214942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214942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214810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214810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214810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215074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5214942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кругленный прямоугольник 46">
            <a:hlinkClick r:id="rId3" action="ppaction://hlinksldjump"/>
          </p:cNvPr>
          <p:cNvSpPr/>
          <p:nvPr/>
        </p:nvSpPr>
        <p:spPr>
          <a:xfrm>
            <a:off x="3214678" y="6143644"/>
            <a:ext cx="2714644" cy="2143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Повтори правило!</a:t>
            </a:r>
            <a:endParaRPr lang="ru-RU" sz="1600" dirty="0"/>
          </a:p>
        </p:txBody>
      </p:sp>
      <p:sp>
        <p:nvSpPr>
          <p:cNvPr id="49" name="Дата 4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53" name="Номер слайда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54" name="Нижний колонтитул 5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51" name="Овальная выноска 50"/>
          <p:cNvSpPr/>
          <p:nvPr/>
        </p:nvSpPr>
        <p:spPr>
          <a:xfrm>
            <a:off x="1331640" y="1124744"/>
            <a:ext cx="1000132" cy="714380"/>
          </a:xfrm>
          <a:prstGeom prst="wedgeEllipseCallout">
            <a:avLst>
              <a:gd name="adj1" fmla="val -70075"/>
              <a:gd name="adj2" fmla="val 63579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10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2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227760" y="4149080"/>
            <a:ext cx="1690456" cy="2016224"/>
          </a:xfrm>
          <a:prstGeom prst="rect">
            <a:avLst/>
          </a:prstGeom>
          <a:noFill/>
        </p:spPr>
      </p:pic>
      <p:pic>
        <p:nvPicPr>
          <p:cNvPr id="56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23528" y="1844824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57289" y="1785926"/>
          <a:ext cx="6500859" cy="3601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6953"/>
                <a:gridCol w="2166953"/>
                <a:gridCol w="2166953"/>
              </a:tblGrid>
              <a:tr h="107157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Мужской</a:t>
                      </a:r>
                    </a:p>
                    <a:p>
                      <a:pPr algn="ctr"/>
                      <a:r>
                        <a:rPr lang="ru-RU" sz="2800" dirty="0" smtClean="0"/>
                        <a:t>род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Женский</a:t>
                      </a:r>
                    </a:p>
                    <a:p>
                      <a:pPr algn="ctr"/>
                      <a:r>
                        <a:rPr lang="ru-RU" sz="2800" dirty="0" smtClean="0"/>
                        <a:t>род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Средний</a:t>
                      </a:r>
                    </a:p>
                    <a:p>
                      <a:pPr algn="ctr"/>
                      <a:r>
                        <a:rPr lang="ru-RU" sz="2800" dirty="0" smtClean="0"/>
                        <a:t>род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472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Имена существительные  </a:t>
                      </a:r>
                    </a:p>
                    <a:p>
                      <a:pPr algn="ctr"/>
                      <a:r>
                        <a:rPr lang="ru-RU" sz="2000" dirty="0" smtClean="0"/>
                        <a:t>с окончаниями</a:t>
                      </a:r>
                    </a:p>
                    <a:p>
                      <a:pPr algn="ctr"/>
                      <a:r>
                        <a:rPr lang="ru-RU" sz="2000" dirty="0" smtClean="0"/>
                        <a:t>-а   -я </a:t>
                      </a:r>
                    </a:p>
                    <a:p>
                      <a:pPr algn="ctr"/>
                      <a:r>
                        <a:rPr lang="ru-RU" sz="2000" dirty="0" smtClean="0"/>
                        <a:t>К ним можно подставить слова </a:t>
                      </a:r>
                      <a:r>
                        <a:rPr lang="ru-RU" sz="2000" i="1" dirty="0" smtClean="0"/>
                        <a:t>ОН, МОЙ </a:t>
                      </a:r>
                      <a:endParaRPr lang="ru-RU" sz="20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Имена существительные  </a:t>
                      </a:r>
                    </a:p>
                    <a:p>
                      <a:pPr algn="ctr"/>
                      <a:r>
                        <a:rPr lang="ru-RU" sz="2000" dirty="0" smtClean="0"/>
                        <a:t>с окончаниями</a:t>
                      </a:r>
                    </a:p>
                    <a:p>
                      <a:pPr algn="ctr"/>
                      <a:r>
                        <a:rPr lang="ru-RU" sz="2000" dirty="0" smtClean="0"/>
                        <a:t>-а   -я</a:t>
                      </a:r>
                    </a:p>
                    <a:p>
                      <a:pPr algn="ctr"/>
                      <a:r>
                        <a:rPr lang="ru-RU" sz="2000" dirty="0" smtClean="0"/>
                        <a:t>К ним можно подставить слова </a:t>
                      </a:r>
                      <a:r>
                        <a:rPr lang="ru-RU" sz="2000" i="1" dirty="0" smtClean="0"/>
                        <a:t>ОНА, МОЯ</a:t>
                      </a:r>
                      <a:r>
                        <a:rPr lang="ru-RU" sz="2000" i="1" baseline="0" dirty="0" smtClean="0"/>
                        <a:t> </a:t>
                      </a:r>
                      <a:endParaRPr lang="ru-RU" sz="20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dirty="0" smtClean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Имена существительные  </a:t>
                      </a:r>
                    </a:p>
                    <a:p>
                      <a:pPr algn="ctr"/>
                      <a:r>
                        <a:rPr lang="ru-RU" sz="2000" dirty="0" smtClean="0"/>
                        <a:t>с окончаниями</a:t>
                      </a:r>
                    </a:p>
                    <a:p>
                      <a:pPr algn="ctr"/>
                      <a:r>
                        <a:rPr lang="ru-RU" sz="2000" dirty="0" smtClean="0"/>
                        <a:t>-о   -е </a:t>
                      </a:r>
                    </a:p>
                    <a:p>
                      <a:pPr algn="ctr"/>
                      <a:r>
                        <a:rPr lang="ru-RU" sz="2000" dirty="0" smtClean="0"/>
                        <a:t>К</a:t>
                      </a:r>
                      <a:r>
                        <a:rPr lang="ru-RU" sz="2000" baseline="0" dirty="0" smtClean="0"/>
                        <a:t> ним </a:t>
                      </a:r>
                      <a:r>
                        <a:rPr lang="ru-RU" sz="2000" dirty="0" smtClean="0"/>
                        <a:t>можно подставить слова </a:t>
                      </a:r>
                      <a:r>
                        <a:rPr lang="ru-RU" sz="2000" i="1" dirty="0" smtClean="0"/>
                        <a:t>ОНО, МОЁ</a:t>
                      </a:r>
                      <a:r>
                        <a:rPr lang="ru-RU" sz="2000" i="1" baseline="0" dirty="0" smtClean="0"/>
                        <a:t> </a:t>
                      </a:r>
                      <a:endParaRPr lang="ru-RU" sz="2000" dirty="0" smtClean="0"/>
                    </a:p>
                    <a:p>
                      <a:pPr algn="ctr"/>
                      <a:endParaRPr lang="ru-RU" sz="20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Скругленный прямоугольник 5">
            <a:hlinkClick r:id="" action="ppaction://hlinkshowjump?jump=lastslideviewed"/>
          </p:cNvPr>
          <p:cNvSpPr/>
          <p:nvPr/>
        </p:nvSpPr>
        <p:spPr>
          <a:xfrm>
            <a:off x="3214678" y="6000768"/>
            <a:ext cx="2714644" cy="2143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Назад!</a:t>
            </a:r>
            <a:endParaRPr lang="ru-RU" sz="1600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1857356" y="3929066"/>
            <a:ext cx="2357454" cy="142876"/>
            <a:chOff x="1857356" y="3929066"/>
            <a:chExt cx="2357454" cy="142876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857356" y="3929066"/>
              <a:ext cx="142876" cy="142876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4071934" y="3929066"/>
              <a:ext cx="142876" cy="142876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pic>
        <p:nvPicPr>
          <p:cNvPr id="12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164288" y="4495243"/>
            <a:ext cx="1762464" cy="2102109"/>
          </a:xfrm>
          <a:prstGeom prst="rect">
            <a:avLst/>
          </a:prstGeom>
          <a:noFill/>
        </p:spPr>
      </p:pic>
      <p:pic>
        <p:nvPicPr>
          <p:cNvPr id="15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23528" y="476672"/>
            <a:ext cx="1512168" cy="2293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500166" y="1928802"/>
            <a:ext cx="6143668" cy="584775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5400000" scaled="1"/>
            <a:tileRect/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Иллюстративные  источники</a:t>
            </a:r>
            <a:r>
              <a:rPr lang="ru-RU" sz="2400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. </a:t>
            </a:r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в начало 14">
            <a:hlinkClick r:id="" action="ppaction://hlinkshowjump?jump=firstslide" highlightClick="1"/>
          </p:cNvPr>
          <p:cNvSpPr/>
          <p:nvPr/>
        </p:nvSpPr>
        <p:spPr>
          <a:xfrm>
            <a:off x="0" y="6429396"/>
            <a:ext cx="428596" cy="42860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pic>
        <p:nvPicPr>
          <p:cNvPr id="13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430373" y="3717032"/>
            <a:ext cx="1992323" cy="2376264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547664" y="2780928"/>
            <a:ext cx="6120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http://forum.materinstvo.ru/lofiversion/index.php/t336790-200.html</a:t>
            </a:r>
            <a:r>
              <a:rPr lang="ru-RU" dirty="0" smtClean="0"/>
              <a:t>          гномики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714488"/>
            <a:ext cx="6143668" cy="2923877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5400000" scaled="1"/>
            <a:tileRect/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dirty="0" smtClean="0">
                <a:ln w="11430"/>
                <a:solidFill>
                  <a:srgbClr val="002060"/>
                </a:solidFill>
              </a:rPr>
              <a:t>   Презентацию выполнила учитель</a:t>
            </a:r>
          </a:p>
          <a:p>
            <a:pPr algn="ctr"/>
            <a:r>
              <a:rPr lang="ru-RU" sz="3200" dirty="0" smtClean="0">
                <a:ln w="11430"/>
                <a:solidFill>
                  <a:srgbClr val="002060"/>
                </a:solidFill>
              </a:rPr>
              <a:t>начальных классов </a:t>
            </a:r>
          </a:p>
          <a:p>
            <a:pPr algn="ctr"/>
            <a:r>
              <a:rPr lang="ru-RU" sz="3200" dirty="0" smtClean="0">
                <a:ln w="11430"/>
                <a:solidFill>
                  <a:srgbClr val="002060"/>
                </a:solidFill>
              </a:rPr>
              <a:t>МБОУ СОШ № 15 г.Владикавказа Коломенская В. Г.</a:t>
            </a:r>
          </a:p>
          <a:p>
            <a:pPr algn="ctr"/>
            <a:r>
              <a:rPr lang="ru-RU" sz="2400" dirty="0" smtClean="0">
                <a:ln w="11430"/>
                <a:solidFill>
                  <a:srgbClr val="002060"/>
                </a:solidFill>
                <a:latin typeface="Comic Sans MS" pitchFamily="66" charset="0"/>
              </a:rPr>
              <a:t>январь</a:t>
            </a:r>
            <a:r>
              <a:rPr lang="ru-RU" sz="2400" cap="none" spc="0" dirty="0" smtClean="0">
                <a:ln w="11430"/>
                <a:solidFill>
                  <a:srgbClr val="002060"/>
                </a:solidFill>
                <a:latin typeface="Comic Sans MS" pitchFamily="66" charset="0"/>
              </a:rPr>
              <a:t>, 2013 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pic>
        <p:nvPicPr>
          <p:cNvPr id="10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490746" y="3501008"/>
            <a:ext cx="1931950" cy="2304256"/>
          </a:xfrm>
          <a:prstGeom prst="rect">
            <a:avLst/>
          </a:prstGeom>
          <a:noFill/>
        </p:spPr>
      </p:pic>
      <p:pic>
        <p:nvPicPr>
          <p:cNvPr id="11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83567" y="3517074"/>
            <a:ext cx="1512168" cy="2293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1714488"/>
            <a:ext cx="6143668" cy="4031873"/>
          </a:xfrm>
          <a:prstGeom prst="rect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5400000" scaled="1"/>
            <a:tileRect/>
          </a:gra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dirty="0" smtClean="0">
                <a:ln w="11430"/>
                <a:solidFill>
                  <a:srgbClr val="002060"/>
                </a:solidFill>
              </a:rPr>
              <a:t>     </a:t>
            </a:r>
            <a:r>
              <a:rPr lang="ru-RU" sz="3200" dirty="0" smtClean="0">
                <a:ln w="11430"/>
                <a:solidFill>
                  <a:srgbClr val="002060"/>
                </a:solidFill>
                <a:latin typeface="Comic Sans MS" pitchFamily="66" charset="0"/>
              </a:rPr>
              <a:t>Проверь свои знания, определи род имен существительных. </a:t>
            </a:r>
          </a:p>
          <a:p>
            <a:pPr algn="ctr"/>
            <a:r>
              <a:rPr lang="ru-RU" sz="3200" dirty="0" smtClean="0">
                <a:ln w="11430"/>
                <a:solidFill>
                  <a:srgbClr val="002060"/>
                </a:solidFill>
                <a:latin typeface="Comic Sans MS" pitchFamily="66" charset="0"/>
              </a:rPr>
              <a:t>Щелчок по выбранной ячейке покажет, ошибаешься ты</a:t>
            </a:r>
          </a:p>
          <a:p>
            <a:pPr algn="ctr"/>
            <a:r>
              <a:rPr lang="ru-RU" sz="3200" dirty="0" smtClean="0">
                <a:ln w="11430"/>
                <a:solidFill>
                  <a:srgbClr val="002060"/>
                </a:solidFill>
                <a:latin typeface="Comic Sans MS" pitchFamily="66" charset="0"/>
              </a:rPr>
              <a:t>или нет.</a:t>
            </a:r>
          </a:p>
          <a:p>
            <a:pPr algn="ctr"/>
            <a:r>
              <a:rPr lang="ru-RU" sz="3200" cap="none" spc="0" dirty="0" smtClean="0">
                <a:ln w="11430"/>
                <a:solidFill>
                  <a:srgbClr val="002060"/>
                </a:solidFill>
                <a:latin typeface="Comic Sans MS" pitchFamily="66" charset="0"/>
              </a:rPr>
              <a:t>Если есть необходимость – повтори правило</a:t>
            </a:r>
            <a:r>
              <a:rPr lang="ru-RU" sz="2400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. </a:t>
            </a:r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pic>
        <p:nvPicPr>
          <p:cNvPr id="11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83568" y="620688"/>
            <a:ext cx="1633255" cy="2477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948264" y="3815722"/>
            <a:ext cx="1969952" cy="23495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928794" y="1571612"/>
          <a:ext cx="5286412" cy="431481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251105"/>
                <a:gridCol w="1011769"/>
                <a:gridCol w="1011769"/>
                <a:gridCol w="1011769"/>
              </a:tblGrid>
              <a:tr h="392256">
                <a:tc>
                  <a:txBody>
                    <a:bodyPr/>
                    <a:lstStyle/>
                    <a:p>
                      <a:pPr algn="l"/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М.р.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 Ж.р.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Ср.р.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smtClean="0"/>
                        <a:t>Локоть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smtClean="0"/>
                        <a:t>Сирень</a:t>
                      </a:r>
                      <a:endParaRPr lang="ru-RU" sz="1800" dirty="0" smtClean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smtClean="0"/>
                        <a:t>Кресло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1800" smtClean="0"/>
                        <a:t>Берёза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Камень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Зеркало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Костя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Ягода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Кисть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Фасоль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215074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215074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214810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15074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14942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14942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214810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215074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14942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214810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215074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215074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14810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215074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214942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214942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214942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214810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214810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214810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215074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5214942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Дата 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51" name="Номер слайда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2" name="Нижний колонтитул 5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53" name="Скругленный прямоугольник 52">
            <a:hlinkClick r:id="rId3" action="ppaction://hlinksldjump"/>
          </p:cNvPr>
          <p:cNvSpPr/>
          <p:nvPr/>
        </p:nvSpPr>
        <p:spPr>
          <a:xfrm>
            <a:off x="3214678" y="6143644"/>
            <a:ext cx="2714644" cy="2143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Повтори правило!</a:t>
            </a:r>
            <a:endParaRPr lang="ru-RU" sz="1600" dirty="0"/>
          </a:p>
        </p:txBody>
      </p:sp>
      <p:sp>
        <p:nvSpPr>
          <p:cNvPr id="49" name="Овальная выноска 48"/>
          <p:cNvSpPr/>
          <p:nvPr/>
        </p:nvSpPr>
        <p:spPr>
          <a:xfrm>
            <a:off x="1403648" y="1052736"/>
            <a:ext cx="1000132" cy="714380"/>
          </a:xfrm>
          <a:prstGeom prst="wedgeEllipseCallout">
            <a:avLst>
              <a:gd name="adj1" fmla="val -65721"/>
              <a:gd name="adj2" fmla="val 77802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7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23528" y="1844824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227760" y="4149080"/>
            <a:ext cx="1690456" cy="201622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" name="Таблица 50"/>
          <p:cNvGraphicFramePr>
            <a:graphicFrameLocks noGrp="1"/>
          </p:cNvGraphicFramePr>
          <p:nvPr/>
        </p:nvGraphicFramePr>
        <p:xfrm>
          <a:off x="1928794" y="1571612"/>
          <a:ext cx="5286412" cy="431481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251105"/>
                <a:gridCol w="1011769"/>
                <a:gridCol w="1011769"/>
                <a:gridCol w="1011769"/>
              </a:tblGrid>
              <a:tr h="392256">
                <a:tc>
                  <a:txBody>
                    <a:bodyPr/>
                    <a:lstStyle/>
                    <a:p>
                      <a:pPr algn="l"/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Ж.р.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 М.р.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Ср.р.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Собака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Солнце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Жилище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1800" dirty="0" smtClean="0"/>
                        <a:t>Загадка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Игрушка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Ураган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Здоровье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Какао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Дядя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Племя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215074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215074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214810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15074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14942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14942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214810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215074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14942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214810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215074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215074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14810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215074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214942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214942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214942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214810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214810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214810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215074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5214942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Дата 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53" name="Номер слайда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4" name="Нижний колонтитул 5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55" name="Скругленный прямоугольник 54">
            <a:hlinkClick r:id="rId4" action="ppaction://hlinksldjump"/>
          </p:cNvPr>
          <p:cNvSpPr/>
          <p:nvPr/>
        </p:nvSpPr>
        <p:spPr>
          <a:xfrm>
            <a:off x="3214678" y="6143644"/>
            <a:ext cx="2714644" cy="2143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Повтори правило!</a:t>
            </a:r>
            <a:endParaRPr lang="ru-RU" sz="1600" dirty="0"/>
          </a:p>
        </p:txBody>
      </p:sp>
      <p:sp>
        <p:nvSpPr>
          <p:cNvPr id="49" name="Овальная выноска 48"/>
          <p:cNvSpPr/>
          <p:nvPr/>
        </p:nvSpPr>
        <p:spPr>
          <a:xfrm>
            <a:off x="1331640" y="1052736"/>
            <a:ext cx="1000132" cy="714380"/>
          </a:xfrm>
          <a:prstGeom prst="wedgeEllipseCallout">
            <a:avLst>
              <a:gd name="adj1" fmla="val -58464"/>
              <a:gd name="adj2" fmla="val 79834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7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227760" y="4149080"/>
            <a:ext cx="1690456" cy="2016224"/>
          </a:xfrm>
          <a:prstGeom prst="rect">
            <a:avLst/>
          </a:prstGeom>
          <a:noFill/>
        </p:spPr>
      </p:pic>
      <p:pic>
        <p:nvPicPr>
          <p:cNvPr id="50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323528" y="1844824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928794" y="1571612"/>
          <a:ext cx="5286412" cy="431481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251105"/>
                <a:gridCol w="1011769"/>
                <a:gridCol w="1011769"/>
                <a:gridCol w="1011769"/>
              </a:tblGrid>
              <a:tr h="392256">
                <a:tc>
                  <a:txBody>
                    <a:bodyPr/>
                    <a:lstStyle/>
                    <a:p>
                      <a:pPr algn="l"/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М.р.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 Ж.р.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Ср.р.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Приятель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Площадь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Зеркальце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1800" dirty="0" smtClean="0"/>
                        <a:t>Осина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Ремень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Одеяло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Снегирь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Капель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Краска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Соль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215074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215074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214810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15074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14942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14942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214810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215074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14942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214810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215074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215074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14810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215074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214942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214942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214942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214810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214810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214810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215074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5214942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Дата 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51" name="Номер слайда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2" name="Нижний колонтитул 5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53" name="Скругленный прямоугольник 52">
            <a:hlinkClick r:id="rId3" action="ppaction://hlinksldjump"/>
          </p:cNvPr>
          <p:cNvSpPr/>
          <p:nvPr/>
        </p:nvSpPr>
        <p:spPr>
          <a:xfrm>
            <a:off x="3214678" y="6143644"/>
            <a:ext cx="2714644" cy="2143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Повтори правило!</a:t>
            </a:r>
            <a:endParaRPr lang="ru-RU" sz="1600" dirty="0"/>
          </a:p>
        </p:txBody>
      </p:sp>
      <p:sp>
        <p:nvSpPr>
          <p:cNvPr id="49" name="Овальная выноска 48"/>
          <p:cNvSpPr/>
          <p:nvPr/>
        </p:nvSpPr>
        <p:spPr>
          <a:xfrm>
            <a:off x="1331640" y="1052736"/>
            <a:ext cx="1000132" cy="714380"/>
          </a:xfrm>
          <a:prstGeom prst="wedgeEllipseCallout">
            <a:avLst>
              <a:gd name="adj1" fmla="val -57014"/>
              <a:gd name="adj2" fmla="val 77801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7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227760" y="4149080"/>
            <a:ext cx="1690456" cy="2016224"/>
          </a:xfrm>
          <a:prstGeom prst="rect">
            <a:avLst/>
          </a:prstGeom>
          <a:noFill/>
        </p:spPr>
      </p:pic>
      <p:pic>
        <p:nvPicPr>
          <p:cNvPr id="54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23528" y="1844824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928794" y="1571612"/>
          <a:ext cx="5286412" cy="431481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251105"/>
                <a:gridCol w="1011769"/>
                <a:gridCol w="1011769"/>
                <a:gridCol w="1011769"/>
              </a:tblGrid>
              <a:tr h="392256">
                <a:tc>
                  <a:txBody>
                    <a:bodyPr/>
                    <a:lstStyle/>
                    <a:p>
                      <a:pPr algn="l"/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М.р.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 Ж.р.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Ср.р.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Листопад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Слива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Копыто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1800" dirty="0" smtClean="0"/>
                        <a:t>Осина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Карамель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Зеркало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Дедуля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Яблоня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Свирель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Анастасия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215074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215074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214810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15074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14942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14942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214810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215074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14942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214810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215074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215074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14810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215074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214942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214942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214942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214810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214810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214810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215074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5214942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Дата 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52" name="Номер слайда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3" name="Нижний колонтитул 5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54" name="Скругленный прямоугольник 53">
            <a:hlinkClick r:id="rId3" action="ppaction://hlinksldjump"/>
          </p:cNvPr>
          <p:cNvSpPr/>
          <p:nvPr/>
        </p:nvSpPr>
        <p:spPr>
          <a:xfrm>
            <a:off x="3214678" y="6143644"/>
            <a:ext cx="2714644" cy="2143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Повтори правило!</a:t>
            </a:r>
            <a:endParaRPr lang="ru-RU" sz="1600" dirty="0"/>
          </a:p>
        </p:txBody>
      </p:sp>
      <p:sp>
        <p:nvSpPr>
          <p:cNvPr id="50" name="Овальная выноска 49"/>
          <p:cNvSpPr/>
          <p:nvPr/>
        </p:nvSpPr>
        <p:spPr>
          <a:xfrm>
            <a:off x="1331640" y="1124744"/>
            <a:ext cx="1000132" cy="714380"/>
          </a:xfrm>
          <a:prstGeom prst="wedgeEllipseCallout">
            <a:avLst>
              <a:gd name="adj1" fmla="val -65721"/>
              <a:gd name="adj2" fmla="val 65611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4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7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227760" y="4149080"/>
            <a:ext cx="1690456" cy="2016224"/>
          </a:xfrm>
          <a:prstGeom prst="rect">
            <a:avLst/>
          </a:prstGeom>
          <a:noFill/>
        </p:spPr>
      </p:pic>
      <p:pic>
        <p:nvPicPr>
          <p:cNvPr id="51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23528" y="1844824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" name="Таблица 50"/>
          <p:cNvGraphicFramePr>
            <a:graphicFrameLocks noGrp="1"/>
          </p:cNvGraphicFramePr>
          <p:nvPr/>
        </p:nvGraphicFramePr>
        <p:xfrm>
          <a:off x="1928794" y="1571612"/>
          <a:ext cx="5286412" cy="431481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251105"/>
                <a:gridCol w="1011769"/>
                <a:gridCol w="1011769"/>
                <a:gridCol w="1011769"/>
              </a:tblGrid>
              <a:tr h="392256">
                <a:tc>
                  <a:txBody>
                    <a:bodyPr/>
                    <a:lstStyle/>
                    <a:p>
                      <a:pPr algn="l"/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Ж.р.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 М.р.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Ср.р.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Фамилия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Имя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Жилище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1800" dirty="0" smtClean="0"/>
                        <a:t>Семья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Полотно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Кроссворд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Удочка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Землекоп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Колечко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Ружьё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215074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215074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214810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15074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14942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14942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214810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215074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14942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214810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215074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215074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14810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215074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214942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214942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214942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214810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214810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214810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215074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5214942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Дата 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53" name="Номер слайда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4" name="Нижний колонтитул 5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55" name="Скругленный прямоугольник 54">
            <a:hlinkClick r:id="rId3" action="ppaction://hlinksldjump"/>
          </p:cNvPr>
          <p:cNvSpPr/>
          <p:nvPr/>
        </p:nvSpPr>
        <p:spPr>
          <a:xfrm>
            <a:off x="3214678" y="6143644"/>
            <a:ext cx="2714644" cy="2143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Повтори правило!</a:t>
            </a:r>
            <a:endParaRPr lang="ru-RU" sz="1600" dirty="0"/>
          </a:p>
        </p:txBody>
      </p:sp>
      <p:sp>
        <p:nvSpPr>
          <p:cNvPr id="49" name="Овальная выноска 48"/>
          <p:cNvSpPr/>
          <p:nvPr/>
        </p:nvSpPr>
        <p:spPr>
          <a:xfrm>
            <a:off x="1331640" y="1124744"/>
            <a:ext cx="1000132" cy="714380"/>
          </a:xfrm>
          <a:prstGeom prst="wedgeEllipseCallout">
            <a:avLst>
              <a:gd name="adj1" fmla="val -59916"/>
              <a:gd name="adj2" fmla="val 61548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5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7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23528" y="1844824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7227760" y="4149080"/>
            <a:ext cx="1690456" cy="201622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Таблица 48"/>
          <p:cNvGraphicFramePr>
            <a:graphicFrameLocks noGrp="1"/>
          </p:cNvGraphicFramePr>
          <p:nvPr/>
        </p:nvGraphicFramePr>
        <p:xfrm>
          <a:off x="1928794" y="1571612"/>
          <a:ext cx="5286412" cy="431481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251105"/>
                <a:gridCol w="1011769"/>
                <a:gridCol w="1011769"/>
                <a:gridCol w="1011769"/>
              </a:tblGrid>
              <a:tr h="392256">
                <a:tc>
                  <a:txBody>
                    <a:bodyPr/>
                    <a:lstStyle/>
                    <a:p>
                      <a:pPr algn="l"/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М.р.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 Ж.р.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Ср.р.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Пёсик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Портфель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Облако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1800" dirty="0" smtClean="0"/>
                        <a:t>Фабрика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Кенгуру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Пальто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Полотенце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Кофе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Яблоня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Пламя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215074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215074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214810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15074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14942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14942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214810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215074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14942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214810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215074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215074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14810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215074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214942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214942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214942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214810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214810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214810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215074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5214942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Дата 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53" name="Номер слайда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54" name="Нижний колонтитул 5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55" name="Скругленный прямоугольник 54">
            <a:hlinkClick r:id="rId3" action="ppaction://hlinksldjump"/>
          </p:cNvPr>
          <p:cNvSpPr/>
          <p:nvPr/>
        </p:nvSpPr>
        <p:spPr>
          <a:xfrm>
            <a:off x="3214678" y="6143644"/>
            <a:ext cx="2714644" cy="2143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Повтори правило!</a:t>
            </a:r>
            <a:endParaRPr lang="ru-RU" sz="1600" dirty="0"/>
          </a:p>
        </p:txBody>
      </p:sp>
      <p:sp>
        <p:nvSpPr>
          <p:cNvPr id="50" name="Овальная выноска 49"/>
          <p:cNvSpPr/>
          <p:nvPr/>
        </p:nvSpPr>
        <p:spPr>
          <a:xfrm>
            <a:off x="1331640" y="1124744"/>
            <a:ext cx="1000132" cy="714380"/>
          </a:xfrm>
          <a:prstGeom prst="wedgeEllipseCallout">
            <a:avLst>
              <a:gd name="adj1" fmla="val -67172"/>
              <a:gd name="adj2" fmla="val 6154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6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7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227760" y="4149080"/>
            <a:ext cx="1690456" cy="2016224"/>
          </a:xfrm>
          <a:prstGeom prst="rect">
            <a:avLst/>
          </a:prstGeom>
          <a:noFill/>
        </p:spPr>
      </p:pic>
      <p:pic>
        <p:nvPicPr>
          <p:cNvPr id="52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23528" y="1844824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" name="Таблица 50"/>
          <p:cNvGraphicFramePr>
            <a:graphicFrameLocks noGrp="1"/>
          </p:cNvGraphicFramePr>
          <p:nvPr/>
        </p:nvGraphicFramePr>
        <p:xfrm>
          <a:off x="1928794" y="1571612"/>
          <a:ext cx="5286412" cy="4314816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2251105"/>
                <a:gridCol w="1011769"/>
                <a:gridCol w="1011769"/>
                <a:gridCol w="1011769"/>
              </a:tblGrid>
              <a:tr h="392256">
                <a:tc>
                  <a:txBody>
                    <a:bodyPr/>
                    <a:lstStyle/>
                    <a:p>
                      <a:pPr algn="l"/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Ж.р.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 М.р.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Ср.р.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Илья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Озеро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/>
                      <a:r>
                        <a:rPr lang="ru-RU" sz="1800" dirty="0" smtClean="0"/>
                        <a:t>Помощь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ru-RU" sz="1800" dirty="0" smtClean="0"/>
                        <a:t>Столетие</a:t>
                      </a:r>
                      <a:endParaRPr lang="ru-RU" sz="1800" dirty="0"/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Пароход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Никита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Презентация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Зарево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Веточка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</a:tr>
              <a:tr h="39225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Серебро</a:t>
                      </a: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</a:rPr>
                        <a:t>+</a:t>
                      </a:r>
                      <a:endParaRPr lang="ru-RU" sz="18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215074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20002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215074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14942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214810" y="23891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215074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214810" y="27781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15074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214942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214810" y="31670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215074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214942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214810" y="355600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215074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14942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214810" y="394494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6215074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6215074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14810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215074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5214942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5214942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5214942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214810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214810" y="433388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4214810" y="472282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6215074" y="5111760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5214942" y="5500702"/>
            <a:ext cx="1000132" cy="357190"/>
          </a:xfrm>
          <a:prstGeom prst="rect">
            <a:avLst/>
          </a:prstGeom>
          <a:gradFill flip="none" rotWithShape="1">
            <a:gsLst>
              <a:gs pos="0">
                <a:srgbClr val="F3FFFF">
                  <a:shade val="30000"/>
                  <a:satMod val="115000"/>
                </a:srgbClr>
              </a:gs>
              <a:gs pos="50000">
                <a:srgbClr val="F3FFFF">
                  <a:shade val="67500"/>
                  <a:satMod val="115000"/>
                </a:srgbClr>
              </a:gs>
              <a:gs pos="100000">
                <a:srgbClr val="F3FF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кругленный прямоугольник 46">
            <a:hlinkClick r:id="rId3" action="ppaction://hlinksldjump"/>
          </p:cNvPr>
          <p:cNvSpPr/>
          <p:nvPr/>
        </p:nvSpPr>
        <p:spPr>
          <a:xfrm>
            <a:off x="3214678" y="6143644"/>
            <a:ext cx="2714644" cy="2143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Повтори правило!</a:t>
            </a:r>
            <a:endParaRPr lang="ru-RU" sz="1600" dirty="0"/>
          </a:p>
        </p:txBody>
      </p:sp>
      <p:sp>
        <p:nvSpPr>
          <p:cNvPr id="49" name="Дата 4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19.02.2013</a:t>
            </a:r>
            <a:endParaRPr lang="ru-RU"/>
          </a:p>
        </p:txBody>
      </p:sp>
      <p:sp>
        <p:nvSpPr>
          <p:cNvPr id="53" name="Номер слайда 5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1BC3-9D90-4260-A343-1C5E11AE8873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4" name="Нижний колонтитул 5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Коломенская В. Г.</a:t>
            </a:r>
            <a:endParaRPr lang="ru-RU"/>
          </a:p>
        </p:txBody>
      </p:sp>
      <p:sp>
        <p:nvSpPr>
          <p:cNvPr id="52" name="Овальная выноска 51"/>
          <p:cNvSpPr/>
          <p:nvPr/>
        </p:nvSpPr>
        <p:spPr>
          <a:xfrm>
            <a:off x="1259632" y="1124744"/>
            <a:ext cx="1000132" cy="714380"/>
          </a:xfrm>
          <a:prstGeom prst="wedgeEllipseCallout">
            <a:avLst>
              <a:gd name="adj1" fmla="val -58465"/>
              <a:gd name="adj2" fmla="val 59516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7</a:t>
            </a:r>
            <a:endParaRPr lang="ru-RU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0" name="Picture 2" descr="F:\Школа\Рисунки\мои рисунки\сказки\зверюшки\25a3979f8cca копия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7227760" y="4149080"/>
            <a:ext cx="1690456" cy="2016224"/>
          </a:xfrm>
          <a:prstGeom prst="rect">
            <a:avLst/>
          </a:prstGeom>
          <a:noFill/>
        </p:spPr>
      </p:pic>
      <p:pic>
        <p:nvPicPr>
          <p:cNvPr id="56" name="Picture 2" descr="F:\Школа\Рисунки\мои рисунки\игрушки\1330762176d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323528" y="1844824"/>
            <a:ext cx="1440160" cy="21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8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0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557</Words>
  <Application>Microsoft Office PowerPoint</Application>
  <PresentationFormat>Экран (4:3)</PresentationFormat>
  <Paragraphs>334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Род им сущ</dc:title>
  <dc:subject>тест Род им сущ</dc:subject>
  <dc:creator>Коломенская В. Г.</dc:creator>
  <cp:keywords>тест</cp:keywords>
  <dc:description>интерактивный тест для инд и групп работы</dc:description>
  <cp:lastModifiedBy>Виктория</cp:lastModifiedBy>
  <cp:revision>64</cp:revision>
  <dcterms:modified xsi:type="dcterms:W3CDTF">2013-04-03T10:10:25Z</dcterms:modified>
  <cp:category>3-4 класс</cp:category>
  <cp:contentStatus>окончательный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