
<file path=[Content_Types].xml><?xml version="1.0" encoding="utf-8"?>
<Types xmlns="http://schemas.openxmlformats.org/package/2006/content-types"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2" r:id="rId2"/>
    <p:sldId id="261" r:id="rId3"/>
    <p:sldId id="262" r:id="rId4"/>
    <p:sldId id="263" r:id="rId5"/>
    <p:sldId id="264" r:id="rId6"/>
    <p:sldId id="265" r:id="rId7"/>
    <p:sldId id="266" r:id="rId8"/>
    <p:sldId id="267" r:id="rId9"/>
    <p:sldId id="268" r:id="rId10"/>
    <p:sldId id="269" r:id="rId11"/>
    <p:sldId id="270" r:id="rId12"/>
    <p:sldId id="271" r:id="rId13"/>
    <p:sldId id="272" r:id="rId14"/>
    <p:sldId id="273" r:id="rId15"/>
    <p:sldId id="274" r:id="rId16"/>
    <p:sldId id="275" r:id="rId17"/>
    <p:sldId id="276" r:id="rId18"/>
    <p:sldId id="277" r:id="rId19"/>
    <p:sldId id="278" r:id="rId20"/>
    <p:sldId id="279" r:id="rId21"/>
    <p:sldId id="280" r:id="rId22"/>
    <p:sldId id="281" r:id="rId23"/>
    <p:sldId id="283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128" autoAdjust="0"/>
    <p:restoredTop sz="94728" autoAdjust="0"/>
  </p:normalViewPr>
  <p:slideViewPr>
    <p:cSldViewPr>
      <p:cViewPr varScale="1">
        <p:scale>
          <a:sx n="70" d="100"/>
          <a:sy n="70" d="100"/>
        </p:scale>
        <p:origin x="-534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D3D050-CDB9-4D54-B8B4-02C165ECB5D8}" type="datetimeFigureOut">
              <a:rPr lang="ru-RU" smtClean="0"/>
              <a:pPr/>
              <a:t>19.12.2011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BC9CF7-8715-4519-A08B-4F0E449ED1C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187807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D3D050-CDB9-4D54-B8B4-02C165ECB5D8}" type="datetimeFigureOut">
              <a:rPr lang="ru-RU" smtClean="0"/>
              <a:pPr/>
              <a:t>19.12.2011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BC9CF7-8715-4519-A08B-4F0E449ED1C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78876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D3D050-CDB9-4D54-B8B4-02C165ECB5D8}" type="datetimeFigureOut">
              <a:rPr lang="ru-RU" smtClean="0"/>
              <a:pPr/>
              <a:t>19.12.2011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BC9CF7-8715-4519-A08B-4F0E449ED1C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966096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D3D050-CDB9-4D54-B8B4-02C165ECB5D8}" type="datetimeFigureOut">
              <a:rPr lang="ru-RU" smtClean="0"/>
              <a:pPr/>
              <a:t>19.12.2011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BC9CF7-8715-4519-A08B-4F0E449ED1C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570260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D3D050-CDB9-4D54-B8B4-02C165ECB5D8}" type="datetimeFigureOut">
              <a:rPr lang="ru-RU" smtClean="0"/>
              <a:pPr/>
              <a:t>19.12.2011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BC9CF7-8715-4519-A08B-4F0E449ED1C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735639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D3D050-CDB9-4D54-B8B4-02C165ECB5D8}" type="datetimeFigureOut">
              <a:rPr lang="ru-RU" smtClean="0"/>
              <a:pPr/>
              <a:t>19.12.2011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BC9CF7-8715-4519-A08B-4F0E449ED1C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14294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D3D050-CDB9-4D54-B8B4-02C165ECB5D8}" type="datetimeFigureOut">
              <a:rPr lang="ru-RU" smtClean="0"/>
              <a:pPr/>
              <a:t>19.12.2011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BC9CF7-8715-4519-A08B-4F0E449ED1C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272278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D3D050-CDB9-4D54-B8B4-02C165ECB5D8}" type="datetimeFigureOut">
              <a:rPr lang="ru-RU" smtClean="0"/>
              <a:pPr/>
              <a:t>19.12.2011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BC9CF7-8715-4519-A08B-4F0E449ED1C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167902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D3D050-CDB9-4D54-B8B4-02C165ECB5D8}" type="datetimeFigureOut">
              <a:rPr lang="ru-RU" smtClean="0"/>
              <a:pPr/>
              <a:t>19.12.2011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BC9CF7-8715-4519-A08B-4F0E449ED1C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121149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D3D050-CDB9-4D54-B8B4-02C165ECB5D8}" type="datetimeFigureOut">
              <a:rPr lang="ru-RU" smtClean="0"/>
              <a:pPr/>
              <a:t>19.12.2011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BC9CF7-8715-4519-A08B-4F0E449ED1C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724375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D3D050-CDB9-4D54-B8B4-02C165ECB5D8}" type="datetimeFigureOut">
              <a:rPr lang="ru-RU" smtClean="0"/>
              <a:pPr/>
              <a:t>19.12.2011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BC9CF7-8715-4519-A08B-4F0E449ED1C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0179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D3D050-CDB9-4D54-B8B4-02C165ECB5D8}" type="datetimeFigureOut">
              <a:rPr lang="ru-RU" smtClean="0"/>
              <a:pPr/>
              <a:t>19.12.2011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3BC9CF7-8715-4519-A08B-4F0E449ED1C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949409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WordArt 4"/>
          <p:cNvSpPr>
            <a:spLocks noChangeArrowheads="1" noChangeShapeType="1" noTextEdit="1"/>
          </p:cNvSpPr>
          <p:nvPr/>
        </p:nvSpPr>
        <p:spPr bwMode="auto">
          <a:xfrm rot="20382678">
            <a:off x="467545" y="1412776"/>
            <a:ext cx="7992888" cy="2016224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7276"/>
              </a:avLst>
            </a:prstTxWarp>
          </a:bodyPr>
          <a:lstStyle/>
          <a:p>
            <a:pPr algn="ctr" rtl="0">
              <a:buNone/>
            </a:pPr>
            <a:r>
              <a:rPr lang="ru-RU" sz="3600" kern="10" spc="0" dirty="0" smtClean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0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Monotype Corsiva"/>
              </a:rPr>
              <a:t>Угадай мелодию</a:t>
            </a:r>
            <a:endParaRPr lang="ru-RU" sz="3600" kern="10" spc="0" dirty="0">
              <a:ln w="19050">
                <a:solidFill>
                  <a:srgbClr val="99CCFF"/>
                </a:solidFill>
                <a:round/>
                <a:headEnd/>
                <a:tailEnd/>
              </a:ln>
              <a:solidFill>
                <a:srgbClr val="000000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Monotype Corsiva"/>
            </a:endParaRPr>
          </a:p>
        </p:txBody>
      </p:sp>
      <p:pic>
        <p:nvPicPr>
          <p:cNvPr id="2053" name="Picture 5" descr="MUSIC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24025" y="4221088"/>
            <a:ext cx="6838022" cy="2232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633007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106690"/>
          </a:xfrm>
          <a:solidFill>
            <a:srgbClr val="FF0000"/>
          </a:solidFill>
        </p:spPr>
        <p:txBody>
          <a:bodyPr>
            <a:normAutofit/>
          </a:bodyPr>
          <a:lstStyle/>
          <a:p>
            <a:r>
              <a:rPr lang="ru-RU" sz="7200" dirty="0" smtClean="0"/>
              <a:t>     </a:t>
            </a:r>
            <a:r>
              <a:rPr lang="ru-RU" sz="7200" dirty="0" smtClean="0">
                <a:solidFill>
                  <a:schemeClr val="bg1"/>
                </a:solidFill>
              </a:rPr>
              <a:t>15 б.</a:t>
            </a:r>
            <a:br>
              <a:rPr lang="ru-RU" sz="7200" dirty="0" smtClean="0">
                <a:solidFill>
                  <a:schemeClr val="bg1"/>
                </a:solidFill>
              </a:rPr>
            </a:br>
            <a:r>
              <a:rPr lang="ru-RU" sz="7200" dirty="0" smtClean="0">
                <a:solidFill>
                  <a:schemeClr val="bg1"/>
                </a:solidFill>
              </a:rPr>
              <a:t>Слово рассыпалось. </a:t>
            </a:r>
            <a:r>
              <a:rPr lang="ru-RU" sz="7200" dirty="0">
                <a:solidFill>
                  <a:schemeClr val="bg1"/>
                </a:solidFill>
              </a:rPr>
              <a:t>Из букв составьте </a:t>
            </a:r>
            <a:r>
              <a:rPr lang="ru-RU" sz="7200" dirty="0" smtClean="0">
                <a:solidFill>
                  <a:schemeClr val="bg1"/>
                </a:solidFill>
              </a:rPr>
              <a:t>существительное</a:t>
            </a:r>
            <a:r>
              <a:rPr lang="ru-RU" sz="7200" dirty="0" smtClean="0"/>
              <a:t>. </a:t>
            </a:r>
            <a:endParaRPr lang="ru-RU" sz="7200" dirty="0"/>
          </a:p>
        </p:txBody>
      </p:sp>
    </p:spTree>
    <p:extLst>
      <p:ext uri="{BB962C8B-B14F-4D97-AF65-F5344CB8AC3E}">
        <p14:creationId xmlns:p14="http://schemas.microsoft.com/office/powerpoint/2010/main" val="6609661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034682"/>
          </a:xfrm>
          <a:solidFill>
            <a:srgbClr val="FF0000"/>
          </a:solidFill>
        </p:spPr>
        <p:txBody>
          <a:bodyPr>
            <a:normAutofit fontScale="90000"/>
          </a:bodyPr>
          <a:lstStyle/>
          <a:p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dirty="0" smtClean="0">
                <a:solidFill>
                  <a:schemeClr val="bg1"/>
                </a:solidFill>
              </a:rPr>
              <a:t>20 </a:t>
            </a:r>
            <a:r>
              <a:rPr lang="ru-RU" dirty="0">
                <a:solidFill>
                  <a:schemeClr val="bg1"/>
                </a:solidFill>
              </a:rPr>
              <a:t>б. </a:t>
            </a:r>
            <a:r>
              <a:rPr lang="ru-RU" b="1" dirty="0" smtClean="0">
                <a:solidFill>
                  <a:schemeClr val="bg1"/>
                </a:solidFill>
              </a:rPr>
              <a:t/>
            </a:r>
            <a:br>
              <a:rPr lang="ru-RU" b="1" dirty="0" smtClean="0">
                <a:solidFill>
                  <a:schemeClr val="bg1"/>
                </a:solidFill>
              </a:rPr>
            </a:br>
            <a:r>
              <a:rPr lang="ru-RU" b="1" dirty="0" smtClean="0">
                <a:solidFill>
                  <a:schemeClr val="bg1"/>
                </a:solidFill>
              </a:rPr>
              <a:t>  </a:t>
            </a:r>
            <a:br>
              <a:rPr lang="ru-RU" b="1" dirty="0" smtClean="0">
                <a:solidFill>
                  <a:schemeClr val="bg1"/>
                </a:solidFill>
              </a:rPr>
            </a:br>
            <a:r>
              <a:rPr lang="ru-RU" b="1" dirty="0" smtClean="0">
                <a:solidFill>
                  <a:schemeClr val="bg1"/>
                </a:solidFill>
              </a:rPr>
              <a:t> </a:t>
            </a:r>
            <a:r>
              <a:rPr lang="ru-RU" b="1" u="sng" dirty="0">
                <a:solidFill>
                  <a:schemeClr val="bg1"/>
                </a:solidFill>
              </a:rPr>
              <a:t>Прочитайте пять слов и найдите, где спряталось шестое</a:t>
            </a:r>
            <a:r>
              <a:rPr lang="ru-RU" b="1" u="sng" dirty="0" smtClean="0">
                <a:solidFill>
                  <a:schemeClr val="bg1"/>
                </a:solidFill>
              </a:rPr>
              <a:t>.</a:t>
            </a:r>
            <a:br>
              <a:rPr lang="ru-RU" b="1" u="sng" dirty="0" smtClean="0">
                <a:solidFill>
                  <a:schemeClr val="bg1"/>
                </a:solidFill>
              </a:rPr>
            </a:br>
            <a:r>
              <a:rPr lang="ru-RU" dirty="0">
                <a:solidFill>
                  <a:schemeClr val="bg1"/>
                </a:solidFill>
              </a:rPr>
              <a:t/>
            </a:r>
            <a:br>
              <a:rPr lang="ru-RU" dirty="0">
                <a:solidFill>
                  <a:schemeClr val="bg1"/>
                </a:solidFill>
              </a:rPr>
            </a:br>
            <a:r>
              <a:rPr lang="ru-RU" dirty="0" smtClean="0">
                <a:solidFill>
                  <a:schemeClr val="bg1"/>
                </a:solidFill>
              </a:rPr>
              <a:t/>
            </a:r>
            <a:br>
              <a:rPr lang="ru-RU" dirty="0" smtClean="0">
                <a:solidFill>
                  <a:schemeClr val="bg1"/>
                </a:solidFill>
              </a:rPr>
            </a:br>
            <a:r>
              <a:rPr lang="ru-RU" dirty="0">
                <a:solidFill>
                  <a:schemeClr val="bg1"/>
                </a:solidFill>
              </a:rPr>
              <a:t/>
            </a:r>
            <a:br>
              <a:rPr lang="ru-RU" dirty="0">
                <a:solidFill>
                  <a:schemeClr val="bg1"/>
                </a:solidFill>
              </a:rPr>
            </a:br>
            <a:r>
              <a:rPr lang="ru-RU" dirty="0">
                <a:solidFill>
                  <a:schemeClr val="bg1"/>
                </a:solidFill>
              </a:rPr>
              <a:t>	</a:t>
            </a:r>
            <a:r>
              <a:rPr lang="ru-RU" i="1" dirty="0">
                <a:solidFill>
                  <a:schemeClr val="bg1"/>
                </a:solidFill>
              </a:rPr>
              <a:t>Шалаш, корова, осы, луна, автобус.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253833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106690"/>
          </a:xfrm>
          <a:solidFill>
            <a:srgbClr val="FF0000"/>
          </a:solidFill>
        </p:spPr>
        <p:txBody>
          <a:bodyPr/>
          <a:lstStyle/>
          <a:p>
            <a:r>
              <a:rPr lang="ru-RU" dirty="0">
                <a:solidFill>
                  <a:schemeClr val="bg1"/>
                </a:solidFill>
              </a:rPr>
              <a:t>25 б.</a:t>
            </a:r>
            <a:r>
              <a:rPr lang="ru-RU" b="1" dirty="0">
                <a:solidFill>
                  <a:schemeClr val="bg1"/>
                </a:solidFill>
              </a:rPr>
              <a:t>  </a:t>
            </a:r>
            <a:r>
              <a:rPr lang="ru-RU" b="1" dirty="0" smtClean="0">
                <a:solidFill>
                  <a:schemeClr val="bg1"/>
                </a:solidFill>
              </a:rPr>
              <a:t/>
            </a:r>
            <a:br>
              <a:rPr lang="ru-RU" b="1" dirty="0" smtClean="0">
                <a:solidFill>
                  <a:schemeClr val="bg1"/>
                </a:solidFill>
              </a:rPr>
            </a:br>
            <a:r>
              <a:rPr lang="ru-RU" b="1" u="sng" dirty="0" smtClean="0">
                <a:solidFill>
                  <a:schemeClr val="bg1"/>
                </a:solidFill>
              </a:rPr>
              <a:t>  </a:t>
            </a:r>
            <a:r>
              <a:rPr lang="ru-RU" b="1" u="sng" dirty="0">
                <a:solidFill>
                  <a:schemeClr val="bg1"/>
                </a:solidFill>
              </a:rPr>
              <a:t>Грамматическая </a:t>
            </a:r>
            <a:r>
              <a:rPr lang="ru-RU" b="1" u="sng" dirty="0" smtClean="0">
                <a:solidFill>
                  <a:schemeClr val="bg1"/>
                </a:solidFill>
              </a:rPr>
              <a:t>арифметика</a:t>
            </a:r>
            <a:r>
              <a:rPr lang="ru-RU" b="1" u="sng" dirty="0">
                <a:solidFill>
                  <a:schemeClr val="bg1"/>
                </a:solidFill>
              </a:rPr>
              <a:t/>
            </a:r>
            <a:br>
              <a:rPr lang="ru-RU" b="1" u="sng" dirty="0">
                <a:solidFill>
                  <a:schemeClr val="bg1"/>
                </a:solidFill>
              </a:rPr>
            </a:br>
            <a:r>
              <a:rPr lang="ru-RU" dirty="0">
                <a:solidFill>
                  <a:schemeClr val="bg1"/>
                </a:solidFill>
              </a:rPr>
              <a:t>	</a:t>
            </a:r>
            <a:r>
              <a:rPr lang="ru-RU" i="1" dirty="0">
                <a:solidFill>
                  <a:schemeClr val="bg1"/>
                </a:solidFill>
              </a:rPr>
              <a:t>До + зарытые в земле ценности </a:t>
            </a:r>
            <a:r>
              <a:rPr lang="ru-RU" i="1" dirty="0" smtClean="0">
                <a:solidFill>
                  <a:schemeClr val="bg1"/>
                </a:solidFill>
              </a:rPr>
              <a:t>=</a:t>
            </a:r>
            <a:r>
              <a:rPr lang="ru-RU" dirty="0">
                <a:solidFill>
                  <a:schemeClr val="bg1"/>
                </a:solidFill>
              </a:rPr>
              <a:t/>
            </a:r>
            <a:br>
              <a:rPr lang="ru-RU" dirty="0">
                <a:solidFill>
                  <a:schemeClr val="bg1"/>
                </a:solidFill>
              </a:rPr>
            </a:br>
            <a:r>
              <a:rPr lang="ru-RU" dirty="0">
                <a:solidFill>
                  <a:schemeClr val="bg1"/>
                </a:solidFill>
              </a:rPr>
              <a:t>	</a:t>
            </a:r>
            <a:r>
              <a:rPr lang="ru-RU" i="1" dirty="0">
                <a:solidFill>
                  <a:schemeClr val="bg1"/>
                </a:solidFill>
              </a:rPr>
              <a:t>До + участок земли, засаженный фруктовыми деревьями + </a:t>
            </a:r>
            <a:r>
              <a:rPr lang="ru-RU" i="1" dirty="0" smtClean="0">
                <a:solidFill>
                  <a:schemeClr val="bg1"/>
                </a:solidFill>
              </a:rPr>
              <a:t>а=</a:t>
            </a:r>
            <a:r>
              <a:rPr lang="ru-RU" i="1" dirty="0" smtClean="0"/>
              <a:t>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912880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8229600" cy="6034682"/>
          </a:xfrm>
          <a:solidFill>
            <a:srgbClr val="FF0000"/>
          </a:solidFill>
        </p:spPr>
        <p:txBody>
          <a:bodyPr>
            <a:noAutofit/>
          </a:bodyPr>
          <a:lstStyle/>
          <a:p>
            <a:r>
              <a:rPr lang="ru-RU" sz="6000" dirty="0">
                <a:solidFill>
                  <a:schemeClr val="bg1"/>
                </a:solidFill>
              </a:rPr>
              <a:t>30 б</a:t>
            </a:r>
            <a:r>
              <a:rPr lang="ru-RU" sz="6000" dirty="0" smtClean="0">
                <a:solidFill>
                  <a:schemeClr val="bg1"/>
                </a:solidFill>
              </a:rPr>
              <a:t>.</a:t>
            </a:r>
            <a:br>
              <a:rPr lang="ru-RU" sz="6000" dirty="0" smtClean="0">
                <a:solidFill>
                  <a:schemeClr val="bg1"/>
                </a:solidFill>
              </a:rPr>
            </a:br>
            <a:r>
              <a:rPr lang="ru-RU" sz="6000" dirty="0" smtClean="0">
                <a:solidFill>
                  <a:schemeClr val="bg1"/>
                </a:solidFill>
              </a:rPr>
              <a:t>    </a:t>
            </a:r>
            <a:r>
              <a:rPr lang="ru-RU" sz="6000" dirty="0">
                <a:solidFill>
                  <a:schemeClr val="bg1"/>
                </a:solidFill>
              </a:rPr>
              <a:t>Вспомните три слова из словаря, в состав которых входят ноты.</a:t>
            </a:r>
            <a:br>
              <a:rPr lang="ru-RU" sz="6000" dirty="0">
                <a:solidFill>
                  <a:schemeClr val="bg1"/>
                </a:solidFill>
              </a:rPr>
            </a:br>
            <a:endParaRPr lang="ru-RU" sz="6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92663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962674"/>
          </a:xfrm>
          <a:solidFill>
            <a:srgbClr val="FF0000"/>
          </a:solidFill>
        </p:spPr>
        <p:txBody>
          <a:bodyPr/>
          <a:lstStyle/>
          <a:p>
            <a:pPr algn="l"/>
            <a:r>
              <a:rPr lang="ru-RU" sz="3200" b="1" u="sng" dirty="0" smtClean="0">
                <a:solidFill>
                  <a:schemeClr val="bg1"/>
                </a:solidFill>
              </a:rPr>
              <a:t>35 </a:t>
            </a:r>
            <a:r>
              <a:rPr lang="ru-RU" sz="3200" b="1" u="sng" dirty="0" err="1" smtClean="0">
                <a:solidFill>
                  <a:schemeClr val="bg1"/>
                </a:solidFill>
              </a:rPr>
              <a:t>б.Ребусы</a:t>
            </a:r>
            <a:r>
              <a:rPr lang="ru-RU" b="1" u="sng" dirty="0" smtClean="0">
                <a:solidFill>
                  <a:schemeClr val="bg1"/>
                </a:solidFill>
              </a:rPr>
              <a:t/>
            </a:r>
            <a:br>
              <a:rPr lang="ru-RU" b="1" u="sng" dirty="0" smtClean="0">
                <a:solidFill>
                  <a:schemeClr val="bg1"/>
                </a:solidFill>
              </a:rPr>
            </a:br>
            <a:r>
              <a:rPr lang="ru-RU" b="1" u="sng" dirty="0"/>
              <a:t/>
            </a:r>
            <a:br>
              <a:rPr lang="ru-RU" b="1" u="sng" dirty="0"/>
            </a:br>
            <a:r>
              <a:rPr lang="ru-RU" b="1" u="sng" dirty="0" smtClean="0"/>
              <a:t/>
            </a:r>
            <a:br>
              <a:rPr lang="ru-RU" b="1" u="sng" dirty="0" smtClean="0"/>
            </a:br>
            <a:r>
              <a:rPr lang="ru-RU" b="1" u="sng" dirty="0"/>
              <a:t/>
            </a:r>
            <a:br>
              <a:rPr lang="ru-RU" b="1" u="sng" dirty="0"/>
            </a:br>
            <a:r>
              <a:rPr lang="ru-RU" b="1" u="sng" dirty="0" smtClean="0"/>
              <a:t/>
            </a:r>
            <a:br>
              <a:rPr lang="ru-RU" b="1" u="sng" dirty="0" smtClean="0"/>
            </a:br>
            <a:r>
              <a:rPr lang="ru-RU" b="1" u="sng" dirty="0"/>
              <a:t/>
            </a:r>
            <a:br>
              <a:rPr lang="ru-RU" b="1" u="sng" dirty="0"/>
            </a:br>
            <a:r>
              <a:rPr lang="ru-RU" u="sng" dirty="0"/>
              <a:t/>
            </a:r>
            <a:br>
              <a:rPr lang="ru-RU" u="sng" dirty="0"/>
            </a:br>
            <a:r>
              <a:rPr lang="ru-RU" b="1" dirty="0"/>
              <a:t>            </a:t>
            </a:r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067944" y="476672"/>
            <a:ext cx="4392488" cy="2520280"/>
          </a:xfrm>
          <a:prstGeom prst="rect">
            <a:avLst/>
          </a:prstGeom>
        </p:spPr>
      </p:pic>
      <p:pic>
        <p:nvPicPr>
          <p:cNvPr id="4" name="Рисунок 3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755577" y="3501008"/>
            <a:ext cx="4248471" cy="24482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37441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034682"/>
          </a:xfrm>
          <a:solidFill>
            <a:srgbClr val="FF0000"/>
          </a:solidFill>
        </p:spPr>
        <p:txBody>
          <a:bodyPr>
            <a:normAutofit/>
          </a:bodyPr>
          <a:lstStyle/>
          <a:p>
            <a:pPr lvl="0"/>
            <a:r>
              <a:rPr lang="ru-RU" sz="6000" dirty="0" smtClean="0">
                <a:solidFill>
                  <a:schemeClr val="bg1"/>
                </a:solidFill>
              </a:rPr>
              <a:t>40 б.</a:t>
            </a:r>
            <a:br>
              <a:rPr lang="ru-RU" sz="6000" dirty="0" smtClean="0">
                <a:solidFill>
                  <a:schemeClr val="bg1"/>
                </a:solidFill>
              </a:rPr>
            </a:br>
            <a:r>
              <a:rPr lang="ru-RU" sz="6000" dirty="0">
                <a:solidFill>
                  <a:schemeClr val="bg1"/>
                </a:solidFill>
              </a:rPr>
              <a:t>Что за слово обозначает и день недели и окружающую нас обстановку?</a:t>
            </a:r>
            <a:br>
              <a:rPr lang="ru-RU" sz="6000" dirty="0">
                <a:solidFill>
                  <a:schemeClr val="bg1"/>
                </a:solidFill>
              </a:rPr>
            </a:br>
            <a:endParaRPr lang="ru-RU" sz="6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20605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034682"/>
          </a:xfr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/>
          <a:lstStyle/>
          <a:p>
            <a:r>
              <a:rPr lang="ru-RU" b="1" dirty="0"/>
              <a:t> </a:t>
            </a:r>
            <a:r>
              <a:rPr lang="ru-RU" b="1" u="sng" dirty="0"/>
              <a:t>10 б</a:t>
            </a:r>
            <a:r>
              <a:rPr lang="ru-RU" b="1" u="sng" dirty="0" smtClean="0"/>
              <a:t>.</a:t>
            </a:r>
            <a:br>
              <a:rPr lang="ru-RU" b="1" u="sng" dirty="0" smtClean="0"/>
            </a:br>
            <a:r>
              <a:rPr lang="ru-RU" b="1" u="sng" dirty="0" smtClean="0"/>
              <a:t> </a:t>
            </a:r>
            <a:r>
              <a:rPr lang="ru-RU" b="1" u="sng" dirty="0"/>
              <a:t>Объясните  написание суффиксов</a:t>
            </a:r>
            <a:r>
              <a:rPr lang="ru-RU" b="1" u="sng" dirty="0" smtClean="0"/>
              <a:t>:</a:t>
            </a:r>
            <a:br>
              <a:rPr lang="ru-RU" b="1" u="sng" dirty="0" smtClean="0"/>
            </a:br>
            <a:r>
              <a:rPr lang="ru-RU" b="1" u="sng" dirty="0"/>
              <a:t/>
            </a:r>
            <a:br>
              <a:rPr lang="ru-RU" b="1" u="sng" dirty="0"/>
            </a:br>
            <a:r>
              <a:rPr lang="ru-RU" b="1" u="sng" dirty="0" smtClean="0"/>
              <a:t/>
            </a:r>
            <a:br>
              <a:rPr lang="ru-RU" b="1" u="sng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/>
              <a:t>Ключ-к  ,</a:t>
            </a:r>
            <a:r>
              <a:rPr lang="ru-RU" dirty="0" err="1"/>
              <a:t>зайч</a:t>
            </a:r>
            <a:r>
              <a:rPr lang="ru-RU" dirty="0"/>
              <a:t>-к,  лист-к,</a:t>
            </a:r>
            <a:br>
              <a:rPr lang="ru-RU" dirty="0"/>
            </a:br>
            <a:r>
              <a:rPr lang="ru-RU" dirty="0" err="1"/>
              <a:t>Цветоч</a:t>
            </a:r>
            <a:r>
              <a:rPr lang="ru-RU" dirty="0"/>
              <a:t>-к,  </a:t>
            </a:r>
            <a:r>
              <a:rPr lang="ru-RU" dirty="0" err="1"/>
              <a:t>платоч</a:t>
            </a:r>
            <a:r>
              <a:rPr lang="ru-RU" dirty="0"/>
              <a:t>-к  ,</a:t>
            </a:r>
            <a:r>
              <a:rPr lang="ru-RU" dirty="0" err="1"/>
              <a:t>листоч</a:t>
            </a:r>
            <a:r>
              <a:rPr lang="ru-RU" dirty="0"/>
              <a:t>-к</a:t>
            </a:r>
          </a:p>
        </p:txBody>
      </p:sp>
    </p:spTree>
    <p:extLst>
      <p:ext uri="{BB962C8B-B14F-4D97-AF65-F5344CB8AC3E}">
        <p14:creationId xmlns:p14="http://schemas.microsoft.com/office/powerpoint/2010/main" val="3039901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106690"/>
          </a:xfr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ru-RU" b="1" u="sng" dirty="0"/>
              <a:t> 15 б</a:t>
            </a:r>
            <a:r>
              <a:rPr lang="ru-RU" b="1" u="sng" dirty="0" smtClean="0"/>
              <a:t>.</a:t>
            </a:r>
            <a:br>
              <a:rPr lang="ru-RU" b="1" u="sng" dirty="0" smtClean="0"/>
            </a:br>
            <a:r>
              <a:rPr lang="ru-RU" b="1" u="sng" dirty="0" smtClean="0"/>
              <a:t> </a:t>
            </a:r>
            <a:r>
              <a:rPr lang="ru-RU" b="1" u="sng" dirty="0"/>
              <a:t>Объясните , что объединяет слова в группы</a:t>
            </a:r>
            <a:r>
              <a:rPr lang="ru-RU" b="1" u="sng" dirty="0" smtClean="0"/>
              <a:t>?</a:t>
            </a:r>
            <a:br>
              <a:rPr lang="ru-RU" b="1" u="sng" dirty="0" smtClean="0"/>
            </a:br>
            <a:r>
              <a:rPr lang="ru-RU" b="1" u="sng" dirty="0"/>
              <a:t/>
            </a:r>
            <a:br>
              <a:rPr lang="ru-RU" b="1" u="sng" dirty="0"/>
            </a:br>
            <a:r>
              <a:rPr lang="ru-RU" b="1" u="sng" dirty="0" smtClean="0"/>
              <a:t/>
            </a:r>
            <a:br>
              <a:rPr lang="ru-RU" b="1" u="sng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/>
              <a:t>П-ДУЧИТЬ,  </a:t>
            </a:r>
            <a:r>
              <a:rPr lang="ru-RU" dirty="0" smtClean="0"/>
              <a:t>Д-БЕЖАТ, ПР-ПИСАТЬ</a:t>
            </a:r>
            <a:r>
              <a:rPr lang="ru-RU" dirty="0"/>
              <a:t>,</a:t>
            </a:r>
            <a:br>
              <a:rPr lang="ru-RU" dirty="0"/>
            </a:br>
            <a:r>
              <a:rPr lang="ru-RU" dirty="0"/>
              <a:t>Н-УЧИТЬ, З-БЕЖАТЬ, Н-ПИСАТЬ.</a:t>
            </a:r>
          </a:p>
        </p:txBody>
      </p:sp>
    </p:spTree>
    <p:extLst>
      <p:ext uri="{BB962C8B-B14F-4D97-AF65-F5344CB8AC3E}">
        <p14:creationId xmlns:p14="http://schemas.microsoft.com/office/powerpoint/2010/main" val="33292445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034682"/>
          </a:xfr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ru-RU" b="1" u="sng" dirty="0"/>
              <a:t> 20 </a:t>
            </a:r>
            <a:r>
              <a:rPr lang="ru-RU" b="1" u="sng" dirty="0" smtClean="0"/>
              <a:t>б</a:t>
            </a:r>
            <a:br>
              <a:rPr lang="ru-RU" b="1" u="sng" dirty="0" smtClean="0"/>
            </a:br>
            <a:r>
              <a:rPr lang="ru-RU" sz="5400" b="1" u="sng" dirty="0" smtClean="0"/>
              <a:t>  </a:t>
            </a:r>
            <a:r>
              <a:rPr lang="ru-RU" sz="5400" b="1" u="sng" dirty="0"/>
              <a:t>ВСПОМНИТЕ ПРАВИЛО О НАПИСАНИИ РАЗДЕЛИТЕЛЬНОГО Ъ ЗНАКА</a:t>
            </a:r>
            <a:endParaRPr lang="ru-RU" sz="5400" dirty="0"/>
          </a:p>
        </p:txBody>
      </p:sp>
    </p:spTree>
    <p:extLst>
      <p:ext uri="{BB962C8B-B14F-4D97-AF65-F5344CB8AC3E}">
        <p14:creationId xmlns:p14="http://schemas.microsoft.com/office/powerpoint/2010/main" val="11373775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034682"/>
          </a:xfr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/>
          <a:lstStyle/>
          <a:p>
            <a:r>
              <a:rPr lang="ru-RU" b="1" u="sng" dirty="0"/>
              <a:t> 25 б</a:t>
            </a:r>
            <a:r>
              <a:rPr lang="ru-RU" b="1" u="sng" dirty="0" smtClean="0"/>
              <a:t>.</a:t>
            </a:r>
            <a:br>
              <a:rPr lang="ru-RU" b="1" u="sng" dirty="0" smtClean="0"/>
            </a:br>
            <a:r>
              <a:rPr lang="ru-RU" b="1" u="sng" dirty="0" smtClean="0"/>
              <a:t> </a:t>
            </a:r>
            <a:r>
              <a:rPr lang="ru-RU" b="1" u="sng" dirty="0"/>
              <a:t>Подставьте  нужную приставку  </a:t>
            </a:r>
            <a:r>
              <a:rPr lang="ru-RU" b="1" u="sng" dirty="0" smtClean="0"/>
              <a:t>РАЗ/С</a:t>
            </a:r>
            <a:br>
              <a:rPr lang="ru-RU" b="1" u="sng" dirty="0" smtClean="0"/>
            </a:br>
            <a:r>
              <a:rPr lang="ru-RU" b="1" u="sng" dirty="0"/>
              <a:t/>
            </a:r>
            <a:br>
              <a:rPr lang="ru-RU" b="1" u="sng" dirty="0"/>
            </a:br>
            <a:r>
              <a:rPr lang="ru-RU" dirty="0"/>
              <a:t/>
            </a:r>
            <a:br>
              <a:rPr lang="ru-RU" dirty="0"/>
            </a:br>
            <a:r>
              <a:rPr lang="ru-RU" b="1" dirty="0"/>
              <a:t> 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Ра-пилить, </a:t>
            </a:r>
            <a:r>
              <a:rPr lang="ru-RU" dirty="0" err="1"/>
              <a:t>ра</a:t>
            </a:r>
            <a:r>
              <a:rPr lang="ru-RU" dirty="0"/>
              <a:t>-бить, </a:t>
            </a:r>
            <a:r>
              <a:rPr lang="ru-RU" dirty="0" err="1"/>
              <a:t>ра</a:t>
            </a:r>
            <a:r>
              <a:rPr lang="ru-RU" dirty="0"/>
              <a:t>-сказ, </a:t>
            </a:r>
            <a:r>
              <a:rPr lang="ru-RU" dirty="0" err="1"/>
              <a:t>ра</a:t>
            </a:r>
            <a:r>
              <a:rPr lang="ru-RU" dirty="0"/>
              <a:t>-лучить, </a:t>
            </a:r>
            <a:r>
              <a:rPr lang="ru-RU" dirty="0" err="1"/>
              <a:t>ра</a:t>
            </a:r>
            <a:r>
              <a:rPr lang="ru-RU" dirty="0"/>
              <a:t>-тратить, </a:t>
            </a:r>
            <a:r>
              <a:rPr lang="ru-RU" dirty="0" err="1"/>
              <a:t>ра</a:t>
            </a:r>
            <a:r>
              <a:rPr lang="ru-RU" dirty="0"/>
              <a:t>-мазать., </a:t>
            </a:r>
          </a:p>
        </p:txBody>
      </p:sp>
    </p:spTree>
    <p:extLst>
      <p:ext uri="{BB962C8B-B14F-4D97-AF65-F5344CB8AC3E}">
        <p14:creationId xmlns:p14="http://schemas.microsoft.com/office/powerpoint/2010/main" val="32342666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178698"/>
          </a:xfrm>
          <a:solidFill>
            <a:srgbClr val="92D050"/>
          </a:solidFill>
        </p:spPr>
        <p:txBody>
          <a:bodyPr>
            <a:normAutofit/>
          </a:bodyPr>
          <a:lstStyle/>
          <a:p>
            <a:r>
              <a:rPr lang="ru-RU" sz="5400" dirty="0" smtClean="0">
                <a:solidFill>
                  <a:schemeClr val="bg1"/>
                </a:solidFill>
              </a:rPr>
              <a:t>10 б</a:t>
            </a:r>
            <a:r>
              <a:rPr lang="ru-RU" sz="6600" dirty="0" smtClean="0">
                <a:solidFill>
                  <a:schemeClr val="bg1"/>
                </a:solidFill>
              </a:rPr>
              <a:t>.</a:t>
            </a:r>
            <a:br>
              <a:rPr lang="ru-RU" sz="6600" dirty="0" smtClean="0">
                <a:solidFill>
                  <a:schemeClr val="bg1"/>
                </a:solidFill>
              </a:rPr>
            </a:br>
            <a:r>
              <a:rPr lang="ru-RU" sz="6600" dirty="0" smtClean="0">
                <a:solidFill>
                  <a:schemeClr val="bg1"/>
                </a:solidFill>
              </a:rPr>
              <a:t> Назовите часть слова, которая служит для связи слов в предложении</a:t>
            </a:r>
            <a:endParaRPr lang="ru-RU" sz="6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1736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106690"/>
          </a:xfr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ru-RU" b="1" u="sng" dirty="0"/>
              <a:t> 30 б </a:t>
            </a:r>
            <a:r>
              <a:rPr lang="ru-RU" b="1" u="sng" dirty="0" smtClean="0"/>
              <a:t/>
            </a:r>
            <a:br>
              <a:rPr lang="ru-RU" b="1" u="sng" dirty="0" smtClean="0"/>
            </a:br>
            <a:r>
              <a:rPr lang="ru-RU" b="1" u="sng" dirty="0" smtClean="0"/>
              <a:t>   </a:t>
            </a:r>
            <a:r>
              <a:rPr lang="ru-RU" b="1" u="sng" dirty="0"/>
              <a:t>Прочитайте только те слова, у которых  в корнях после шипящих пишется буква Ё</a:t>
            </a:r>
            <a:r>
              <a:rPr lang="ru-RU" b="1" u="sng" dirty="0" smtClean="0"/>
              <a:t>.</a:t>
            </a:r>
            <a:br>
              <a:rPr lang="ru-RU" b="1" u="sng" dirty="0" smtClean="0"/>
            </a:br>
            <a:r>
              <a:rPr lang="ru-RU" b="1" u="sng" dirty="0"/>
              <a:t/>
            </a:r>
            <a:br>
              <a:rPr lang="ru-RU" b="1" u="sng" dirty="0"/>
            </a:br>
            <a:r>
              <a:rPr lang="ru-RU" dirty="0"/>
              <a:t/>
            </a:r>
            <a:br>
              <a:rPr lang="ru-RU" dirty="0"/>
            </a:br>
            <a:r>
              <a:rPr lang="ru-RU" dirty="0"/>
              <a:t>Ч-</a:t>
            </a:r>
            <a:r>
              <a:rPr lang="ru-RU" dirty="0" err="1"/>
              <a:t>рный</a:t>
            </a:r>
            <a:r>
              <a:rPr lang="ru-RU" dirty="0"/>
              <a:t>, ж-</a:t>
            </a:r>
            <a:r>
              <a:rPr lang="ru-RU" dirty="0" err="1"/>
              <a:t>лтый</a:t>
            </a:r>
            <a:r>
              <a:rPr lang="ru-RU" dirty="0"/>
              <a:t>, ш-рты,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щ-</a:t>
            </a:r>
            <a:r>
              <a:rPr lang="ru-RU" dirty="0" err="1" smtClean="0"/>
              <a:t>лка</a:t>
            </a:r>
            <a:r>
              <a:rPr lang="ru-RU" dirty="0" smtClean="0"/>
              <a:t>, ш-</a:t>
            </a:r>
            <a:r>
              <a:rPr lang="ru-RU" dirty="0" err="1" smtClean="0"/>
              <a:t>рстка</a:t>
            </a:r>
            <a:r>
              <a:rPr lang="ru-RU" dirty="0" smtClean="0"/>
              <a:t>,</a:t>
            </a:r>
            <a:br>
              <a:rPr lang="ru-RU" dirty="0" smtClean="0"/>
            </a:br>
            <a:r>
              <a:rPr lang="ru-RU" dirty="0" smtClean="0"/>
              <a:t>крыж-вник,  </a:t>
            </a:r>
            <a:r>
              <a:rPr lang="ru-RU" dirty="0"/>
              <a:t>ш-пот, ч-</a:t>
            </a:r>
            <a:r>
              <a:rPr lang="ru-RU" dirty="0" err="1"/>
              <a:t>рный</a:t>
            </a:r>
            <a:r>
              <a:rPr lang="ru-RU" dirty="0"/>
              <a:t>,</a:t>
            </a:r>
            <a:br>
              <a:rPr lang="ru-RU" dirty="0"/>
            </a:br>
            <a:r>
              <a:rPr lang="ru-RU" dirty="0" err="1"/>
              <a:t>прич-ска</a:t>
            </a:r>
            <a:r>
              <a:rPr lang="ru-RU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3641259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034682"/>
          </a:xfr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ru-RU" b="1" dirty="0"/>
              <a:t> </a:t>
            </a:r>
            <a:r>
              <a:rPr lang="ru-RU" b="1" u="sng" dirty="0"/>
              <a:t>35 б</a:t>
            </a:r>
            <a:r>
              <a:rPr lang="ru-RU" b="1" u="sng" dirty="0" smtClean="0"/>
              <a:t>.</a:t>
            </a:r>
            <a:br>
              <a:rPr lang="ru-RU" b="1" u="sng" dirty="0" smtClean="0"/>
            </a:br>
            <a:r>
              <a:rPr lang="ru-RU" b="1" u="sng" dirty="0" smtClean="0"/>
              <a:t> </a:t>
            </a:r>
            <a:r>
              <a:rPr lang="ru-RU" b="1" u="sng" dirty="0"/>
              <a:t>Докажите правильность написания</a:t>
            </a:r>
            <a:r>
              <a:rPr lang="ru-RU" b="1" u="sng" dirty="0" smtClean="0"/>
              <a:t>.</a:t>
            </a:r>
            <a:br>
              <a:rPr lang="ru-RU" b="1" u="sng" dirty="0" smtClean="0"/>
            </a:br>
            <a:r>
              <a:rPr lang="ru-RU" b="1" u="sng" dirty="0"/>
              <a:t/>
            </a:r>
            <a:br>
              <a:rPr lang="ru-RU" b="1" u="sng" dirty="0"/>
            </a:br>
            <a:r>
              <a:rPr lang="ru-RU" b="1" u="sng" dirty="0" smtClean="0"/>
              <a:t/>
            </a:r>
            <a:br>
              <a:rPr lang="ru-RU" b="1" u="sng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/>
              <a:t>Шёлковый</a:t>
            </a:r>
            <a:r>
              <a:rPr lang="ru-RU" dirty="0" smtClean="0"/>
              <a:t>, дешёвый</a:t>
            </a:r>
            <a:r>
              <a:rPr lang="ru-RU" dirty="0"/>
              <a:t>, шёрстка, </a:t>
            </a:r>
            <a:r>
              <a:rPr lang="ru-RU" dirty="0" smtClean="0"/>
              <a:t>причёска,</a:t>
            </a: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>шоколад</a:t>
            </a:r>
            <a:r>
              <a:rPr lang="ru-RU" dirty="0"/>
              <a:t>, шов, шорты.</a:t>
            </a:r>
          </a:p>
        </p:txBody>
      </p:sp>
    </p:spTree>
    <p:extLst>
      <p:ext uri="{BB962C8B-B14F-4D97-AF65-F5344CB8AC3E}">
        <p14:creationId xmlns:p14="http://schemas.microsoft.com/office/powerpoint/2010/main" val="17871500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178698"/>
          </a:xfr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/>
          <a:lstStyle/>
          <a:p>
            <a:r>
              <a:rPr lang="ru-RU" b="1" u="sng" dirty="0"/>
              <a:t> 40 </a:t>
            </a:r>
            <a:r>
              <a:rPr lang="ru-RU" b="1" u="sng" dirty="0" smtClean="0"/>
              <a:t>б</a:t>
            </a:r>
            <a:br>
              <a:rPr lang="ru-RU" b="1" u="sng" dirty="0" smtClean="0"/>
            </a:br>
            <a:r>
              <a:rPr lang="ru-RU" b="1" u="sng" dirty="0" smtClean="0"/>
              <a:t> </a:t>
            </a:r>
            <a:r>
              <a:rPr lang="ru-RU" b="1" u="sng" dirty="0"/>
              <a:t>Произнесите слова с ударением</a:t>
            </a:r>
            <a:r>
              <a:rPr lang="ru-RU" b="1" u="sng" dirty="0" smtClean="0"/>
              <a:t>.</a:t>
            </a:r>
            <a:br>
              <a:rPr lang="ru-RU" b="1" u="sng" dirty="0" smtClean="0"/>
            </a:br>
            <a:r>
              <a:rPr lang="ru-RU" b="1" u="sng" dirty="0"/>
              <a:t/>
            </a:r>
            <a:br>
              <a:rPr lang="ru-RU" b="1" u="sng" dirty="0"/>
            </a:br>
            <a:r>
              <a:rPr lang="ru-RU" b="1" u="sng" dirty="0" smtClean="0"/>
              <a:t/>
            </a:r>
            <a:br>
              <a:rPr lang="ru-RU" b="1" u="sng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>Звонит,</a:t>
            </a:r>
            <a:r>
              <a:rPr lang="ru-RU" dirty="0"/>
              <a:t>        цемент  </a:t>
            </a:r>
            <a:r>
              <a:rPr lang="ru-RU" dirty="0" smtClean="0"/>
              <a:t>,</a:t>
            </a:r>
            <a:r>
              <a:rPr lang="ru-RU" dirty="0"/>
              <a:t>      столяр </a:t>
            </a:r>
            <a:r>
              <a:rPr lang="ru-RU" dirty="0" smtClean="0"/>
              <a:t>,</a:t>
            </a:r>
            <a:r>
              <a:rPr lang="ru-RU" dirty="0"/>
              <a:t>         поняли </a:t>
            </a:r>
            <a:r>
              <a:rPr lang="ru-RU" dirty="0" smtClean="0"/>
              <a:t>,</a:t>
            </a:r>
            <a:r>
              <a:rPr lang="ru-RU" dirty="0"/>
              <a:t>       </a:t>
            </a:r>
            <a:r>
              <a:rPr lang="ru-RU" dirty="0" smtClean="0"/>
              <a:t>красивее.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985252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16331" y="2967335"/>
            <a:ext cx="891135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Много знать-широко шагать.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688610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106690"/>
          </a:xfrm>
          <a:solidFill>
            <a:srgbClr val="92D050"/>
          </a:solidFill>
        </p:spPr>
        <p:txBody>
          <a:bodyPr>
            <a:norm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15 б.</a:t>
            </a:r>
            <a:br>
              <a:rPr lang="ru-RU" dirty="0" smtClean="0">
                <a:solidFill>
                  <a:schemeClr val="bg1"/>
                </a:solidFill>
              </a:rPr>
            </a:br>
            <a:r>
              <a:rPr lang="ru-RU" dirty="0" smtClean="0">
                <a:solidFill>
                  <a:schemeClr val="bg1"/>
                </a:solidFill>
              </a:rPr>
              <a:t> </a:t>
            </a:r>
            <a:r>
              <a:rPr lang="ru-RU" sz="4900" b="1" u="sng" dirty="0" smtClean="0">
                <a:solidFill>
                  <a:schemeClr val="bg1"/>
                </a:solidFill>
              </a:rPr>
              <a:t>Какое слово не имеет в своём составе суффикса?</a:t>
            </a:r>
            <a:br>
              <a:rPr lang="ru-RU" sz="4900" b="1" u="sng" dirty="0" smtClean="0">
                <a:solidFill>
                  <a:schemeClr val="bg1"/>
                </a:solidFill>
              </a:rPr>
            </a:br>
            <a:r>
              <a:rPr lang="ru-RU" sz="4900" b="1" u="sng" dirty="0">
                <a:solidFill>
                  <a:schemeClr val="bg1"/>
                </a:solidFill>
              </a:rPr>
              <a:t/>
            </a:r>
            <a:br>
              <a:rPr lang="ru-RU" sz="4900" b="1" u="sng" dirty="0">
                <a:solidFill>
                  <a:schemeClr val="bg1"/>
                </a:solidFill>
              </a:rPr>
            </a:br>
            <a:r>
              <a:rPr lang="ru-RU" sz="6000" dirty="0" smtClean="0">
                <a:solidFill>
                  <a:schemeClr val="bg1"/>
                </a:solidFill>
              </a:rPr>
              <a:t/>
            </a:r>
            <a:br>
              <a:rPr lang="ru-RU" sz="6000" dirty="0" smtClean="0">
                <a:solidFill>
                  <a:schemeClr val="bg1"/>
                </a:solidFill>
              </a:rPr>
            </a:br>
            <a:r>
              <a:rPr lang="ru-RU" sz="6000" dirty="0" smtClean="0">
                <a:solidFill>
                  <a:schemeClr val="bg1"/>
                </a:solidFill>
              </a:rPr>
              <a:t>Садик, сад, садовник посадка</a:t>
            </a:r>
            <a:endParaRPr lang="ru-RU" sz="6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09644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42794"/>
          </a:xfrm>
          <a:solidFill>
            <a:srgbClr val="92D050"/>
          </a:solidFill>
        </p:spPr>
        <p:txBody>
          <a:bodyPr>
            <a:no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20 б. </a:t>
            </a:r>
            <a:br>
              <a:rPr lang="ru-RU" dirty="0" smtClean="0">
                <a:solidFill>
                  <a:schemeClr val="bg1"/>
                </a:solidFill>
              </a:rPr>
            </a:br>
            <a:r>
              <a:rPr lang="ru-RU" dirty="0" smtClean="0">
                <a:solidFill>
                  <a:schemeClr val="bg1"/>
                </a:solidFill>
              </a:rPr>
              <a:t>Вспомните ноту, которая может быть предлогом и приставкой?     </a:t>
            </a:r>
            <a:r>
              <a:rPr lang="ru-RU" b="1" u="sng" dirty="0" smtClean="0">
                <a:solidFill>
                  <a:schemeClr val="bg1"/>
                </a:solidFill>
              </a:rPr>
              <a:t>В каком случае нота «ДО» является предлогом?</a:t>
            </a:r>
            <a:br>
              <a:rPr lang="ru-RU" b="1" u="sng" dirty="0" smtClean="0">
                <a:solidFill>
                  <a:schemeClr val="bg1"/>
                </a:solidFill>
              </a:rPr>
            </a:br>
            <a:r>
              <a:rPr lang="ru-RU" sz="4800" dirty="0">
                <a:solidFill>
                  <a:schemeClr val="bg1"/>
                </a:solidFill>
              </a:rPr>
              <a:t/>
            </a:r>
            <a:br>
              <a:rPr lang="ru-RU" sz="4800" dirty="0">
                <a:solidFill>
                  <a:schemeClr val="bg1"/>
                </a:solidFill>
              </a:rPr>
            </a:br>
            <a:r>
              <a:rPr lang="ru-RU" sz="4800" dirty="0" smtClean="0">
                <a:solidFill>
                  <a:schemeClr val="bg1"/>
                </a:solidFill>
              </a:rPr>
              <a:t>(до)бежать, (до)говорить, (до)шли, (до) леса</a:t>
            </a:r>
            <a:br>
              <a:rPr lang="ru-RU" sz="4800" dirty="0" smtClean="0">
                <a:solidFill>
                  <a:schemeClr val="bg1"/>
                </a:solidFill>
              </a:rPr>
            </a:br>
            <a:r>
              <a:rPr lang="ru-RU" sz="4800" dirty="0"/>
              <a:t/>
            </a:r>
            <a:br>
              <a:rPr lang="ru-RU" sz="4800" dirty="0"/>
            </a:br>
            <a:endParaRPr lang="ru-RU" sz="4800" dirty="0"/>
          </a:p>
        </p:txBody>
      </p:sp>
    </p:spTree>
    <p:extLst>
      <p:ext uri="{BB962C8B-B14F-4D97-AF65-F5344CB8AC3E}">
        <p14:creationId xmlns:p14="http://schemas.microsoft.com/office/powerpoint/2010/main" val="3765974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178698"/>
          </a:xfrm>
          <a:solidFill>
            <a:srgbClr val="92D050"/>
          </a:solidFill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chemeClr val="bg1"/>
                </a:solidFill>
              </a:rPr>
              <a:t>25 б.</a:t>
            </a:r>
            <a:br>
              <a:rPr lang="ru-RU" b="1" dirty="0" smtClean="0">
                <a:solidFill>
                  <a:schemeClr val="bg1"/>
                </a:solidFill>
              </a:rPr>
            </a:br>
            <a:r>
              <a:rPr lang="ru-RU" dirty="0" smtClean="0">
                <a:solidFill>
                  <a:schemeClr val="bg1"/>
                </a:solidFill>
              </a:rPr>
              <a:t>  </a:t>
            </a:r>
            <a:r>
              <a:rPr lang="ru-RU" u="sng" dirty="0">
                <a:solidFill>
                  <a:schemeClr val="bg1"/>
                </a:solidFill>
              </a:rPr>
              <a:t>Какое слово имеет в своём составе приставку «по» : </a:t>
            </a:r>
            <a:r>
              <a:rPr lang="ru-RU" u="sng" dirty="0" smtClean="0">
                <a:solidFill>
                  <a:schemeClr val="bg1"/>
                </a:solidFill>
              </a:rPr>
              <a:t/>
            </a:r>
            <a:br>
              <a:rPr lang="ru-RU" u="sng" dirty="0" smtClean="0">
                <a:solidFill>
                  <a:schemeClr val="bg1"/>
                </a:solidFill>
              </a:rPr>
            </a:br>
            <a:r>
              <a:rPr lang="ru-RU" u="sng" dirty="0">
                <a:solidFill>
                  <a:schemeClr val="bg1"/>
                </a:solidFill>
              </a:rPr>
              <a:t/>
            </a:r>
            <a:br>
              <a:rPr lang="ru-RU" u="sng" dirty="0">
                <a:solidFill>
                  <a:schemeClr val="bg1"/>
                </a:solidFill>
              </a:rPr>
            </a:br>
            <a:r>
              <a:rPr lang="ru-RU" dirty="0" smtClean="0">
                <a:solidFill>
                  <a:schemeClr val="bg1"/>
                </a:solidFill>
              </a:rPr>
              <a:t/>
            </a:r>
            <a:br>
              <a:rPr lang="ru-RU" dirty="0" smtClean="0">
                <a:solidFill>
                  <a:schemeClr val="bg1"/>
                </a:solidFill>
              </a:rPr>
            </a:br>
            <a:r>
              <a:rPr lang="ru-RU" i="1" dirty="0" smtClean="0">
                <a:solidFill>
                  <a:schemeClr val="bg1"/>
                </a:solidFill>
              </a:rPr>
              <a:t>подушка</a:t>
            </a:r>
            <a:r>
              <a:rPr lang="ru-RU" i="1" dirty="0">
                <a:solidFill>
                  <a:schemeClr val="bg1"/>
                </a:solidFill>
              </a:rPr>
              <a:t>, подоконник, подорожник, подотчётный.</a:t>
            </a:r>
            <a:r>
              <a:rPr lang="ru-RU" dirty="0">
                <a:solidFill>
                  <a:schemeClr val="bg1"/>
                </a:solidFill>
              </a:rPr>
              <a:t/>
            </a:r>
            <a:br>
              <a:rPr lang="ru-RU" dirty="0">
                <a:solidFill>
                  <a:schemeClr val="bg1"/>
                </a:solidFill>
              </a:rPr>
            </a:br>
            <a:endParaRPr lang="ru-R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1845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22714"/>
          </a:xfrm>
          <a:solidFill>
            <a:srgbClr val="92D050"/>
          </a:solidFill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30 б.</a:t>
            </a:r>
            <a:br>
              <a:rPr lang="ru-RU" dirty="0" smtClean="0">
                <a:solidFill>
                  <a:schemeClr val="bg1"/>
                </a:solidFill>
              </a:rPr>
            </a:br>
            <a:r>
              <a:rPr lang="ru-RU" b="1" u="sng" dirty="0" smtClean="0">
                <a:solidFill>
                  <a:schemeClr val="bg1"/>
                </a:solidFill>
              </a:rPr>
              <a:t> Найди </a:t>
            </a:r>
            <a:r>
              <a:rPr lang="ru-RU" b="1" u="sng" dirty="0">
                <a:solidFill>
                  <a:schemeClr val="bg1"/>
                </a:solidFill>
              </a:rPr>
              <a:t>лишнее</a:t>
            </a:r>
            <a:r>
              <a:rPr lang="ru-RU" b="1" u="sng" dirty="0" smtClean="0">
                <a:solidFill>
                  <a:schemeClr val="bg1"/>
                </a:solidFill>
              </a:rPr>
              <a:t>:</a:t>
            </a:r>
            <a:br>
              <a:rPr lang="ru-RU" b="1" u="sng" dirty="0" smtClean="0">
                <a:solidFill>
                  <a:schemeClr val="bg1"/>
                </a:solidFill>
              </a:rPr>
            </a:br>
            <a:r>
              <a:rPr lang="ru-RU" dirty="0" smtClean="0">
                <a:solidFill>
                  <a:schemeClr val="bg1"/>
                </a:solidFill>
              </a:rPr>
              <a:t/>
            </a:r>
            <a:br>
              <a:rPr lang="ru-RU" dirty="0" smtClean="0">
                <a:solidFill>
                  <a:schemeClr val="bg1"/>
                </a:solidFill>
              </a:rPr>
            </a:br>
            <a:r>
              <a:rPr lang="ru-RU" sz="6000" dirty="0" smtClean="0">
                <a:solidFill>
                  <a:schemeClr val="bg1"/>
                </a:solidFill>
              </a:rPr>
              <a:t> </a:t>
            </a:r>
            <a:r>
              <a:rPr lang="ru-RU" sz="6000" dirty="0">
                <a:solidFill>
                  <a:schemeClr val="bg1"/>
                </a:solidFill>
              </a:rPr>
              <a:t>поле, полочка, полевой, полюшко</a:t>
            </a:r>
            <a:r>
              <a:rPr lang="ru-RU" sz="6000" dirty="0" smtClean="0">
                <a:solidFill>
                  <a:schemeClr val="bg1"/>
                </a:solidFill>
              </a:rPr>
              <a:t>;</a:t>
            </a:r>
            <a:br>
              <a:rPr lang="ru-RU" sz="6000" dirty="0" smtClean="0">
                <a:solidFill>
                  <a:schemeClr val="bg1"/>
                </a:solidFill>
              </a:rPr>
            </a:br>
            <a:r>
              <a:rPr lang="ru-RU" sz="6000" dirty="0" smtClean="0">
                <a:solidFill>
                  <a:schemeClr val="bg1"/>
                </a:solidFill>
              </a:rPr>
              <a:t> </a:t>
            </a:r>
            <a:r>
              <a:rPr lang="ru-RU" sz="6000" i="1" dirty="0">
                <a:solidFill>
                  <a:schemeClr val="bg1"/>
                </a:solidFill>
              </a:rPr>
              <a:t>печурка, печь, печка, печать.</a:t>
            </a:r>
            <a:r>
              <a:rPr lang="ru-RU" dirty="0">
                <a:solidFill>
                  <a:schemeClr val="bg1"/>
                </a:solidFill>
              </a:rPr>
              <a:t/>
            </a:r>
            <a:br>
              <a:rPr lang="ru-RU" dirty="0">
                <a:solidFill>
                  <a:schemeClr val="bg1"/>
                </a:solidFill>
              </a:rPr>
            </a:br>
            <a:endParaRPr lang="ru-R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18353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106690"/>
          </a:xfrm>
          <a:solidFill>
            <a:srgbClr val="92D050"/>
          </a:solidFill>
        </p:spPr>
        <p:txBody>
          <a:bodyPr/>
          <a:lstStyle/>
          <a:p>
            <a:pPr algn="l"/>
            <a:r>
              <a:rPr lang="ru-RU" b="1" u="sng" dirty="0" smtClean="0">
                <a:solidFill>
                  <a:schemeClr val="bg1"/>
                </a:solidFill>
              </a:rPr>
              <a:t>35 б. Шарада</a:t>
            </a:r>
            <a:r>
              <a:rPr lang="ru-RU" b="1" u="sng" dirty="0">
                <a:solidFill>
                  <a:schemeClr val="bg1"/>
                </a:solidFill>
              </a:rPr>
              <a:t>.</a:t>
            </a:r>
            <a:r>
              <a:rPr lang="ru-RU" dirty="0">
                <a:solidFill>
                  <a:schemeClr val="bg1"/>
                </a:solidFill>
              </a:rPr>
              <a:t/>
            </a:r>
            <a:br>
              <a:rPr lang="ru-RU" dirty="0">
                <a:solidFill>
                  <a:schemeClr val="bg1"/>
                </a:solidFill>
              </a:rPr>
            </a:br>
            <a:r>
              <a:rPr lang="ru-RU" dirty="0">
                <a:solidFill>
                  <a:schemeClr val="bg1"/>
                </a:solidFill>
              </a:rPr>
              <a:t>	</a:t>
            </a:r>
            <a:r>
              <a:rPr lang="ru-RU" i="1" dirty="0">
                <a:solidFill>
                  <a:schemeClr val="bg1"/>
                </a:solidFill>
              </a:rPr>
              <a:t>Корень тот же, что и в слове </a:t>
            </a:r>
            <a:r>
              <a:rPr lang="ru-RU" u="sng" dirty="0">
                <a:solidFill>
                  <a:schemeClr val="bg1"/>
                </a:solidFill>
              </a:rPr>
              <a:t>сказка,</a:t>
            </a:r>
            <a:r>
              <a:rPr lang="ru-RU" dirty="0">
                <a:solidFill>
                  <a:schemeClr val="bg1"/>
                </a:solidFill>
              </a:rPr>
              <a:t/>
            </a:r>
            <a:br>
              <a:rPr lang="ru-RU" dirty="0">
                <a:solidFill>
                  <a:schemeClr val="bg1"/>
                </a:solidFill>
              </a:rPr>
            </a:br>
            <a:r>
              <a:rPr lang="ru-RU" i="1" dirty="0">
                <a:solidFill>
                  <a:schemeClr val="bg1"/>
                </a:solidFill>
              </a:rPr>
              <a:t>	Суффикс тот же, что и в слове </a:t>
            </a:r>
            <a:r>
              <a:rPr lang="ru-RU" i="1" u="sng" dirty="0">
                <a:solidFill>
                  <a:schemeClr val="bg1"/>
                </a:solidFill>
              </a:rPr>
              <a:t>извозчик,</a:t>
            </a:r>
            <a:r>
              <a:rPr lang="ru-RU" dirty="0">
                <a:solidFill>
                  <a:schemeClr val="bg1"/>
                </a:solidFill>
              </a:rPr>
              <a:t/>
            </a:r>
            <a:br>
              <a:rPr lang="ru-RU" dirty="0">
                <a:solidFill>
                  <a:schemeClr val="bg1"/>
                </a:solidFill>
              </a:rPr>
            </a:br>
            <a:r>
              <a:rPr lang="ru-RU" i="1" dirty="0">
                <a:solidFill>
                  <a:schemeClr val="bg1"/>
                </a:solidFill>
              </a:rPr>
              <a:t>	Приставка та же, что и в слове </a:t>
            </a:r>
            <a:r>
              <a:rPr lang="ru-RU" i="1" u="sng" dirty="0">
                <a:solidFill>
                  <a:schemeClr val="bg1"/>
                </a:solidFill>
              </a:rPr>
              <a:t>расход.  </a:t>
            </a:r>
            <a:r>
              <a:rPr lang="ru-RU" u="sng" dirty="0"/>
              <a:t/>
            </a:r>
            <a:br>
              <a:rPr lang="ru-RU" u="sng" dirty="0"/>
            </a:br>
            <a:endParaRPr lang="ru-RU" u="sng" dirty="0"/>
          </a:p>
        </p:txBody>
      </p:sp>
    </p:spTree>
    <p:extLst>
      <p:ext uri="{BB962C8B-B14F-4D97-AF65-F5344CB8AC3E}">
        <p14:creationId xmlns:p14="http://schemas.microsoft.com/office/powerpoint/2010/main" val="10100903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106690"/>
          </a:xfrm>
          <a:solidFill>
            <a:srgbClr val="92D050"/>
          </a:solidFill>
        </p:spPr>
        <p:txBody>
          <a:bodyPr>
            <a:normAutofit/>
          </a:bodyPr>
          <a:lstStyle/>
          <a:p>
            <a:r>
              <a:rPr lang="ru-RU" sz="7200" dirty="0" smtClean="0">
                <a:solidFill>
                  <a:schemeClr val="bg1"/>
                </a:solidFill>
              </a:rPr>
              <a:t>40 б.</a:t>
            </a:r>
            <a:br>
              <a:rPr lang="ru-RU" sz="7200" dirty="0" smtClean="0">
                <a:solidFill>
                  <a:schemeClr val="bg1"/>
                </a:solidFill>
              </a:rPr>
            </a:br>
            <a:r>
              <a:rPr lang="ru-RU" sz="7200" dirty="0" smtClean="0">
                <a:solidFill>
                  <a:schemeClr val="bg1"/>
                </a:solidFill>
              </a:rPr>
              <a:t> Напиши </a:t>
            </a:r>
            <a:r>
              <a:rPr lang="ru-RU" sz="7200" dirty="0">
                <a:solidFill>
                  <a:schemeClr val="bg1"/>
                </a:solidFill>
              </a:rPr>
              <a:t>слово, подходящее к схеме</a:t>
            </a:r>
            <a:r>
              <a:rPr lang="ru-RU" sz="7200" dirty="0" smtClean="0">
                <a:solidFill>
                  <a:schemeClr val="bg1"/>
                </a:solidFill>
              </a:rPr>
              <a:t>:</a:t>
            </a:r>
            <a:r>
              <a:rPr lang="ru-RU" sz="7200" dirty="0" smtClean="0"/>
              <a:t/>
            </a:r>
            <a:br>
              <a:rPr lang="ru-RU" sz="7200" dirty="0" smtClean="0"/>
            </a:br>
            <a:endParaRPr lang="ru-RU" sz="7200" dirty="0"/>
          </a:p>
        </p:txBody>
      </p:sp>
    </p:spTree>
    <p:extLst>
      <p:ext uri="{BB962C8B-B14F-4D97-AF65-F5344CB8AC3E}">
        <p14:creationId xmlns:p14="http://schemas.microsoft.com/office/powerpoint/2010/main" val="29320248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034682"/>
          </a:xfrm>
          <a:solidFill>
            <a:srgbClr val="FF0000"/>
          </a:solidFill>
        </p:spPr>
        <p:txBody>
          <a:bodyPr>
            <a:normAutofit/>
          </a:bodyPr>
          <a:lstStyle/>
          <a:p>
            <a:r>
              <a:rPr lang="ru-RU" sz="7200" dirty="0" smtClean="0">
                <a:solidFill>
                  <a:schemeClr val="bg1"/>
                </a:solidFill>
              </a:rPr>
              <a:t>10 б.</a:t>
            </a:r>
            <a:br>
              <a:rPr lang="ru-RU" sz="7200" dirty="0" smtClean="0">
                <a:solidFill>
                  <a:schemeClr val="bg1"/>
                </a:solidFill>
              </a:rPr>
            </a:br>
            <a:r>
              <a:rPr lang="ru-RU" sz="7200" dirty="0" smtClean="0">
                <a:solidFill>
                  <a:schemeClr val="bg1"/>
                </a:solidFill>
              </a:rPr>
              <a:t> </a:t>
            </a:r>
            <a:r>
              <a:rPr lang="ru-RU" sz="7200" dirty="0">
                <a:solidFill>
                  <a:schemeClr val="bg1"/>
                </a:solidFill>
              </a:rPr>
              <a:t>Чем оканчивается день и ночь?</a:t>
            </a:r>
            <a:br>
              <a:rPr lang="ru-RU" sz="7200" dirty="0">
                <a:solidFill>
                  <a:schemeClr val="bg1"/>
                </a:solidFill>
              </a:rPr>
            </a:br>
            <a:endParaRPr lang="ru-RU" sz="7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02718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315</TotalTime>
  <Words>72</Words>
  <Application>Microsoft Office PowerPoint</Application>
  <PresentationFormat>Экран (4:3)</PresentationFormat>
  <Paragraphs>23</Paragraphs>
  <Slides>23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Тема Office</vt:lpstr>
      <vt:lpstr>Презентация PowerPoint</vt:lpstr>
      <vt:lpstr>10 б.  Назовите часть слова, которая служит для связи слов в предложении</vt:lpstr>
      <vt:lpstr>15 б.  Какое слово не имеет в своём составе суффикса?   Садик, сад, садовник посадка</vt:lpstr>
      <vt:lpstr>20 б.  Вспомните ноту, которая может быть предлогом и приставкой?     В каком случае нота «ДО» является предлогом?  (до)бежать, (до)говорить, (до)шли, (до) леса  </vt:lpstr>
      <vt:lpstr>25 б.   Какое слово имеет в своём составе приставку «по» :    подушка, подоконник, подорожник, подотчётный. </vt:lpstr>
      <vt:lpstr>30 б.  Найди лишнее:   поле, полочка, полевой, полюшко;  печурка, печь, печка, печать. </vt:lpstr>
      <vt:lpstr>35 б. Шарада.  Корень тот же, что и в слове сказка,  Суффикс тот же, что и в слове извозчик,  Приставка та же, что и в слове расход.   </vt:lpstr>
      <vt:lpstr>40 б.  Напиши слово, подходящее к схеме: </vt:lpstr>
      <vt:lpstr>10 б.  Чем оканчивается день и ночь? </vt:lpstr>
      <vt:lpstr>     15 б. Слово рассыпалось. Из букв составьте существительное. </vt:lpstr>
      <vt:lpstr> 20 б.      Прочитайте пять слов и найдите, где спряталось шестое.     Шалаш, корова, осы, луна, автобус. </vt:lpstr>
      <vt:lpstr>25 б.     Грамматическая арифметика  До + зарытые в земле ценности =  До + участок земли, засаженный фруктовыми деревьями + а= </vt:lpstr>
      <vt:lpstr>30 б.     Вспомните три слова из словаря, в состав которых входят ноты. </vt:lpstr>
      <vt:lpstr>35 б.Ребусы                   </vt:lpstr>
      <vt:lpstr>40 б. Что за слово обозначает и день недели и окружающую нас обстановку? </vt:lpstr>
      <vt:lpstr> 10 б.  Объясните  написание суффиксов:    Ключ-к  ,зайч-к,  лист-к, Цветоч-к,  платоч-к  ,листоч-к</vt:lpstr>
      <vt:lpstr> 15 б.  Объясните , что объединяет слова в группы?    П-ДУЧИТЬ,  Д-БЕЖАТ, ПР-ПИСАТЬ, Н-УЧИТЬ, З-БЕЖАТЬ, Н-ПИСАТЬ.</vt:lpstr>
      <vt:lpstr> 20 б   ВСПОМНИТЕ ПРАВИЛО О НАПИСАНИИ РАЗДЕЛИТЕЛЬНОГО Ъ ЗНАКА</vt:lpstr>
      <vt:lpstr> 25 б.  Подставьте  нужную приставку  РАЗ/С     Ра-пилить, ра-бить, ра-сказ, ра-лучить, ра-тратить, ра-мазать., </vt:lpstr>
      <vt:lpstr> 30 б     Прочитайте только те слова, у которых  в корнях после шипящих пишется буква Ё.   Ч-рный, ж-лтый, ш-рты,  щ-лка, ш-рстка, крыж-вник,  ш-пот, ч-рный, прич-ска.</vt:lpstr>
      <vt:lpstr> 35 б.  Докажите правильность написания.    Шёлковый, дешёвый, шёрстка, причёска, шоколад, шов, шорты.</vt:lpstr>
      <vt:lpstr> 40 б  Произнесите слова с ударением.    Звонит,        цемент  ,      столяр ,         поняли ,       красивее.</vt:lpstr>
      <vt:lpstr>Презентация PowerPoint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Admin</dc:creator>
  <cp:lastModifiedBy>Admin</cp:lastModifiedBy>
  <cp:revision>25</cp:revision>
  <dcterms:created xsi:type="dcterms:W3CDTF">2011-12-16T12:17:42Z</dcterms:created>
  <dcterms:modified xsi:type="dcterms:W3CDTF">2011-12-19T15:41:37Z</dcterms:modified>
</cp:coreProperties>
</file>