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8"/>
  </p:notesMasterIdLst>
  <p:handoutMasterIdLst>
    <p:handoutMasterId r:id="rId19"/>
  </p:handoutMasterIdLst>
  <p:sldIdLst>
    <p:sldId id="271" r:id="rId2"/>
    <p:sldId id="256" r:id="rId3"/>
    <p:sldId id="258" r:id="rId4"/>
    <p:sldId id="257" r:id="rId5"/>
    <p:sldId id="270" r:id="rId6"/>
    <p:sldId id="261" r:id="rId7"/>
    <p:sldId id="262" r:id="rId8"/>
    <p:sldId id="260" r:id="rId9"/>
    <p:sldId id="265" r:id="rId10"/>
    <p:sldId id="263" r:id="rId11"/>
    <p:sldId id="264" r:id="rId12"/>
    <p:sldId id="266" r:id="rId13"/>
    <p:sldId id="269" r:id="rId14"/>
    <p:sldId id="267" r:id="rId15"/>
    <p:sldId id="259" r:id="rId16"/>
    <p:sldId id="26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  <a:srgbClr val="6600CC"/>
    <a:srgbClr val="0000FF"/>
    <a:srgbClr val="00518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4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4.9413914863238352E-2"/>
          <c:y val="0.13716593409669944"/>
          <c:w val="0.51402068052017291"/>
          <c:h val="0.7967787452056325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Percent val="1"/>
          </c:dLbls>
          <c:cat>
            <c:strRef>
              <c:f>Лист1!$A$2:$A$3</c:f>
              <c:strCache>
                <c:ptCount val="2"/>
                <c:pt idx="0">
                  <c:v>Курящие юноши</c:v>
                </c:pt>
                <c:pt idx="1">
                  <c:v>Некурящие юноши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0.5</c:v>
                </c:pt>
                <c:pt idx="1">
                  <c:v>0.5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61007075191074778"/>
          <c:y val="0.29964607462512621"/>
          <c:w val="0.37326269807385526"/>
          <c:h val="0.40070785074974752"/>
        </c:manualLayout>
      </c:layout>
    </c:legend>
    <c:plotVisOnly val="1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1.6820710700670267E-2"/>
          <c:y val="0.13937388836102221"/>
          <c:w val="0.56937460117333483"/>
          <c:h val="0.7686893901433594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"/>
          <c:dPt>
            <c:idx val="0"/>
            <c:explosion val="0"/>
          </c:dPt>
          <c:dLbls>
            <c:showPercent val="1"/>
          </c:dLbls>
          <c:cat>
            <c:strRef>
              <c:f>Лист1!$A$2:$A$3</c:f>
              <c:strCache>
                <c:ptCount val="2"/>
                <c:pt idx="0">
                  <c:v>Курящие девушки</c:v>
                </c:pt>
                <c:pt idx="1">
                  <c:v>Некурящие девушки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0.30000000000000032</c:v>
                </c:pt>
                <c:pt idx="1">
                  <c:v>0.70000000000000062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58412406803681227"/>
          <c:y val="0.31151545138898867"/>
          <c:w val="0.41587593196318834"/>
          <c:h val="0.5056938198443520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CB3790-EACF-4FEB-B8D1-C4FDBD879462}" type="datetimeFigureOut">
              <a:rPr lang="ru-RU" smtClean="0"/>
              <a:pPr/>
              <a:t>06.05.2013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87B814-0188-4D27-A78A-395557A029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817C24-AAD5-417E-8594-BCC391568517}" type="datetimeFigureOut">
              <a:rPr lang="ru-RU" smtClean="0"/>
              <a:pPr/>
              <a:t>06.05.2013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F41BE-13FF-403C-B696-CDC09E4604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F41BE-13FF-403C-B696-CDC09E46046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425F8-3E55-44F9-9B8F-A34E37852D71}" type="datetime1">
              <a:rPr lang="ru-RU" smtClean="0"/>
              <a:pPr/>
              <a:t>06.05.2013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DF3FC32-9640-4BB2-BA8C-13108ABC0EB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533DB-B2AC-479F-982F-CE6FA363800F}" type="datetime1">
              <a:rPr lang="ru-RU" smtClean="0"/>
              <a:pPr/>
              <a:t>06.05.2013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FC32-9640-4BB2-BA8C-13108ABC0EB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3605A-4D22-41DB-91BF-104FB7587E93}" type="datetime1">
              <a:rPr lang="ru-RU" smtClean="0"/>
              <a:pPr/>
              <a:t>06.05.2013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FC32-9640-4BB2-BA8C-13108ABC0EB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2CA1E-AAD3-46B9-BDA7-79EF6D2A5246}" type="datetime1">
              <a:rPr lang="ru-RU" smtClean="0"/>
              <a:pPr/>
              <a:t>06.05.2013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FC32-9640-4BB2-BA8C-13108ABC0EB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9E593-DB03-4BE1-8626-91A714F9FB10}" type="datetime1">
              <a:rPr lang="ru-RU" smtClean="0"/>
              <a:pPr/>
              <a:t>06.05.2013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DF3FC32-9640-4BB2-BA8C-13108ABC0EB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2CB93-E191-46D4-B430-836ADCA29ECA}" type="datetime1">
              <a:rPr lang="ru-RU" smtClean="0"/>
              <a:pPr/>
              <a:t>06.05.2013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FC32-9640-4BB2-BA8C-13108ABC0EB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CC583-D402-4816-A3C0-1EDDB37CC5A3}" type="datetime1">
              <a:rPr lang="ru-RU" smtClean="0"/>
              <a:pPr/>
              <a:t>06.05.2013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FC32-9640-4BB2-BA8C-13108ABC0EB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3078-E7F6-4013-855E-68C9AF975414}" type="datetime1">
              <a:rPr lang="ru-RU" smtClean="0"/>
              <a:pPr/>
              <a:t>06.05.2013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FC32-9640-4BB2-BA8C-13108ABC0EB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2D3AF-DD1B-4DDE-B72E-58C09DB463CE}" type="datetime1">
              <a:rPr lang="ru-RU" smtClean="0"/>
              <a:pPr/>
              <a:t>06.05.2013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FC32-9640-4BB2-BA8C-13108ABC0EB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007C9-C926-436E-9C2E-9B2CA7921728}" type="datetime1">
              <a:rPr lang="ru-RU" smtClean="0"/>
              <a:pPr/>
              <a:t>06.05.2013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FC32-9640-4BB2-BA8C-13108ABC0EB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0AFA-55B3-4298-AE7E-188A21656D35}" type="datetime1">
              <a:rPr lang="ru-RU" smtClean="0"/>
              <a:pPr/>
              <a:t>06.05.2013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DF3FC32-9640-4BB2-BA8C-13108ABC0EB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FBF3CC5-605B-4A8E-B243-9F9CFE0AD7A0}" type="datetime1">
              <a:rPr lang="ru-RU" smtClean="0"/>
              <a:pPr/>
              <a:t>06.05.2013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DF3FC32-9640-4BB2-BA8C-13108ABC0EB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belgorodenergo.ru/paper/2003/09/images/Romanov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FC32-9640-4BB2-BA8C-13108ABC0EB1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28596" y="785794"/>
            <a:ext cx="8229600" cy="3613165"/>
          </a:xfrm>
        </p:spPr>
        <p:txBody>
          <a:bodyPr>
            <a:normAutofit fontScale="90000"/>
          </a:bodyPr>
          <a:lstStyle/>
          <a:p>
            <a:r>
              <a:rPr lang="ru-RU" sz="4800" b="1" dirty="0" smtClean="0">
                <a:solidFill>
                  <a:schemeClr val="tx1"/>
                </a:solidFill>
              </a:rPr>
              <a:t>Интегрированный урок для 8-9 класса (математика + биология</a:t>
            </a:r>
            <a:r>
              <a:rPr lang="ru-RU" sz="4800" b="1" dirty="0" smtClean="0">
                <a:solidFill>
                  <a:schemeClr val="tx1"/>
                </a:solidFill>
              </a:rPr>
              <a:t>):</a:t>
            </a:r>
            <a:br>
              <a:rPr lang="ru-RU" sz="4800" b="1" dirty="0" smtClean="0">
                <a:solidFill>
                  <a:schemeClr val="tx1"/>
                </a:solidFill>
              </a:rPr>
            </a:br>
            <a:r>
              <a:rPr lang="ru-RU" sz="4800" b="1" dirty="0" smtClean="0">
                <a:solidFill>
                  <a:schemeClr val="tx1"/>
                </a:solidFill>
              </a:rPr>
              <a:t/>
            </a:r>
            <a:br>
              <a:rPr lang="ru-RU" sz="4800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«</a:t>
            </a:r>
            <a:r>
              <a:rPr lang="ru-RU" b="1" dirty="0" smtClean="0">
                <a:solidFill>
                  <a:schemeClr val="tx1"/>
                </a:solidFill>
              </a:rPr>
              <a:t>Курить или не курить ?Посчитай и подумай».  </a:t>
            </a: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b="1" dirty="0" smtClean="0">
                <a:solidFill>
                  <a:schemeClr val="tx1"/>
                </a:solidFill>
              </a:rPr>
              <a:t>Автор: </a:t>
            </a:r>
            <a:r>
              <a:rPr lang="ru-RU" sz="2700" dirty="0" smtClean="0">
                <a:solidFill>
                  <a:schemeClr val="tx1"/>
                </a:solidFill>
              </a:rPr>
              <a:t>учитель математики МБОУ СОШ № 5 г. Михайловки Волгоградской области </a:t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>Соломатина Татьяна Александровна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214422"/>
            <a:ext cx="8229600" cy="214313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В России курят 50 % юношей и 30 % девушек. В Волгоградской области в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2013 закончат школу году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18 тыс. выпускников. По данным  Всемирной Организации Здравоохранения 25 % курящих 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умирает преждевременно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. Сколько выпускников потеряют в среднем 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10-15 лет своей жизни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?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FC32-9640-4BB2-BA8C-13108ABC0EB1}" type="slidenum">
              <a:rPr lang="ru-RU" smtClean="0"/>
              <a:pPr/>
              <a:t>10</a:t>
            </a:fld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214282" y="2571744"/>
          <a:ext cx="4572032" cy="357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Диаграмма 9"/>
          <p:cNvGraphicFramePr/>
          <p:nvPr/>
        </p:nvGraphicFramePr>
        <p:xfrm>
          <a:off x="4786314" y="2643182"/>
          <a:ext cx="4143404" cy="3500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AsOne/>
      </p:bldGraphic>
      <p:bldGraphic spid="10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Пользователь\Мои документы\курение\Табачные лёгки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8572560" cy="635798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357298"/>
            <a:ext cx="8286808" cy="4071966"/>
          </a:xfrm>
          <a:noFill/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 </a:t>
            </a:r>
            <a:r>
              <a:rPr lang="ru-RU" sz="3600" b="1" dirty="0" smtClean="0">
                <a:solidFill>
                  <a:srgbClr val="FF0000"/>
                </a:solidFill>
              </a:rPr>
              <a:t>Человек пробыл в накуренном помещении </a:t>
            </a:r>
            <a:r>
              <a:rPr lang="ru-RU" sz="3600" b="1" dirty="0" smtClean="0">
                <a:solidFill>
                  <a:schemeClr val="bg1"/>
                </a:solidFill>
              </a:rPr>
              <a:t>1 час, это равноценно 4 выкуренным сигаретам</a:t>
            </a:r>
            <a:r>
              <a:rPr lang="ru-RU" sz="3600" b="1" dirty="0" smtClean="0">
                <a:solidFill>
                  <a:srgbClr val="FF0000"/>
                </a:solidFill>
              </a:rPr>
              <a:t>.1 сигарета разрушает </a:t>
            </a:r>
            <a:r>
              <a:rPr lang="ru-RU" sz="3600" b="1" dirty="0" smtClean="0">
                <a:solidFill>
                  <a:schemeClr val="bg1"/>
                </a:solidFill>
              </a:rPr>
              <a:t>5%</a:t>
            </a:r>
            <a:r>
              <a:rPr lang="ru-RU" sz="3600" b="1" dirty="0" smtClean="0">
                <a:solidFill>
                  <a:srgbClr val="FF0000"/>
                </a:solidFill>
              </a:rPr>
              <a:t> дневной нормы витамина С.Сколько человек потерял витамина С, если дневная норма 60 мг? 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FC32-9640-4BB2-BA8C-13108ABC0EB1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571604" y="357166"/>
            <a:ext cx="6286544" cy="707886"/>
          </a:xfrm>
          <a:prstGeom prst="rect">
            <a:avLst/>
          </a:prstGeom>
          <a:noFill/>
          <a:ln w="28575">
            <a:noFill/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Пассивное курение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Пользователь\Рабочий стол\120594~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857364"/>
            <a:ext cx="4144652" cy="421484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u="sng" dirty="0" smtClean="0">
                <a:solidFill>
                  <a:srgbClr val="C00000"/>
                </a:solidFill>
              </a:rPr>
              <a:t>Социальный вред от курения</a:t>
            </a:r>
            <a:endParaRPr lang="ru-RU" b="1" u="sng" dirty="0">
              <a:solidFill>
                <a:srgbClr val="C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FC32-9640-4BB2-BA8C-13108ABC0EB1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14810" y="1600200"/>
            <a:ext cx="4572032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3600" b="1" dirty="0" smtClean="0"/>
              <a:t>   </a:t>
            </a:r>
          </a:p>
          <a:p>
            <a:pPr>
              <a:buNone/>
            </a:pPr>
            <a:r>
              <a:rPr lang="ru-RU" sz="3600" b="1" dirty="0" smtClean="0"/>
              <a:t>   </a:t>
            </a:r>
            <a:r>
              <a:rPr lang="ru-RU" sz="3600" b="1" i="1" dirty="0" smtClean="0"/>
              <a:t>До </a:t>
            </a:r>
            <a:r>
              <a:rPr lang="ru-RU" sz="3600" b="1" i="1" dirty="0" smtClean="0">
                <a:solidFill>
                  <a:srgbClr val="C00000"/>
                </a:solidFill>
              </a:rPr>
              <a:t>15% рабочего времени </a:t>
            </a:r>
            <a:r>
              <a:rPr lang="ru-RU" sz="3600" b="1" i="1" dirty="0" smtClean="0"/>
              <a:t>уходит на курение. Рабочий день 8 часов. Сколько рабочего времени теряется из-за курения?</a:t>
            </a:r>
            <a:endParaRPr lang="ru-RU" sz="3600" b="1" i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FC32-9640-4BB2-BA8C-13108ABC0EB1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214422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i="1" dirty="0" smtClean="0">
                <a:latin typeface="Bookman Old Style" pitchFamily="18" charset="0"/>
              </a:rPr>
              <a:t>Некоторые зарубежные фирмы за одну и ту же работу курильщикам устанавливают </a:t>
            </a:r>
            <a:r>
              <a:rPr lang="ru-RU" sz="3600" b="1" i="1" dirty="0" smtClean="0">
                <a:solidFill>
                  <a:srgbClr val="CC3399"/>
                </a:solidFill>
                <a:latin typeface="Bookman Old Style" pitchFamily="18" charset="0"/>
              </a:rPr>
              <a:t>зарплату на 15% ниже</a:t>
            </a:r>
            <a:r>
              <a:rPr lang="ru-RU" sz="3600" b="1" i="1" dirty="0" smtClean="0">
                <a:latin typeface="Bookman Old Style" pitchFamily="18" charset="0"/>
              </a:rPr>
              <a:t>, чем некурящим.Зарплата-400</a:t>
            </a:r>
            <a:r>
              <a:rPr lang="en-US" sz="3600" b="1" i="1" dirty="0" smtClean="0">
                <a:latin typeface="Bookman Old Style" pitchFamily="18" charset="0"/>
              </a:rPr>
              <a:t>$</a:t>
            </a:r>
            <a:r>
              <a:rPr lang="ru-RU" sz="3600" b="1" i="1" dirty="0" smtClean="0">
                <a:latin typeface="Bookman Old Style" pitchFamily="18" charset="0"/>
              </a:rPr>
              <a:t>.На сколько меньше будет получать курильщик?</a:t>
            </a:r>
            <a:endParaRPr lang="ru-RU" sz="3600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u="sng" dirty="0" smtClean="0">
                <a:solidFill>
                  <a:srgbClr val="C00000"/>
                </a:solidFill>
              </a:rPr>
              <a:t>Меры по ограничению курения:</a:t>
            </a:r>
            <a:endParaRPr lang="ru-RU" b="1" u="sng" dirty="0">
              <a:solidFill>
                <a:srgbClr val="C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FC32-9640-4BB2-BA8C-13108ABC0EB1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357298"/>
            <a:ext cx="8715436" cy="4954591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Запрет</a:t>
            </a: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 на продвижение по службе</a:t>
            </a:r>
          </a:p>
          <a:p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В </a:t>
            </a:r>
            <a:r>
              <a:rPr lang="ru-RU" sz="3200" dirty="0" err="1" smtClean="0">
                <a:solidFill>
                  <a:schemeClr val="accent6">
                    <a:lumMod val="75000"/>
                  </a:schemeClr>
                </a:solidFill>
              </a:rPr>
              <a:t>Нью</a:t>
            </a: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 –Йорке за курение в общественных местах </a:t>
            </a:r>
            <a:r>
              <a:rPr lang="ru-RU" sz="3200" b="1" i="1" dirty="0" smtClean="0">
                <a:solidFill>
                  <a:srgbClr val="C00000"/>
                </a:solidFill>
              </a:rPr>
              <a:t>штраф 1000 долларов</a:t>
            </a:r>
          </a:p>
          <a:p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В Италии за курение в присутствии беременной женщины или ребенка </a:t>
            </a:r>
            <a:r>
              <a:rPr lang="ru-RU" sz="3200" b="1" i="1" dirty="0" smtClean="0">
                <a:solidFill>
                  <a:srgbClr val="C00000"/>
                </a:solidFill>
              </a:rPr>
              <a:t>штраф 500 евро.</a:t>
            </a:r>
          </a:p>
          <a:p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В Германии и Канаде </a:t>
            </a:r>
            <a:r>
              <a:rPr lang="ru-RU" sz="3200" b="1" i="1" dirty="0" smtClean="0">
                <a:solidFill>
                  <a:srgbClr val="C00000"/>
                </a:solidFill>
              </a:rPr>
              <a:t>повышены цены на табачные изделия.</a:t>
            </a:r>
            <a:endParaRPr lang="ru-RU" sz="32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C:\Documents and Settings\Пользователь\Мои документы\курение\Сравнени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4000504"/>
            <a:ext cx="4675942" cy="2571768"/>
          </a:xfrm>
          <a:prstGeom prst="rect">
            <a:avLst/>
          </a:prstGeom>
          <a:noFill/>
        </p:spPr>
      </p:pic>
      <p:pic>
        <p:nvPicPr>
          <p:cNvPr id="1026" name="Picture 2" descr="C:\Documents and Settings\Пользователь\Мои документы\курение\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2071678"/>
            <a:ext cx="2952744" cy="1796253"/>
          </a:xfrm>
          <a:prstGeom prst="rect">
            <a:avLst/>
          </a:prstGeom>
          <a:noFill/>
        </p:spPr>
      </p:pic>
      <p:pic>
        <p:nvPicPr>
          <p:cNvPr id="1027" name="Picture 3" descr="C:\Documents and Settings\Пользователь\Мои документы\курение\Зубы.jpg"/>
          <p:cNvPicPr>
            <a:picLocks noChangeAspect="1" noChangeArrowheads="1"/>
          </p:cNvPicPr>
          <p:nvPr/>
        </p:nvPicPr>
        <p:blipFill>
          <a:blip r:embed="rId4"/>
          <a:srcRect l="2326" t="11199" r="2907" b="3733"/>
          <a:stretch>
            <a:fillRect/>
          </a:stretch>
        </p:blipFill>
        <p:spPr bwMode="auto">
          <a:xfrm>
            <a:off x="6429388" y="285729"/>
            <a:ext cx="2000264" cy="143343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u="sng" dirty="0" smtClean="0">
                <a:solidFill>
                  <a:srgbClr val="6600CC"/>
                </a:solidFill>
              </a:rPr>
              <a:t>Как табак влияет на</a:t>
            </a:r>
            <a:r>
              <a:rPr lang="ru-RU" sz="4000" b="1" u="sng" dirty="0" smtClean="0">
                <a:solidFill>
                  <a:srgbClr val="6600CC"/>
                </a:solidFill>
              </a:rPr>
              <a:t> молодой организм:</a:t>
            </a:r>
            <a:endParaRPr lang="ru-RU" b="1" u="sng" dirty="0">
              <a:solidFill>
                <a:srgbClr val="6600CC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FC32-9640-4BB2-BA8C-13108ABC0EB1}" type="slidenum">
              <a:rPr lang="ru-RU" smtClean="0"/>
              <a:pPr/>
              <a:t>15</a:t>
            </a:fld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214422"/>
            <a:ext cx="8229600" cy="4911741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endParaRPr lang="ru-RU" sz="4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lnSpc>
                <a:spcPct val="80000"/>
              </a:lnSpc>
            </a:pPr>
            <a:r>
              <a:rPr lang="ru-RU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Старит кожу</a:t>
            </a:r>
          </a:p>
          <a:p>
            <a:pPr>
              <a:lnSpc>
                <a:spcPct val="80000"/>
              </a:lnSpc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Жёлтые зубы</a:t>
            </a:r>
          </a:p>
          <a:p>
            <a:pPr>
              <a:lnSpc>
                <a:spcPct val="80000"/>
              </a:lnSpc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Плохой запах из рта</a:t>
            </a:r>
          </a:p>
          <a:p>
            <a:pPr>
              <a:lnSpc>
                <a:spcPct val="80000"/>
              </a:lnSpc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Голос хриплый, прокуренный</a:t>
            </a:r>
          </a:p>
          <a:p>
            <a:pPr>
              <a:lnSpc>
                <a:spcPct val="80000"/>
              </a:lnSpc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Склонность к простудным заболеваниям</a:t>
            </a:r>
          </a:p>
          <a:p>
            <a:pPr>
              <a:lnSpc>
                <a:spcPct val="80000"/>
              </a:lnSpc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Пальцы рук, ногти желтеют</a:t>
            </a:r>
          </a:p>
          <a:p>
            <a:pPr>
              <a:lnSpc>
                <a:spcPct val="80000"/>
              </a:lnSpc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Замедляется рост</a:t>
            </a:r>
          </a:p>
          <a:p>
            <a:pPr>
              <a:lnSpc>
                <a:spcPct val="80000"/>
              </a:lnSpc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Рак лёгких, губ, горла, кожи</a:t>
            </a:r>
          </a:p>
          <a:p>
            <a:pPr>
              <a:lnSpc>
                <a:spcPct val="80000"/>
              </a:lnSpc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Рождение ослабленного потомства</a:t>
            </a:r>
          </a:p>
          <a:p>
            <a:pPr>
              <a:lnSpc>
                <a:spcPct val="80000"/>
              </a:lnSpc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Преждевременная смерть</a:t>
            </a:r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FC32-9640-4BB2-BA8C-13108ABC0EB1}" type="slidenum">
              <a:rPr lang="ru-RU" smtClean="0"/>
              <a:pPr/>
              <a:t>16</a:t>
            </a:fld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571612"/>
            <a:ext cx="892975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«Табак приносит вред телу, разрушает разум, </a:t>
            </a:r>
            <a:r>
              <a:rPr lang="ru-RU" sz="3600" b="1" i="1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отупляет</a:t>
            </a:r>
            <a:r>
              <a:rPr lang="ru-RU" sz="36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целые нации …»</a:t>
            </a:r>
          </a:p>
          <a:p>
            <a:pPr algn="ctr">
              <a:buNone/>
            </a:pPr>
            <a:r>
              <a:rPr lang="ru-RU" sz="4000" b="1" i="1" dirty="0" smtClean="0">
                <a:latin typeface="Arial" pitchFamily="34" charset="0"/>
                <a:cs typeface="Arial" pitchFamily="34" charset="0"/>
              </a:rPr>
              <a:t>                      </a:t>
            </a:r>
            <a:r>
              <a:rPr lang="ru-RU" sz="40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Бальзак</a:t>
            </a:r>
            <a:endParaRPr lang="ru-RU" sz="4000" b="1" i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072198" y="1285860"/>
            <a:ext cx="3071802" cy="20002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Documents and Settings\Пользователь\Рабочий стол\курение\Куряг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142960"/>
            <a:ext cx="6286544" cy="5715040"/>
          </a:xfrm>
          <a:prstGeom prst="rect">
            <a:avLst/>
          </a:prstGeom>
          <a:noFill/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FC32-9640-4BB2-BA8C-13108ABC0EB1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-357214"/>
            <a:ext cx="8286776" cy="2928958"/>
          </a:xfrm>
          <a:noFill/>
          <a:ln>
            <a:noFill/>
          </a:ln>
        </p:spPr>
        <p:txBody>
          <a:bodyPr>
            <a:normAutofit/>
          </a:bodyPr>
          <a:lstStyle/>
          <a:p>
            <a:pPr algn="r"/>
            <a:r>
              <a:rPr lang="ru-RU" b="1" dirty="0" smtClean="0">
                <a:solidFill>
                  <a:srgbClr val="0070C0"/>
                </a:solidFill>
              </a:rPr>
              <a:t>Прежде чем   </a:t>
            </a:r>
            <a:r>
              <a:rPr lang="ru-RU" sz="4900" b="1" dirty="0" smtClean="0">
                <a:solidFill>
                  <a:srgbClr val="FF0000"/>
                </a:solidFill>
              </a:rPr>
              <a:t>закурить, </a:t>
            </a:r>
            <a:br>
              <a:rPr lang="ru-RU" sz="4900" b="1" dirty="0" smtClean="0">
                <a:solidFill>
                  <a:srgbClr val="FF0000"/>
                </a:solidFill>
              </a:rPr>
            </a:br>
            <a:r>
              <a:rPr lang="ru-RU" sz="4900" b="1" dirty="0" smtClean="0">
                <a:solidFill>
                  <a:srgbClr val="FF0000"/>
                </a:solidFill>
              </a:rPr>
              <a:t>Посчитай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0070C0"/>
                </a:solidFill>
              </a:rPr>
              <a:t>и подумай</a:t>
            </a:r>
            <a:endParaRPr lang="ru-RU" sz="53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Картинка 76 из 156">
            <a:hlinkClick r:id="rId2"/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 l="3780" t="2674" b="7131"/>
          <a:stretch>
            <a:fillRect/>
          </a:stretch>
        </p:blipFill>
        <p:spPr bwMode="auto">
          <a:xfrm>
            <a:off x="197130" y="177675"/>
            <a:ext cx="5017844" cy="599219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57720" y="3143248"/>
            <a:ext cx="4286280" cy="292893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Царь</a:t>
            </a:r>
            <a:r>
              <a:rPr lang="ru-RU" sz="3600" b="1" dirty="0" smtClean="0"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>Михаил Фёдорович Романов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FC32-9640-4BB2-BA8C-13108ABC0EB1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6" name="Выноска-облако 5"/>
          <p:cNvSpPr/>
          <p:nvPr/>
        </p:nvSpPr>
        <p:spPr>
          <a:xfrm>
            <a:off x="4000496" y="0"/>
            <a:ext cx="4929222" cy="2786058"/>
          </a:xfrm>
          <a:prstGeom prst="cloud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357818" y="357166"/>
            <a:ext cx="292895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Отрезать нос каждому, кто курит, или </a:t>
            </a:r>
            <a:r>
              <a:rPr lang="ru-RU" sz="3200" b="1" dirty="0" smtClean="0">
                <a:solidFill>
                  <a:srgbClr val="0070C0"/>
                </a:solidFill>
              </a:rPr>
              <a:t>60</a:t>
            </a:r>
            <a:r>
              <a:rPr lang="ru-RU" sz="2400" b="1" dirty="0" smtClean="0">
                <a:solidFill>
                  <a:srgbClr val="0070C0"/>
                </a:solidFill>
              </a:rPr>
              <a:t> ударов по стопам!!!!!!</a:t>
            </a:r>
            <a:endParaRPr lang="ru-RU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857232"/>
            <a:ext cx="8229600" cy="1143000"/>
          </a:xfrm>
        </p:spPr>
        <p:txBody>
          <a:bodyPr>
            <a:noAutofit/>
          </a:bodyPr>
          <a:lstStyle/>
          <a:p>
            <a:r>
              <a:rPr lang="ru-RU" sz="2600" b="1" dirty="0" smtClean="0"/>
              <a:t>В среднем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80%</a:t>
            </a:r>
            <a:r>
              <a:rPr lang="ru-RU" sz="2600" b="1" dirty="0" smtClean="0"/>
              <a:t> больных раком легких- курильщики. В  Михайловке в </a:t>
            </a:r>
            <a:r>
              <a:rPr lang="ru-RU" sz="2600" b="1" dirty="0" smtClean="0"/>
              <a:t>2013 </a:t>
            </a:r>
            <a:r>
              <a:rPr lang="ru-RU" sz="2600" b="1" dirty="0" smtClean="0"/>
              <a:t>году зарегистрировано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130  больных  раком легких</a:t>
            </a:r>
            <a:r>
              <a:rPr lang="ru-RU" sz="2800" b="1" dirty="0" smtClean="0"/>
              <a:t>.</a:t>
            </a:r>
            <a:r>
              <a:rPr lang="ru-RU" sz="2600" b="1" dirty="0" smtClean="0"/>
              <a:t> Сколько человек могли бы избежать этого недуга</a:t>
            </a:r>
            <a:r>
              <a:rPr lang="ru-RU" sz="2400" b="1" dirty="0" smtClean="0"/>
              <a:t>?</a:t>
            </a:r>
            <a:endParaRPr lang="ru-RU" sz="2400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FC32-9640-4BB2-BA8C-13108ABC0EB1}" type="slidenum">
              <a:rPr lang="ru-RU" smtClean="0"/>
              <a:pPr/>
              <a:t>4</a:t>
            </a:fld>
            <a:endParaRPr lang="ru-RU" dirty="0"/>
          </a:p>
        </p:txBody>
      </p:sp>
      <p:pic>
        <p:nvPicPr>
          <p:cNvPr id="2051" name="Picture 3" descr="C:\Documents and Settings\Пользователь\Рабочий стол\курение\Сравнение3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1214414" y="2143116"/>
            <a:ext cx="6486525" cy="440055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Пользователь\Рабочий стол\119252~1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291"/>
            <a:ext cx="8429684" cy="6460248"/>
          </a:xfrm>
          <a:prstGeom prst="rect">
            <a:avLst/>
          </a:prstGeom>
          <a:noFill/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FC32-9640-4BB2-BA8C-13108ABC0EB1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214290"/>
            <a:ext cx="2955747" cy="6357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14290"/>
            <a:ext cx="4786346" cy="5643602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  <a:latin typeface="Bookman Old Style" pitchFamily="18" charset="0"/>
              </a:rPr>
              <a:t>После курения </a:t>
            </a:r>
            <a:r>
              <a:rPr lang="ru-RU" sz="3600" b="1" i="1" dirty="0" smtClean="0">
                <a:solidFill>
                  <a:srgbClr val="00B050"/>
                </a:solidFill>
                <a:latin typeface="Bookman Old Style" pitchFamily="18" charset="0"/>
              </a:rPr>
              <a:t>уменьшается </a:t>
            </a:r>
            <a:r>
              <a:rPr lang="ru-RU" sz="3600" b="1" i="1" dirty="0" smtClean="0">
                <a:solidFill>
                  <a:srgbClr val="C00000"/>
                </a:solidFill>
                <a:latin typeface="Bookman Old Style" pitchFamily="18" charset="0"/>
              </a:rPr>
              <a:t>диаметр артерии </a:t>
            </a:r>
            <a:r>
              <a:rPr lang="ru-RU" sz="3600" b="1" i="1" dirty="0" smtClean="0">
                <a:solidFill>
                  <a:srgbClr val="00B050"/>
                </a:solidFill>
                <a:latin typeface="Bookman Old Style" pitchFamily="18" charset="0"/>
              </a:rPr>
              <a:t>на </a:t>
            </a:r>
            <a:r>
              <a:rPr lang="ru-RU" sz="4000" b="1" i="1" dirty="0" smtClean="0">
                <a:solidFill>
                  <a:srgbClr val="00B050"/>
                </a:solidFill>
                <a:latin typeface="Bookman Old Style" pitchFamily="18" charset="0"/>
              </a:rPr>
              <a:t>30%.</a:t>
            </a:r>
            <a:r>
              <a:rPr lang="ru-RU" sz="3600" b="1" i="1" dirty="0" smtClean="0">
                <a:solidFill>
                  <a:srgbClr val="C00000"/>
                </a:solidFill>
                <a:latin typeface="Bookman Old Style" pitchFamily="18" charset="0"/>
              </a:rPr>
              <a:t>Чему стал равен  диаметр артерии, если он был равен 20 микрон?</a:t>
            </a:r>
            <a:endParaRPr lang="ru-RU" sz="36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FC32-9640-4BB2-BA8C-13108ABC0EB1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3686172" cy="3797304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 smtClean="0">
                <a:solidFill>
                  <a:srgbClr val="6600CC"/>
                </a:solidFill>
                <a:latin typeface="Bookman Old Style" pitchFamily="18" charset="0"/>
              </a:rPr>
              <a:t>У курильщиков кровеносные сосуды менее эластичные, </a:t>
            </a:r>
            <a:br>
              <a:rPr lang="ru-RU" sz="2800" b="1" i="1" dirty="0" smtClean="0">
                <a:solidFill>
                  <a:srgbClr val="6600CC"/>
                </a:solidFill>
                <a:latin typeface="Bookman Old Style" pitchFamily="18" charset="0"/>
              </a:rPr>
            </a:br>
            <a:r>
              <a:rPr lang="ru-RU" sz="2800" b="1" i="1" dirty="0" smtClean="0">
                <a:solidFill>
                  <a:srgbClr val="6600CC"/>
                </a:solidFill>
                <a:latin typeface="Bookman Old Style" pitchFamily="18" charset="0"/>
              </a:rPr>
              <a:t>снижается питание головного мозга, слабеет память.</a:t>
            </a:r>
            <a:r>
              <a:rPr lang="ru-RU" sz="2800" i="1" dirty="0" smtClean="0">
                <a:solidFill>
                  <a:srgbClr val="00518E"/>
                </a:solidFill>
                <a:latin typeface="Bookman Old Style" pitchFamily="18" charset="0"/>
              </a:rPr>
              <a:t/>
            </a:r>
            <a:br>
              <a:rPr lang="ru-RU" sz="2800" i="1" dirty="0" smtClean="0">
                <a:solidFill>
                  <a:srgbClr val="00518E"/>
                </a:solidFill>
                <a:latin typeface="Bookman Old Style" pitchFamily="18" charset="0"/>
              </a:rPr>
            </a:br>
            <a:endParaRPr lang="ru-RU" sz="2800" i="1" dirty="0">
              <a:solidFill>
                <a:srgbClr val="00518E"/>
              </a:solidFill>
              <a:latin typeface="Bookman Old Style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FC32-9640-4BB2-BA8C-13108ABC0EB1}" type="slidenum">
              <a:rPr lang="ru-RU" smtClean="0"/>
              <a:pPr/>
              <a:t>7</a:t>
            </a:fld>
            <a:endParaRPr lang="ru-RU" dirty="0"/>
          </a:p>
        </p:txBody>
      </p:sp>
      <p:pic>
        <p:nvPicPr>
          <p:cNvPr id="3074" name="Picture 2" descr="C:\Documents and Settings\Пользователь\Рабочий стол\курение\Схемка 3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929058" y="285728"/>
            <a:ext cx="4965971" cy="635798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71472" y="4000504"/>
            <a:ext cx="464347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«Курильщики впускают врага в свои уста, который похищает их мозг.»</a:t>
            </a:r>
            <a:endParaRPr lang="ru-RU" sz="32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Пользователь\Рабочий стол\курение\Не прокури ЗДОРОВЬЕ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 l="3606" b="5137"/>
          <a:stretch>
            <a:fillRect/>
          </a:stretch>
        </p:blipFill>
        <p:spPr bwMode="auto">
          <a:xfrm>
            <a:off x="168329" y="1428736"/>
            <a:ext cx="4498911" cy="474374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48" y="3643314"/>
            <a:ext cx="4543428" cy="2868610"/>
          </a:xfrm>
        </p:spPr>
        <p:txBody>
          <a:bodyPr>
            <a:normAutofit/>
          </a:bodyPr>
          <a:lstStyle/>
          <a:p>
            <a:pPr algn="l"/>
            <a:r>
              <a:rPr lang="ru-RU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24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Михайловке в </a:t>
            </a:r>
            <a:r>
              <a:rPr lang="ru-RU" sz="24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2012 </a:t>
            </a:r>
            <a:r>
              <a:rPr lang="ru-RU" sz="24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году </a:t>
            </a:r>
            <a:r>
              <a:rPr lang="ru-RU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инфаркт перенесли   108 человек.</a:t>
            </a:r>
            <a:r>
              <a:rPr lang="ru-RU" sz="24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Первопричиной в 25% случаев является курение. Сколько человек могли остаться здоровыми? </a:t>
            </a:r>
            <a:endParaRPr lang="ru-RU" sz="24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FC32-9640-4BB2-BA8C-13108ABC0EB1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357686" y="428604"/>
            <a:ext cx="407196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1</a:t>
            </a:r>
            <a:r>
              <a:rPr lang="ru-RU" sz="2400" b="1" i="1" dirty="0" smtClean="0"/>
              <a:t>. </a:t>
            </a:r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В норме пульс составляет 70 ударов минуту. После выкуренной сигареты пульс </a:t>
            </a:r>
            <a:r>
              <a:rPr lang="ru-RU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учащается на 15%-25%</a:t>
            </a:r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. Каков пульс </a:t>
            </a:r>
            <a:r>
              <a:rPr lang="ru-RU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КУРИЛЬЩИКА </a:t>
            </a:r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?</a:t>
            </a:r>
            <a:endParaRPr lang="ru-RU" sz="24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Выноска-облако 8"/>
          <p:cNvSpPr/>
          <p:nvPr/>
        </p:nvSpPr>
        <p:spPr>
          <a:xfrm>
            <a:off x="3286116" y="214290"/>
            <a:ext cx="5572164" cy="3286124"/>
          </a:xfrm>
          <a:prstGeom prst="cloud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0"/>
            <a:ext cx="6115064" cy="1143000"/>
          </a:xfrm>
        </p:spPr>
        <p:txBody>
          <a:bodyPr>
            <a:normAutofit/>
          </a:bodyPr>
          <a:lstStyle/>
          <a:p>
            <a:pPr algn="l"/>
            <a:r>
              <a:rPr lang="ru-RU" sz="3600" b="1" u="sng" dirty="0" smtClean="0">
                <a:solidFill>
                  <a:srgbClr val="FF0000"/>
                </a:solidFill>
              </a:rPr>
              <a:t>ЧТО ТАКОЕ ИНФАРКТ?</a:t>
            </a:r>
            <a:endParaRPr lang="ru-RU" sz="3600" b="1" u="sng" dirty="0">
              <a:solidFill>
                <a:srgbClr val="FF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FC32-9640-4BB2-BA8C-13108ABC0EB1}" type="slidenum">
              <a:rPr lang="ru-RU" smtClean="0"/>
              <a:pPr/>
              <a:t>9</a:t>
            </a:fld>
            <a:endParaRPr lang="ru-RU" dirty="0"/>
          </a:p>
        </p:txBody>
      </p:sp>
      <p:pic>
        <p:nvPicPr>
          <p:cNvPr id="1027" name="Picture 3" descr="C:\Documents and Settings\Пользователь\Рабочий стол\курение\Сердце курильщика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357298"/>
            <a:ext cx="8215370" cy="527974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071934" y="928670"/>
            <a:ext cx="45005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FF0000"/>
                </a:solidFill>
              </a:rPr>
              <a:t>  Происходит закупорка коронарной артерии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FF0000"/>
                </a:solidFill>
              </a:rPr>
              <a:t>  Нарушается питание сердечной мышцы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FF0000"/>
                </a:solidFill>
              </a:rPr>
              <a:t>  Происходит омертвение сердечной мышцы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718</TotalTime>
  <Words>430</Words>
  <Application>Microsoft Office PowerPoint</Application>
  <PresentationFormat>Экран (4:3)</PresentationFormat>
  <Paragraphs>57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Справедливость</vt:lpstr>
      <vt:lpstr>Интегрированный урок для 8-9 класса (математика + биология):  «Курить или не курить ?Посчитай и подумай».    Автор: учитель математики МБОУ СОШ № 5 г. Михайловки Волгоградской области  Соломатина Татьяна Александровна </vt:lpstr>
      <vt:lpstr>Прежде чем   закурить,  Посчитай и подумай</vt:lpstr>
      <vt:lpstr>Царь Михаил Фёдорович Романов </vt:lpstr>
      <vt:lpstr>В среднем 80% больных раком легких- курильщики. В  Михайловке в 2013 году зарегистрировано 130  больных  раком легких. Сколько человек могли бы избежать этого недуга?</vt:lpstr>
      <vt:lpstr>Слайд 5</vt:lpstr>
      <vt:lpstr>После курения уменьшается диаметр артерии на 30%.Чему стал равен  диаметр артерии, если он был равен 20 микрон?</vt:lpstr>
      <vt:lpstr>У курильщиков кровеносные сосуды менее эластичные,  снижается питание головного мозга, слабеет память. </vt:lpstr>
      <vt:lpstr>2. В Михайловке в 2012 году инфаркт перенесли   108 человек. Первопричиной в 25% случаев является курение. Сколько человек могли остаться здоровыми? </vt:lpstr>
      <vt:lpstr>ЧТО ТАКОЕ ИНФАРКТ?</vt:lpstr>
      <vt:lpstr>В России курят 50 % юношей и 30 % девушек. В Волгоградской области в 2013 закончат школу году 18 тыс. выпускников. По данным  Всемирной Организации Здравоохранения 25 % курящих умирает преждевременно. Сколько выпускников потеряют в среднем 10-15 лет своей жизни?</vt:lpstr>
      <vt:lpstr> Человек пробыл в накуренном помещении 1 час, это равноценно 4 выкуренным сигаретам.1 сигарета разрушает 5% дневной нормы витамина С.Сколько человек потерял витамина С, если дневная норма 60 мг? </vt:lpstr>
      <vt:lpstr>Социальный вред от курения</vt:lpstr>
      <vt:lpstr>Слайд 13</vt:lpstr>
      <vt:lpstr>Меры по ограничению курения:</vt:lpstr>
      <vt:lpstr>Как табак влияет на молодой организм:</vt:lpstr>
      <vt:lpstr>Слайд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Юляшка</cp:lastModifiedBy>
  <cp:revision>61</cp:revision>
  <dcterms:created xsi:type="dcterms:W3CDTF">2009-03-28T12:18:38Z</dcterms:created>
  <dcterms:modified xsi:type="dcterms:W3CDTF">2013-05-06T17:48:03Z</dcterms:modified>
</cp:coreProperties>
</file>