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8" r:id="rId3"/>
    <p:sldId id="269" r:id="rId4"/>
    <p:sldId id="266" r:id="rId5"/>
    <p:sldId id="267" r:id="rId6"/>
    <p:sldId id="261" r:id="rId7"/>
    <p:sldId id="272" r:id="rId8"/>
    <p:sldId id="263" r:id="rId9"/>
    <p:sldId id="262" r:id="rId10"/>
    <p:sldId id="264" r:id="rId11"/>
    <p:sldId id="265" r:id="rId12"/>
    <p:sldId id="273" r:id="rId13"/>
    <p:sldId id="259" r:id="rId14"/>
    <p:sldId id="270" r:id="rId15"/>
    <p:sldId id="26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5B350-1501-4F0B-AFB0-713DC996691F}" type="datetimeFigureOut">
              <a:rPr lang="ru-RU"/>
              <a:pPr>
                <a:defRPr/>
              </a:pPr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17287-9962-46F6-91D1-45374A823F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CCAB9-17BB-4E38-8AA5-8936A5282064}" type="datetimeFigureOut">
              <a:rPr lang="ru-RU"/>
              <a:pPr>
                <a:defRPr/>
              </a:pPr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15DE9-D8C8-4BD6-BF76-FF58D4B1BA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896E0-0162-4A97-A3B8-B77683689068}" type="datetimeFigureOut">
              <a:rPr lang="ru-RU"/>
              <a:pPr>
                <a:defRPr/>
              </a:pPr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4252C-1F11-4A77-97C4-144EFEFE92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D09E1-0712-4307-B5EA-242FD989FF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FD0EB-8C53-4002-B7B6-7ED82775E056}" type="datetimeFigureOut">
              <a:rPr lang="ru-RU"/>
              <a:pPr>
                <a:defRPr/>
              </a:pPr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B82A4-BE4F-4138-B626-FB28807AB8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FD86C-5013-4190-A21B-44CFD9CD6BA0}" type="datetimeFigureOut">
              <a:rPr lang="ru-RU"/>
              <a:pPr>
                <a:defRPr/>
              </a:pPr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6373C-5B81-4371-8797-40ADCC3F97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6BF37-3B82-4C4A-AF18-16006828595F}" type="datetimeFigureOut">
              <a:rPr lang="ru-RU"/>
              <a:pPr>
                <a:defRPr/>
              </a:pPr>
              <a:t>30.01.2013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6397B-0E7F-4A01-B1BB-FE36AD43FD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4E42F-F810-4D05-96CE-25F1511AB2A4}" type="datetimeFigureOut">
              <a:rPr lang="ru-RU"/>
              <a:pPr>
                <a:defRPr/>
              </a:pPr>
              <a:t>30.01.2013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B4230-C2B9-4949-9DAA-4C5A38BD99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2FA51-FA2B-40B5-860A-B4705001FA77}" type="datetimeFigureOut">
              <a:rPr lang="ru-RU"/>
              <a:pPr>
                <a:defRPr/>
              </a:pPr>
              <a:t>30.01.2013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5755B-A176-4E6C-85B1-E36B669A6D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242DC-AF83-435C-83E9-6EBE9013745C}" type="datetimeFigureOut">
              <a:rPr lang="ru-RU"/>
              <a:pPr>
                <a:defRPr/>
              </a:pPr>
              <a:t>30.01.2013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FF30A-02E5-4E42-8326-A2B9C1D7CE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6BC13-5FFF-406D-9C09-4CBE8C3BD2ED}" type="datetimeFigureOut">
              <a:rPr lang="ru-RU"/>
              <a:pPr>
                <a:defRPr/>
              </a:pPr>
              <a:t>30.01.2013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A80BD-167F-4243-8016-FCF693C21D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68783-BCCB-415B-B581-FBB7C474FA94}" type="datetimeFigureOut">
              <a:rPr lang="ru-RU"/>
              <a:pPr>
                <a:defRPr/>
              </a:pPr>
              <a:t>30.01.2013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D6376-073E-4C31-98CF-8833B87E4B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en-US" dirty="0" smtClean="0"/>
              <a:t>FokinaLida.75@mail.ru</a:t>
            </a:r>
            <a:endParaRPr lang="ru-RU" dirty="0" smtClean="0"/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072C1D-8A6F-4B98-90B3-0FE6788D8548}" type="datetimeFigureOut">
              <a:rPr lang="ru-RU"/>
              <a:pPr>
                <a:defRPr/>
              </a:pPr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2EE04D-BDC1-4112-84AD-68A3F7DD49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632575"/>
            <a:ext cx="16383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1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lang="ru-RU"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ый треугольник 4"/>
          <p:cNvSpPr/>
          <p:nvPr/>
        </p:nvSpPr>
        <p:spPr>
          <a:xfrm flipV="1">
            <a:off x="0" y="0"/>
            <a:ext cx="8001000" cy="6858000"/>
          </a:xfrm>
          <a:prstGeom prst="rtTriangle">
            <a:avLst/>
          </a:prstGeom>
          <a:blipFill dpi="0" rotWithShape="1">
            <a:blip r:embed="rId2" cstate="print">
              <a:alphaModFix amt="94000"/>
            </a:blip>
            <a:srcRect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0" y="3933825"/>
            <a:ext cx="4160838" cy="17986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РУССКИЙ ЯЗЫК</a:t>
            </a:r>
            <a:b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Приготовила</a:t>
            </a:r>
            <a:b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 </a:t>
            </a:r>
            <a:b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Путинина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Л.А.</a:t>
            </a:r>
            <a:b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2013 год</a:t>
            </a:r>
            <a:endParaRPr lang="ru-RU" sz="20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909618" flipH="1">
            <a:off x="3905228" y="-1812572"/>
            <a:ext cx="119129" cy="10483144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 rot="20815945">
            <a:off x="2735263" y="2422525"/>
            <a:ext cx="1463675" cy="224631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</a:t>
            </a:r>
            <a:endParaRPr lang="ru-RU" sz="1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0"/>
          <p:cNvSpPr txBox="1"/>
          <p:nvPr/>
        </p:nvSpPr>
        <p:spPr>
          <a:xfrm rot="20983810">
            <a:off x="760413" y="4186238"/>
            <a:ext cx="1481137" cy="224631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0" b="1" dirty="0" smtClean="0">
                <a:solidFill>
                  <a:srgbClr val="F579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</a:t>
            </a:r>
            <a:endParaRPr lang="ru-RU" sz="14000" b="1" dirty="0">
              <a:solidFill>
                <a:srgbClr val="F5791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0"/>
          <p:cNvSpPr txBox="1"/>
          <p:nvPr/>
        </p:nvSpPr>
        <p:spPr>
          <a:xfrm rot="20314623">
            <a:off x="5441950" y="633413"/>
            <a:ext cx="1474788" cy="224631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</a:t>
            </a:r>
            <a:endParaRPr lang="ru-RU" sz="1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0"/>
          <p:cNvSpPr txBox="1"/>
          <p:nvPr/>
        </p:nvSpPr>
        <p:spPr>
          <a:xfrm rot="21443890">
            <a:off x="1550988" y="3532188"/>
            <a:ext cx="1474787" cy="224790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</a:t>
            </a:r>
            <a:endParaRPr lang="ru-RU" sz="1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 rot="20736033">
            <a:off x="2398713" y="2935288"/>
            <a:ext cx="1482725" cy="224631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</a:t>
            </a:r>
            <a:endParaRPr lang="ru-RU" sz="14000" b="1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0"/>
          <p:cNvSpPr txBox="1"/>
          <p:nvPr/>
        </p:nvSpPr>
        <p:spPr>
          <a:xfrm rot="20803648">
            <a:off x="4019550" y="1535113"/>
            <a:ext cx="1806575" cy="224631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</a:t>
            </a:r>
            <a:endParaRPr lang="ru-RU" sz="140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0"/>
          <p:cNvSpPr txBox="1"/>
          <p:nvPr/>
        </p:nvSpPr>
        <p:spPr>
          <a:xfrm rot="21292455">
            <a:off x="3668713" y="2128838"/>
            <a:ext cx="1382712" cy="224631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</a:t>
            </a:r>
            <a:endParaRPr lang="ru-RU" sz="14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0"/>
          <p:cNvSpPr txBox="1"/>
          <p:nvPr/>
        </p:nvSpPr>
        <p:spPr>
          <a:xfrm rot="21082940">
            <a:off x="4803775" y="1157288"/>
            <a:ext cx="1311275" cy="224631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</a:t>
            </a:r>
            <a:endParaRPr lang="ru-RU" sz="1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63" name="Picture 3" descr="H:\Documents and Settings\Aida\Рабочий стол\НОвая ГРАФИКА сборник\КАРТИНКИ СБОРНИК_ школьные\s4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1428750"/>
            <a:ext cx="2028825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0"/>
          <p:cNvSpPr txBox="1"/>
          <p:nvPr/>
        </p:nvSpPr>
        <p:spPr>
          <a:xfrm>
            <a:off x="6143625" y="0"/>
            <a:ext cx="1436688" cy="224631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</a:t>
            </a:r>
            <a:endParaRPr lang="ru-RU" sz="1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10"/>
          <p:cNvSpPr txBox="1"/>
          <p:nvPr/>
        </p:nvSpPr>
        <p:spPr>
          <a:xfrm rot="20983810">
            <a:off x="315913" y="601663"/>
            <a:ext cx="350837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579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</a:t>
            </a:r>
            <a:endParaRPr lang="ru-RU" b="1" dirty="0">
              <a:solidFill>
                <a:srgbClr val="F5791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10"/>
          <p:cNvSpPr txBox="1"/>
          <p:nvPr/>
        </p:nvSpPr>
        <p:spPr>
          <a:xfrm rot="21443890">
            <a:off x="936625" y="436563"/>
            <a:ext cx="3508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 rot="20736033">
            <a:off x="1397000" y="466725"/>
            <a:ext cx="3524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</a:t>
            </a:r>
            <a:endParaRPr lang="ru-RU" b="1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10"/>
          <p:cNvSpPr txBox="1"/>
          <p:nvPr/>
        </p:nvSpPr>
        <p:spPr>
          <a:xfrm rot="20803648">
            <a:off x="2036763" y="682625"/>
            <a:ext cx="3937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</a:t>
            </a:r>
            <a:endParaRPr lang="ru-RU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10"/>
          <p:cNvSpPr txBox="1"/>
          <p:nvPr/>
        </p:nvSpPr>
        <p:spPr>
          <a:xfrm rot="21082940">
            <a:off x="3168650" y="522288"/>
            <a:ext cx="32861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10"/>
          <p:cNvSpPr txBox="1"/>
          <p:nvPr/>
        </p:nvSpPr>
        <p:spPr>
          <a:xfrm rot="21292455">
            <a:off x="2587625" y="508000"/>
            <a:ext cx="190500" cy="3698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</a:t>
            </a:r>
            <a:endParaRPr lang="ru-RU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10"/>
          <p:cNvSpPr txBox="1"/>
          <p:nvPr/>
        </p:nvSpPr>
        <p:spPr>
          <a:xfrm>
            <a:off x="3578225" y="207963"/>
            <a:ext cx="563563" cy="3683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</a:t>
            </a:r>
            <a:endParaRPr lang="ru-RU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357938" y="0"/>
            <a:ext cx="1195387" cy="2460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http://aida.ucoz.ru</a:t>
            </a:r>
            <a:endParaRPr lang="ru-RU" sz="1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7" grpId="0"/>
      <p:bldP spid="17" grpId="1"/>
      <p:bldP spid="13" grpId="0"/>
      <p:bldP spid="13" grpId="1"/>
      <p:bldP spid="10" grpId="0"/>
      <p:bldP spid="10" grpId="1"/>
      <p:bldP spid="15" grpId="0"/>
      <p:bldP spid="15" grpId="1"/>
      <p:bldP spid="14" grpId="0"/>
      <p:bldP spid="14" grpId="1"/>
      <p:bldP spid="16" grpId="0"/>
      <p:bldP spid="16" grpId="1"/>
      <p:bldP spid="18" grpId="0"/>
      <p:bldP spid="18" grpId="1"/>
      <p:bldP spid="41" grpId="0"/>
      <p:bldP spid="42" grpId="0"/>
      <p:bldP spid="42" grpId="1"/>
      <p:bldP spid="43" grpId="0"/>
      <p:bldP spid="43" grpId="1"/>
      <p:bldP spid="44" grpId="0"/>
      <p:bldP spid="45" grpId="0"/>
      <p:bldP spid="46" grpId="0"/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36bd0b350_000025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222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89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257550"/>
            <a:ext cx="9144000" cy="360045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4000" dirty="0" smtClean="0">
                <a:solidFill>
                  <a:schemeClr val="bg1"/>
                </a:solidFill>
              </a:rPr>
              <a:t>    </a:t>
            </a:r>
            <a:r>
              <a:rPr lang="ru-RU" sz="2800" b="1" dirty="0" smtClean="0">
                <a:solidFill>
                  <a:srgbClr val="FFFF00"/>
                </a:solidFill>
                <a:latin typeface="Arial Black" pitchFamily="34" charset="0"/>
              </a:rPr>
              <a:t>Чудесен зимний лес! Светло вокруг и тихо.    </a:t>
            </a:r>
            <a:br>
              <a:rPr lang="ru-RU" sz="2800" b="1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Arial Black" pitchFamily="34" charset="0"/>
              </a:rPr>
              <a:t>    Под деревьями на мягком белом снегу множество таинственных знаков. Но кто хозяин этих следов?</a:t>
            </a:r>
            <a:r>
              <a:rPr lang="ru-RU" sz="3200" b="1" dirty="0" smtClean="0"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ru-RU" sz="3200" b="1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3200" b="1" dirty="0" smtClean="0">
                <a:solidFill>
                  <a:srgbClr val="FFFF00"/>
                </a:solidFill>
                <a:latin typeface="Arial Black" pitchFamily="34" charset="0"/>
              </a:rPr>
              <a:t>   </a:t>
            </a:r>
            <a:r>
              <a:rPr lang="ru-RU" sz="2800" b="1" dirty="0" smtClean="0">
                <a:solidFill>
                  <a:srgbClr val="FFFF00"/>
                </a:solidFill>
                <a:latin typeface="Arial Black" pitchFamily="34" charset="0"/>
              </a:rPr>
              <a:t>Это лесные жители оставили свои следы</a:t>
            </a:r>
            <a:r>
              <a:rPr lang="ru-RU" sz="2800" b="1" dirty="0" smtClean="0">
                <a:solidFill>
                  <a:schemeClr val="bg1"/>
                </a:solidFill>
                <a:latin typeface="Arial Black" pitchFamily="34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14612" y="857232"/>
            <a:ext cx="40879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Зимний лес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5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11188" y="620713"/>
            <a:ext cx="7772400" cy="863600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4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Помогайте </a:t>
            </a:r>
            <a:br>
              <a:rPr lang="ru-RU" sz="4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4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птицам зимой</a:t>
            </a:r>
            <a:r>
              <a:rPr lang="ru-RU" sz="4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!</a:t>
            </a:r>
          </a:p>
        </p:txBody>
      </p:sp>
      <p:sp>
        <p:nvSpPr>
          <p:cNvPr id="19149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23528" y="2924944"/>
            <a:ext cx="8569325" cy="4608512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</a:t>
            </a:r>
            <a:endParaRPr lang="ru-RU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l">
              <a:defRPr/>
            </a:pP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Ребята смастерили для птиц кормушки. Прилетели туда синички, воробьи, снегири и другие птицы. Жадно клюют они зерно и крошки. </a:t>
            </a:r>
          </a:p>
          <a:p>
            <a:pPr algn="l">
              <a:defRPr/>
            </a:pP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Наступили морозные дни. Холодно и голодно стало птицам. </a:t>
            </a:r>
          </a:p>
          <a:p>
            <a:pPr algn="l" eaLnBrk="1" hangingPunct="1">
              <a:defRPr/>
            </a:pP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Помогайте птицам зимой! Они в долгу не останутся! 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3635896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91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6 -0.06944 L -3.05556E-6 -0.2833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914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1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7.40741E-7 L -0.00313 0.0421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914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07407E-6 L 0.01007 -0.1004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914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-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 u="sng" dirty="0" smtClean="0"/>
              <a:t>Тема урока</a:t>
            </a:r>
            <a:endParaRPr lang="ru-RU" sz="6600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 smtClean="0"/>
              <a:t>Последовательность частей текста или предложений</a:t>
            </a:r>
            <a:endParaRPr lang="ru-RU" sz="54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5"/>
            <a:ext cx="8496944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Кривая уточка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/>
              <a:t> В доме чисто, прибрано. Вот чудеса! 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/>
              <a:t> Пошли они раз за грибами в лес и нашли уточку. 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/>
              <a:t> А та уточка была кривая. 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/>
              <a:t> Утром они ушли.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/>
              <a:t>  Дома старики сделали для уточки гнездышко из перьев.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/>
              <a:t>Жили-были старик со старухой. </a:t>
            </a:r>
          </a:p>
          <a:p>
            <a:endParaRPr lang="ru-RU" sz="2400" dirty="0" smtClean="0"/>
          </a:p>
          <a:p>
            <a:pPr>
              <a:buFont typeface="Wingdings" pitchFamily="2" charset="2"/>
              <a:buChar char="q"/>
            </a:pPr>
            <a:r>
              <a:rPr lang="ru-RU" sz="2400" dirty="0" smtClean="0"/>
              <a:t> Уточка обернулась девушкой, избу вымыла, воды наносила, пирогов напекла.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/>
              <a:t>Они ее взяли и принесли домой.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/>
              <a:t>  Пришли старики и очень удивились.</a:t>
            </a:r>
          </a:p>
          <a:p>
            <a:pPr>
              <a:buFont typeface="Wingdings" pitchFamily="2" charset="2"/>
              <a:buChar char="q"/>
            </a:pPr>
            <a:endParaRPr lang="ru-RU" sz="2400" dirty="0" smtClean="0"/>
          </a:p>
          <a:p>
            <a:pPr>
              <a:buFont typeface="Wingdings" pitchFamily="2" charset="2"/>
              <a:buChar char="q"/>
            </a:pPr>
            <a:r>
              <a:rPr lang="ru-RU" sz="2400" dirty="0" smtClean="0"/>
              <a:t> Кто кого пугал? 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48680"/>
            <a:ext cx="828092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            </a:t>
            </a:r>
            <a:r>
              <a:rPr lang="ru-RU" sz="4000" b="1" dirty="0" smtClean="0"/>
              <a:t>Кривая уточка</a:t>
            </a:r>
          </a:p>
          <a:p>
            <a:r>
              <a:rPr lang="ru-RU" sz="2800" dirty="0" smtClean="0"/>
              <a:t>1.  Жили-были старик со старухой. </a:t>
            </a:r>
          </a:p>
          <a:p>
            <a:r>
              <a:rPr lang="ru-RU" sz="2800" dirty="0" smtClean="0"/>
              <a:t>2.  Пошли они раз за грибами в лес и нашли уточку. </a:t>
            </a:r>
          </a:p>
          <a:p>
            <a:r>
              <a:rPr lang="ru-RU" sz="2800" dirty="0" smtClean="0"/>
              <a:t>3.  А та уточка была кривая.</a:t>
            </a:r>
          </a:p>
          <a:p>
            <a:r>
              <a:rPr lang="ru-RU" sz="2800" dirty="0" smtClean="0"/>
              <a:t> 4.  Они ее взяли и принесли домой.</a:t>
            </a:r>
          </a:p>
          <a:p>
            <a:r>
              <a:rPr lang="ru-RU" sz="2800" dirty="0" smtClean="0"/>
              <a:t> 5.  Дома старики сделали для уточки гнездышко из перьев.</a:t>
            </a:r>
          </a:p>
          <a:p>
            <a:r>
              <a:rPr lang="ru-RU" sz="2800" dirty="0" smtClean="0"/>
              <a:t>6. Утром они ушли. </a:t>
            </a:r>
          </a:p>
          <a:p>
            <a:r>
              <a:rPr lang="ru-RU" sz="2800" dirty="0" smtClean="0"/>
              <a:t>7. Уточка обернулась девушкой, избу вымыла, воды наносила, пирогов напекла.</a:t>
            </a:r>
          </a:p>
          <a:p>
            <a:r>
              <a:rPr lang="ru-RU" sz="2800" dirty="0" smtClean="0"/>
              <a:t> 8. Пришли старики и очень удивились. </a:t>
            </a:r>
          </a:p>
          <a:p>
            <a:r>
              <a:rPr lang="ru-RU" sz="2800" dirty="0" smtClean="0"/>
              <a:t>9.  В доме чисто, прибрано.</a:t>
            </a:r>
          </a:p>
          <a:p>
            <a:r>
              <a:rPr lang="ru-RU" sz="2800" dirty="0" smtClean="0"/>
              <a:t>10. Вот чудеса!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2060848"/>
            <a:ext cx="672049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Домашнее задание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Picture 2" descr="D:\мамина папка\единая коллекция цифровых технологий\шаблоны для презентаций\Сказочные персонажи\896d2193bcf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429000"/>
            <a:ext cx="3908587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3844A00-952A-43EA-84DE-39BB13B3417B}" type="datetime1">
              <a:rPr lang="ru-RU" smtClean="0"/>
              <a:pPr>
                <a:defRPr/>
              </a:pPr>
              <a:t>30.01.2013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98685-D85D-498D-B503-03043ACBEBF7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04541" y="260648"/>
            <a:ext cx="877144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ПРАВИЛА ПОВЕДЕНИЯ НА УРОКЕ</a:t>
            </a:r>
          </a:p>
        </p:txBody>
      </p:sp>
      <p:sp>
        <p:nvSpPr>
          <p:cNvPr id="3077" name="Прямоугольник 10"/>
          <p:cNvSpPr>
            <a:spLocks noChangeArrowheads="1"/>
          </p:cNvSpPr>
          <p:nvPr/>
        </p:nvSpPr>
        <p:spPr bwMode="auto">
          <a:xfrm>
            <a:off x="395288" y="1268413"/>
            <a:ext cx="8208962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4000">
                <a:latin typeface="Times New Roman" pitchFamily="18" charset="0"/>
                <a:cs typeface="Times New Roman" pitchFamily="18" charset="0"/>
              </a:rPr>
              <a:t>На уроке будь старательным,</a:t>
            </a:r>
          </a:p>
          <a:p>
            <a:pPr algn="just"/>
            <a:r>
              <a:rPr lang="ru-RU" sz="4000">
                <a:latin typeface="Times New Roman" pitchFamily="18" charset="0"/>
                <a:cs typeface="Times New Roman" pitchFamily="18" charset="0"/>
              </a:rPr>
              <a:t>Будь спокойным и внимательным.</a:t>
            </a:r>
          </a:p>
          <a:p>
            <a:pPr algn="just"/>
            <a:r>
              <a:rPr lang="ru-RU" sz="4000">
                <a:latin typeface="Times New Roman" pitchFamily="18" charset="0"/>
                <a:cs typeface="Times New Roman" pitchFamily="18" charset="0"/>
              </a:rPr>
              <a:t>Всё пиши, не отставая,</a:t>
            </a:r>
          </a:p>
          <a:p>
            <a:pPr algn="just"/>
            <a:r>
              <a:rPr lang="ru-RU" sz="4000">
                <a:latin typeface="Times New Roman" pitchFamily="18" charset="0"/>
                <a:cs typeface="Times New Roman" pitchFamily="18" charset="0"/>
              </a:rPr>
              <a:t>Слушай, не перебивая.</a:t>
            </a:r>
          </a:p>
          <a:p>
            <a:pPr algn="just"/>
            <a:r>
              <a:rPr lang="ru-RU" sz="4000">
                <a:latin typeface="Times New Roman" pitchFamily="18" charset="0"/>
                <a:cs typeface="Times New Roman" pitchFamily="18" charset="0"/>
              </a:rPr>
              <a:t>Говори всё чётко, внятно, </a:t>
            </a:r>
          </a:p>
          <a:p>
            <a:pPr algn="just"/>
            <a:r>
              <a:rPr lang="ru-RU" sz="4000">
                <a:latin typeface="Times New Roman" pitchFamily="18" charset="0"/>
                <a:cs typeface="Times New Roman" pitchFamily="18" charset="0"/>
              </a:rPr>
              <a:t>Чтобы было всем понятно.</a:t>
            </a:r>
          </a:p>
          <a:p>
            <a:pPr algn="just"/>
            <a:r>
              <a:rPr lang="ru-RU" sz="4000">
                <a:latin typeface="Times New Roman" pitchFamily="18" charset="0"/>
                <a:cs typeface="Times New Roman" pitchFamily="18" charset="0"/>
              </a:rPr>
              <a:t>Если хочешь отвечать, </a:t>
            </a:r>
          </a:p>
          <a:p>
            <a:pPr algn="just"/>
            <a:r>
              <a:rPr lang="ru-RU" sz="4000">
                <a:latin typeface="Times New Roman" pitchFamily="18" charset="0"/>
                <a:cs typeface="Times New Roman" pitchFamily="18" charset="0"/>
              </a:rPr>
              <a:t>Надо руку поднимать.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4319E2F-F45E-4F74-A18E-5AC686BFFA24}" type="datetime1">
              <a:rPr lang="ru-RU" smtClean="0"/>
              <a:pPr>
                <a:defRPr/>
              </a:pPr>
              <a:t>30.01.2013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F274A1-2CED-4E05-8B5A-E333501745AB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1124744"/>
            <a:ext cx="8657844" cy="50167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ЛУЧШИЙ СПОСОБ </a:t>
            </a:r>
          </a:p>
          <a:p>
            <a:pPr algn="ctr">
              <a:defRPr/>
            </a:pPr>
            <a:r>
              <a:rPr lang="ru-RU" sz="8000" b="1" u="sng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вспомнить</a:t>
            </a:r>
            <a:r>
              <a:rPr lang="ru-RU" sz="5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ЧТО-ЛИБО – </a:t>
            </a:r>
          </a:p>
          <a:p>
            <a:pPr algn="ctr">
              <a:defRPr/>
            </a:pPr>
            <a:r>
              <a:rPr lang="ru-RU" sz="5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6600" b="1" u="sng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заставить </a:t>
            </a:r>
            <a:r>
              <a:rPr lang="ru-RU" sz="6600" b="1" u="sng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себя думать</a:t>
            </a:r>
            <a:endParaRPr lang="ru-RU" sz="6600" b="1" u="sng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98884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Словарный диктант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58204" cy="4209331"/>
          </a:xfrm>
        </p:spPr>
        <p:txBody>
          <a:bodyPr>
            <a:normAutofit/>
          </a:bodyPr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endParaRPr lang="ru-RU" sz="1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0186" y="0"/>
            <a:ext cx="4745723" cy="67403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Р…</a:t>
            </a:r>
            <a:r>
              <a:rPr lang="ru-RU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чник</a:t>
            </a:r>
            <a:endParaRPr lang="ru-RU" sz="54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Д…</a:t>
            </a:r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мишко</a:t>
            </a:r>
            <a:endParaRPr lang="ru-RU" sz="54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Зв…рёк</a:t>
            </a:r>
          </a:p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В…зальный</a:t>
            </a:r>
          </a:p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К…</a:t>
            </a:r>
            <a:r>
              <a:rPr lang="ru-RU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слинка</a:t>
            </a:r>
            <a:endParaRPr lang="ru-RU" sz="54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П…</a:t>
            </a:r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тно</a:t>
            </a:r>
            <a:endParaRPr lang="ru-RU" sz="54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ru-RU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Заг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…дать 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76749" y="0"/>
            <a:ext cx="3039615" cy="67403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</a:t>
            </a:r>
            <a:r>
              <a:rPr lang="ru-RU" sz="54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е</a:t>
            </a: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чка</a:t>
            </a:r>
          </a:p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</a:t>
            </a:r>
            <a:r>
              <a:rPr lang="ru-RU" sz="5400" b="1" u="sng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</a:t>
            </a:r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</a:t>
            </a:r>
          </a:p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Зв</a:t>
            </a:r>
            <a:r>
              <a:rPr lang="ru-RU" sz="54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е</a:t>
            </a: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рь</a:t>
            </a:r>
          </a:p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</a:t>
            </a:r>
            <a:r>
              <a:rPr lang="ru-RU" sz="5400" b="1" u="sng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я</a:t>
            </a:r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жет</a:t>
            </a:r>
          </a:p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</a:t>
            </a:r>
            <a:r>
              <a:rPr lang="ru-RU" sz="54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</a:t>
            </a: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слый</a:t>
            </a:r>
          </a:p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</a:t>
            </a:r>
            <a:r>
              <a:rPr lang="ru-RU" sz="5400" b="1" u="sng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я</a:t>
            </a:r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тна</a:t>
            </a:r>
          </a:p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Заг</a:t>
            </a:r>
            <a:r>
              <a:rPr lang="ru-RU" sz="54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</a:t>
            </a: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дка 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43636" y="785794"/>
            <a:ext cx="5389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388" y="1643050"/>
            <a:ext cx="5629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388" y="2500306"/>
            <a:ext cx="5389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72198" y="328612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57884" y="4071942"/>
            <a:ext cx="575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43636" y="4929198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86512" y="5786454"/>
            <a:ext cx="532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28728" y="785794"/>
            <a:ext cx="5389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42976" y="1643050"/>
            <a:ext cx="5629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857356" y="2428868"/>
            <a:ext cx="5389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57224" y="328612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71538" y="4071942"/>
            <a:ext cx="575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14480" y="4929198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85918" y="5715016"/>
            <a:ext cx="532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22121" y="260648"/>
            <a:ext cx="303891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Лови ошибку 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3000"/>
                            </p:stCondLst>
                            <p:childTnLst>
                              <p:par>
                                <p:cTn id="58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4000"/>
                            </p:stCondLst>
                            <p:childTnLst>
                              <p:par>
                                <p:cTn id="6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7000"/>
                            </p:stCondLst>
                            <p:childTnLst>
                              <p:par>
                                <p:cTn id="76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8000"/>
                            </p:stCondLst>
                            <p:childTnLst>
                              <p:par>
                                <p:cTn id="8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9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1000"/>
                            </p:stCondLst>
                            <p:childTnLst>
                              <p:par>
                                <p:cTn id="94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2000"/>
                            </p:stCondLst>
                            <p:childTnLst>
                              <p:par>
                                <p:cTn id="9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3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2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6000"/>
                            </p:stCondLst>
                            <p:childTnLst>
                              <p:par>
                                <p:cTn id="11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70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9000"/>
                            </p:stCondLst>
                            <p:childTnLst>
                              <p:par>
                                <p:cTn id="130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3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4319E2F-F45E-4F74-A18E-5AC686BFFA24}" type="datetime1">
              <a:rPr lang="ru-RU" smtClean="0"/>
              <a:pPr>
                <a:defRPr/>
              </a:pPr>
              <a:t>30.01.2013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9CA6F-DC4E-487C-9DCC-82B3E7A1880E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725161" y="260648"/>
            <a:ext cx="373018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ДЕВИЗ УРОКА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2132856"/>
            <a:ext cx="8094268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ЗНАЕШЬ – ГОВОРИ, </a:t>
            </a:r>
          </a:p>
          <a:p>
            <a:pPr algn="ctr">
              <a:defRPr/>
            </a:pPr>
            <a:r>
              <a:rPr lang="ru-RU" sz="5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НЕ ЗНАЕШЬ СЛУШАЙ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755650" y="2349500"/>
            <a:ext cx="23590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Которые </a:t>
            </a:r>
            <a:r>
              <a:rPr lang="ru-RU" sz="360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250825" y="4868863"/>
            <a:ext cx="701833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По  заглавию  можно  определить  …</a:t>
            </a:r>
          </a:p>
        </p:txBody>
      </p:sp>
      <p:sp>
        <p:nvSpPr>
          <p:cNvPr id="5125" name="TextBox 5"/>
          <p:cNvSpPr txBox="1">
            <a:spLocks noChangeArrowheads="1"/>
          </p:cNvSpPr>
          <p:nvPr/>
        </p:nvSpPr>
        <p:spPr bwMode="auto">
          <a:xfrm>
            <a:off x="395288" y="4221163"/>
            <a:ext cx="38004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У  текста  есть …</a:t>
            </a:r>
          </a:p>
        </p:txBody>
      </p:sp>
      <p:sp>
        <p:nvSpPr>
          <p:cNvPr id="5126" name="TextBox 6"/>
          <p:cNvSpPr txBox="1">
            <a:spLocks noChangeArrowheads="1"/>
          </p:cNvSpPr>
          <p:nvPr/>
        </p:nvSpPr>
        <p:spPr bwMode="auto">
          <a:xfrm>
            <a:off x="611188" y="3068638"/>
            <a:ext cx="74892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Предложения 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записываютсяв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строгом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23850" y="1557338"/>
            <a:ext cx="31680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Текст  -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состоит 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25721" y="1628800"/>
            <a:ext cx="6117124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з нескольких 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предложений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627784" y="2492896"/>
            <a:ext cx="3738717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связаны по смыслу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027395" y="2996952"/>
            <a:ext cx="211660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порядке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779912" y="4221088"/>
            <a:ext cx="2270237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заглавие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195736" y="5517232"/>
            <a:ext cx="6448881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ему текста и главную 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мысль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260648"/>
            <a:ext cx="309822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Текст - это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19872" y="260648"/>
            <a:ext cx="438440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единое целое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abg0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751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9388" y="1412875"/>
            <a:ext cx="8785225" cy="4659331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3500" b="1" dirty="0" smtClean="0">
                <a:solidFill>
                  <a:srgbClr val="003399"/>
                </a:solidFill>
              </a:rPr>
              <a:t>    Лиса – хищный зверёк. Она красива и стройна. </a:t>
            </a:r>
            <a:r>
              <a:rPr lang="ru-RU" sz="3500" b="1" dirty="0">
                <a:solidFill>
                  <a:srgbClr val="003399"/>
                </a:solidFill>
              </a:rPr>
              <a:t>П</a:t>
            </a:r>
            <a:r>
              <a:rPr lang="ru-RU" sz="3500" b="1" dirty="0" smtClean="0">
                <a:solidFill>
                  <a:srgbClr val="003399"/>
                </a:solidFill>
              </a:rPr>
              <a:t>ушистый хвост лисицы – особая гордость. Он служит рулём во время бега и тёплым покрывалом в зимних ночёвках. Основная пища лисы – лесные мыши. Она истребляет их. Этим она приносит пользу лесу.</a:t>
            </a:r>
            <a:r>
              <a:rPr lang="ru-RU" sz="3600" dirty="0" smtClean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14678" y="428604"/>
            <a:ext cx="17940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Лиса</a:t>
            </a:r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5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img13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</Template>
  <TotalTime>76</TotalTime>
  <Words>458</Words>
  <Application>Microsoft Office PowerPoint</Application>
  <PresentationFormat>Экран (4:3)</PresentationFormat>
  <Paragraphs>123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Шаблон</vt:lpstr>
      <vt:lpstr>РУССКИЙ ЯЗЫК  Приготовила учитель начальных классов  Путинина Л.А. 2013 год</vt:lpstr>
      <vt:lpstr>Слайд 2</vt:lpstr>
      <vt:lpstr>Слайд 3</vt:lpstr>
      <vt:lpstr>Словарный диктант</vt:lpstr>
      <vt:lpstr>Слайд 5</vt:lpstr>
      <vt:lpstr>Слайд 6</vt:lpstr>
      <vt:lpstr>Слайд 7</vt:lpstr>
      <vt:lpstr>    Лиса – хищный зверёк. Она красива и стройна. Пушистый хвост лисицы – особая гордость. Он служит рулём во время бега и тёплым покрывалом в зимних ночёвках. Основная пища лисы – лесные мыши. Она истребляет их. Этим она приносит пользу лесу. </vt:lpstr>
      <vt:lpstr>Слайд 9</vt:lpstr>
      <vt:lpstr>    Чудесен зимний лес! Светло вокруг и тихо.         Под деревьями на мягком белом снегу множество таинственных знаков. Но кто хозяин этих следов?    Это лесные жители оставили свои следы.</vt:lpstr>
      <vt:lpstr>Помогайте  птицам зимой!</vt:lpstr>
      <vt:lpstr>Тема урока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  Приготовила учитель начальных классов  Путинина Л.А. 2013 год</dc:title>
  <dc:creator>1234User</dc:creator>
  <cp:lastModifiedBy>1234User</cp:lastModifiedBy>
  <cp:revision>18</cp:revision>
  <dcterms:created xsi:type="dcterms:W3CDTF">2013-01-30T16:25:10Z</dcterms:created>
  <dcterms:modified xsi:type="dcterms:W3CDTF">2013-01-30T17:51:28Z</dcterms:modified>
</cp:coreProperties>
</file>