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customXml/itemProps4.xml" ContentType="application/vnd.openxmlformats-officedocument.customXml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0" r:id="rId6"/>
    <p:sldMasterId id="2147483672" r:id="rId7"/>
    <p:sldMasterId id="2147483684" r:id="rId8"/>
    <p:sldMasterId id="2147483696" r:id="rId9"/>
  </p:sldMasterIdLst>
  <p:notesMasterIdLst>
    <p:notesMasterId r:id="rId27"/>
  </p:notesMasterIdLst>
  <p:sldIdLst>
    <p:sldId id="262" r:id="rId10"/>
    <p:sldId id="261" r:id="rId11"/>
    <p:sldId id="259" r:id="rId12"/>
    <p:sldId id="260" r:id="rId13"/>
    <p:sldId id="256" r:id="rId14"/>
    <p:sldId id="257" r:id="rId15"/>
    <p:sldId id="258" r:id="rId16"/>
    <p:sldId id="271" r:id="rId17"/>
    <p:sldId id="272" r:id="rId18"/>
    <p:sldId id="266" r:id="rId19"/>
    <p:sldId id="267" r:id="rId20"/>
    <p:sldId id="268" r:id="rId21"/>
    <p:sldId id="269" r:id="rId22"/>
    <p:sldId id="270" r:id="rId23"/>
    <p:sldId id="265" r:id="rId24"/>
    <p:sldId id="263" r:id="rId25"/>
    <p:sldId id="264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568" autoAdjust="0"/>
  </p:normalViewPr>
  <p:slideViewPr>
    <p:cSldViewPr>
      <p:cViewPr varScale="1">
        <p:scale>
          <a:sx n="88" d="100"/>
          <a:sy n="88" d="100"/>
        </p:scale>
        <p:origin x="-102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E1CAC6-DD5D-49FB-B2A9-69D582DB1C7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9F2B20-EC2B-4408-8F6C-F2A58B282760}" type="slidenum">
              <a:rPr lang="ru-RU"/>
              <a:pPr/>
              <a:t>5</a:t>
            </a:fld>
            <a:endParaRPr lang="ru-RU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0" y="1676400"/>
            <a:ext cx="6096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200400"/>
            <a:ext cx="6096000" cy="914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096000" y="6245225"/>
            <a:ext cx="1631950" cy="476250"/>
          </a:xfrm>
        </p:spPr>
        <p:txBody>
          <a:bodyPr/>
          <a:lstStyle>
            <a:lvl1pPr>
              <a:defRPr/>
            </a:lvl1pPr>
          </a:lstStyle>
          <a:p>
            <a:fld id="{0C178612-C12F-4778-B41B-E84E52EEA2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060D3-29BD-463D-BD0E-BEB75FEB7E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34100" y="457200"/>
            <a:ext cx="1562100" cy="5668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457200"/>
            <a:ext cx="4533900" cy="5668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878D2-3DA5-4FAE-A95E-A86C07F315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7C2F-B973-4A67-9627-5E655F3EAC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86D2-9F75-4DAB-9FC0-767B88861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7C2F-B973-4A67-9627-5E655F3EAC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86D2-9F75-4DAB-9FC0-767B88861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7C2F-B973-4A67-9627-5E655F3EAC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86D2-9F75-4DAB-9FC0-767B88861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7C2F-B973-4A67-9627-5E655F3EAC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86D2-9F75-4DAB-9FC0-767B88861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7C2F-B973-4A67-9627-5E655F3EAC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86D2-9F75-4DAB-9FC0-767B88861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7C2F-B973-4A67-9627-5E655F3EAC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86D2-9F75-4DAB-9FC0-767B88861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7C2F-B973-4A67-9627-5E655F3EAC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86D2-9F75-4DAB-9FC0-767B88861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7C2F-B973-4A67-9627-5E655F3EAC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86D2-9F75-4DAB-9FC0-767B88861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D02EB-2DF0-439B-9CA3-B1D5582AAE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u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7C2F-B973-4A67-9627-5E655F3EAC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86D2-9F75-4DAB-9FC0-767B88861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7C2F-B973-4A67-9627-5E655F3EAC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86D2-9F75-4DAB-9FC0-767B88861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7C2F-B973-4A67-9627-5E655F3EAC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86D2-9F75-4DAB-9FC0-767B88861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7C2F-B973-4A67-9627-5E655F3EAC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86D2-9F75-4DAB-9FC0-767B88861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7C2F-B973-4A67-9627-5E655F3EAC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86D2-9F75-4DAB-9FC0-767B88861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7C2F-B973-4A67-9627-5E655F3EAC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86D2-9F75-4DAB-9FC0-767B88861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7C2F-B973-4A67-9627-5E655F3EAC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86D2-9F75-4DAB-9FC0-767B88861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7C2F-B973-4A67-9627-5E655F3EAC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86D2-9F75-4DAB-9FC0-767B88861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7C2F-B973-4A67-9627-5E655F3EAC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86D2-9F75-4DAB-9FC0-767B88861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7C2F-B973-4A67-9627-5E655F3EAC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86D2-9F75-4DAB-9FC0-767B88861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1934D-77F2-4B17-9080-78E6932483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ut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7C2F-B973-4A67-9627-5E655F3EAC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86D2-9F75-4DAB-9FC0-767B88861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7C2F-B973-4A67-9627-5E655F3EAC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86D2-9F75-4DAB-9FC0-767B88861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7C2F-B973-4A67-9627-5E655F3EAC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86D2-9F75-4DAB-9FC0-767B88861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7C2F-B973-4A67-9627-5E655F3EAC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86D2-9F75-4DAB-9FC0-767B88861B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CDB0B-FC18-4037-BEDB-DC8CD9EB3C4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592B0F-84F6-4767-8156-20554003B94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AA865-5415-407C-940E-D7DB0B82848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0CC02-5F50-46B7-81EA-FF40C02C1E7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FC14A-5053-4CA7-861A-CBA052AE41A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A6E23-258D-4229-AA14-C58B097A82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752600"/>
            <a:ext cx="30480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0480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CA083-7D1C-400F-86BC-020D3972C2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ut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CC31A-FD4B-4D34-9322-95ADA82856E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0C7D3-2936-42B4-B8DA-92C632FCF56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77252-8719-4A9E-9825-5A2EFB9553A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22012-2CA3-4960-86DC-88685B2D4E0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50EEA-C08A-4DDE-86F3-1FAB9912C5A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84938-9D42-4EAE-81D1-24384960FF7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FAE27-CAA9-46A3-8D4F-DDBAC95AB8B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9BBED-7AE3-4F7D-A204-79C08E52C90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DFEAE8-8124-4FDD-9298-19CAB772073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6DE3F-5094-4947-8DD1-A6391715501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0382E-83C2-4369-B225-AB6397A627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ut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503A4-04DB-4B27-B3B8-59E052F8CD8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3C595-AEE0-4853-832F-160CE7891A2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2CB3C-CD00-42CD-8F4C-2150BAAF805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F6CEF-7E84-4DE8-9663-130C2F71F53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11318-7DF7-4F09-8E2D-85F50698754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C948C-2C81-4D81-A06F-CD8DB595667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DB410-9F53-433F-888C-23990AF0C2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2B320-E674-4179-BAFE-C97A521FF4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AC8BD-647A-43D6-AC49-93F46377C3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CE2AE-85B7-4EA2-B7AD-8B8562A806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457200"/>
            <a:ext cx="6248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752600"/>
            <a:ext cx="62484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245225"/>
            <a:ext cx="1600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245225"/>
            <a:ext cx="1622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D10D49E7-8B95-40BD-A4A8-BC119EE439E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ut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7EA7C2F-B973-4A67-9627-5E655F3EACD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16.10.2011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0B186D2-9F75-4DAB-9FC0-767B88861B7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7EA7C2F-B973-4A67-9627-5E655F3EACD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16.10.2011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0B186D2-9F75-4DAB-9FC0-767B88861B7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51A120B-91E5-420F-B095-46F13BD6B0D3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/>
              <a:t>‹#›</a:t>
            </a:fld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48C981-B854-4D1F-A92B-3C24459EC1B1}" type="slidenum">
              <a:rPr lang="ru-RU" smtClean="0">
                <a:solidFill>
                  <a:srgbClr val="000000"/>
                </a:solidFill>
                <a:latin typeface="Arial" pitchFamily="34" charset="0"/>
              </a:rPr>
              <a:pPr/>
              <a:t>‹#›</a:t>
            </a:fld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676400"/>
            <a:ext cx="6096000" cy="2400672"/>
          </a:xfrm>
        </p:spPr>
        <p:txBody>
          <a:bodyPr/>
          <a:lstStyle/>
          <a:p>
            <a:pPr algn="just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 полна приключений, потому что за каждой задачей скрывается приключение мысли. Решить задачу – это значит пережить приключение.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55650" y="1700213"/>
            <a:ext cx="3887788" cy="2895600"/>
            <a:chOff x="476" y="1071"/>
            <a:chExt cx="2449" cy="1824"/>
          </a:xfrm>
        </p:grpSpPr>
        <p:sp>
          <p:nvSpPr>
            <p:cNvPr id="7172" name="Rectangle 4"/>
            <p:cNvSpPr>
              <a:spLocks noChangeArrowheads="1"/>
            </p:cNvSpPr>
            <p:nvPr/>
          </p:nvSpPr>
          <p:spPr bwMode="auto">
            <a:xfrm>
              <a:off x="1156" y="1071"/>
              <a:ext cx="1769" cy="1407"/>
            </a:xfrm>
            <a:prstGeom prst="rect">
              <a:avLst/>
            </a:prstGeom>
            <a:solidFill>
              <a:srgbClr val="F9DF9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476" y="1661"/>
              <a:ext cx="68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smtClean="0">
                  <a:solidFill>
                    <a:srgbClr val="FBEAC1"/>
                  </a:solidFill>
                  <a:latin typeface="Times New Roman" pitchFamily="18" charset="0"/>
                </a:rPr>
                <a:t>10 </a:t>
              </a:r>
              <a:r>
                <a:rPr lang="ru-RU" sz="2800" b="1" smtClean="0">
                  <a:solidFill>
                    <a:srgbClr val="FBEAC1"/>
                  </a:solidFill>
                  <a:latin typeface="Times New Roman" pitchFamily="18" charset="0"/>
                </a:rPr>
                <a:t>м</a:t>
              </a:r>
            </a:p>
          </p:txBody>
        </p:sp>
        <p:sp>
          <p:nvSpPr>
            <p:cNvPr id="7175" name="Text Box 7"/>
            <p:cNvSpPr txBox="1">
              <a:spLocks noChangeArrowheads="1"/>
            </p:cNvSpPr>
            <p:nvPr/>
          </p:nvSpPr>
          <p:spPr bwMode="auto">
            <a:xfrm>
              <a:off x="1791" y="2568"/>
              <a:ext cx="68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smtClean="0">
                  <a:solidFill>
                    <a:srgbClr val="FBEAC1"/>
                  </a:solidFill>
                  <a:latin typeface="Times New Roman" pitchFamily="18" charset="0"/>
                </a:rPr>
                <a:t>15</a:t>
              </a:r>
              <a:r>
                <a:rPr lang="ru-RU" sz="2800" b="1" smtClean="0">
                  <a:solidFill>
                    <a:srgbClr val="FBEAC1"/>
                  </a:solidFill>
                  <a:latin typeface="Times New Roman" pitchFamily="18" charset="0"/>
                </a:rPr>
                <a:t> м</a:t>
              </a:r>
            </a:p>
          </p:txBody>
        </p:sp>
      </p:grp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2555875" y="2565400"/>
            <a:ext cx="1511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smtClean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</a:rPr>
              <a:t>5</a:t>
            </a:r>
            <a:r>
              <a:rPr lang="ru-RU" sz="2800" b="1" smtClean="0">
                <a:solidFill>
                  <a:srgbClr val="000000"/>
                </a:solidFill>
                <a:latin typeface="Times New Roman" pitchFamily="18" charset="0"/>
              </a:rPr>
              <a:t>0 м</a:t>
            </a:r>
            <a:r>
              <a:rPr lang="ru-RU" sz="2800" b="1" baseline="3000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ru-RU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300788" y="1700213"/>
            <a:ext cx="2447925" cy="1743075"/>
            <a:chOff x="3969" y="1071"/>
            <a:chExt cx="1542" cy="1098"/>
          </a:xfrm>
        </p:grpSpPr>
        <p:sp>
          <p:nvSpPr>
            <p:cNvPr id="7173" name="Rectangle 5"/>
            <p:cNvSpPr>
              <a:spLocks noChangeArrowheads="1"/>
            </p:cNvSpPr>
            <p:nvPr/>
          </p:nvSpPr>
          <p:spPr bwMode="auto">
            <a:xfrm>
              <a:off x="3969" y="1071"/>
              <a:ext cx="952" cy="726"/>
            </a:xfrm>
            <a:prstGeom prst="rect">
              <a:avLst/>
            </a:prstGeom>
            <a:solidFill>
              <a:srgbClr val="F9DF9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176" name="Text Box 8"/>
            <p:cNvSpPr txBox="1">
              <a:spLocks noChangeArrowheads="1"/>
            </p:cNvSpPr>
            <p:nvPr/>
          </p:nvSpPr>
          <p:spPr bwMode="auto">
            <a:xfrm>
              <a:off x="4967" y="1298"/>
              <a:ext cx="5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smtClean="0">
                  <a:solidFill>
                    <a:srgbClr val="FBEAC1"/>
                  </a:solidFill>
                  <a:latin typeface="Times New Roman" pitchFamily="18" charset="0"/>
                </a:rPr>
                <a:t>5</a:t>
              </a:r>
              <a:r>
                <a:rPr lang="ru-RU" sz="2800" b="1" smtClean="0">
                  <a:solidFill>
                    <a:srgbClr val="FBEAC1"/>
                  </a:solidFill>
                  <a:latin typeface="Times New Roman" pitchFamily="18" charset="0"/>
                </a:rPr>
                <a:t> м</a:t>
              </a:r>
            </a:p>
          </p:txBody>
        </p:sp>
        <p:sp>
          <p:nvSpPr>
            <p:cNvPr id="7177" name="Text Box 9"/>
            <p:cNvSpPr txBox="1">
              <a:spLocks noChangeArrowheads="1"/>
            </p:cNvSpPr>
            <p:nvPr/>
          </p:nvSpPr>
          <p:spPr bwMode="auto">
            <a:xfrm>
              <a:off x="4286" y="1842"/>
              <a:ext cx="59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smtClean="0">
                  <a:solidFill>
                    <a:srgbClr val="FBEAC1"/>
                  </a:solidFill>
                  <a:latin typeface="Times New Roman" pitchFamily="18" charset="0"/>
                </a:rPr>
                <a:t>6</a:t>
              </a:r>
              <a:r>
                <a:rPr lang="ru-RU" sz="2800" b="1" smtClean="0">
                  <a:solidFill>
                    <a:srgbClr val="FBEAC1"/>
                  </a:solidFill>
                  <a:latin typeface="Times New Roman" pitchFamily="18" charset="0"/>
                </a:rPr>
                <a:t> м</a:t>
              </a:r>
            </a:p>
          </p:txBody>
        </p:sp>
      </p:grp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6372225" y="1989138"/>
            <a:ext cx="1511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smtClean="0">
                <a:solidFill>
                  <a:srgbClr val="000000"/>
                </a:solidFill>
                <a:latin typeface="Times New Roman" pitchFamily="18" charset="0"/>
              </a:rPr>
              <a:t>30 м</a:t>
            </a:r>
            <a:r>
              <a:rPr lang="ru-RU" sz="2800" b="1" baseline="3000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ru-RU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6227763" y="1196975"/>
            <a:ext cx="2665412" cy="2879725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643438" y="1700213"/>
            <a:ext cx="2447925" cy="1743075"/>
            <a:chOff x="3969" y="1071"/>
            <a:chExt cx="1542" cy="1098"/>
          </a:xfrm>
        </p:grpSpPr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3969" y="1071"/>
              <a:ext cx="1542" cy="1098"/>
              <a:chOff x="3969" y="1071"/>
              <a:chExt cx="1542" cy="1098"/>
            </a:xfrm>
          </p:grpSpPr>
          <p:sp>
            <p:nvSpPr>
              <p:cNvPr id="7187" name="Rectangle 19"/>
              <p:cNvSpPr>
                <a:spLocks noChangeArrowheads="1"/>
              </p:cNvSpPr>
              <p:nvPr/>
            </p:nvSpPr>
            <p:spPr bwMode="auto">
              <a:xfrm>
                <a:off x="3969" y="1071"/>
                <a:ext cx="952" cy="726"/>
              </a:xfrm>
              <a:prstGeom prst="rect">
                <a:avLst/>
              </a:prstGeom>
              <a:solidFill>
                <a:srgbClr val="F9DF9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88" name="Text Box 20"/>
              <p:cNvSpPr txBox="1">
                <a:spLocks noChangeArrowheads="1"/>
              </p:cNvSpPr>
              <p:nvPr/>
            </p:nvSpPr>
            <p:spPr bwMode="auto">
              <a:xfrm>
                <a:off x="4967" y="1298"/>
                <a:ext cx="54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smtClean="0">
                    <a:solidFill>
                      <a:srgbClr val="FBEAC1"/>
                    </a:solidFill>
                    <a:latin typeface="Times New Roman" pitchFamily="18" charset="0"/>
                  </a:rPr>
                  <a:t>5</a:t>
                </a:r>
                <a:r>
                  <a:rPr lang="ru-RU" sz="2800" b="1" smtClean="0">
                    <a:solidFill>
                      <a:srgbClr val="FBEAC1"/>
                    </a:solidFill>
                    <a:latin typeface="Times New Roman" pitchFamily="18" charset="0"/>
                  </a:rPr>
                  <a:t> м</a:t>
                </a:r>
              </a:p>
            </p:txBody>
          </p:sp>
          <p:sp>
            <p:nvSpPr>
              <p:cNvPr id="7189" name="Text Box 21"/>
              <p:cNvSpPr txBox="1">
                <a:spLocks noChangeArrowheads="1"/>
              </p:cNvSpPr>
              <p:nvPr/>
            </p:nvSpPr>
            <p:spPr bwMode="auto">
              <a:xfrm>
                <a:off x="4286" y="1842"/>
                <a:ext cx="59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smtClean="0">
                    <a:solidFill>
                      <a:srgbClr val="FBEAC1"/>
                    </a:solidFill>
                    <a:latin typeface="Times New Roman" pitchFamily="18" charset="0"/>
                  </a:rPr>
                  <a:t>6</a:t>
                </a:r>
                <a:r>
                  <a:rPr lang="ru-RU" sz="2800" b="1" smtClean="0">
                    <a:solidFill>
                      <a:srgbClr val="FBEAC1"/>
                    </a:solidFill>
                    <a:latin typeface="Times New Roman" pitchFamily="18" charset="0"/>
                  </a:rPr>
                  <a:t> м</a:t>
                </a:r>
              </a:p>
            </p:txBody>
          </p:sp>
        </p:grpSp>
        <p:sp>
          <p:nvSpPr>
            <p:cNvPr id="7190" name="Text Box 22"/>
            <p:cNvSpPr txBox="1">
              <a:spLocks noChangeArrowheads="1"/>
            </p:cNvSpPr>
            <p:nvPr/>
          </p:nvSpPr>
          <p:spPr bwMode="auto">
            <a:xfrm>
              <a:off x="4014" y="1253"/>
              <a:ext cx="95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 smtClean="0">
                  <a:solidFill>
                    <a:srgbClr val="000000"/>
                  </a:solidFill>
                  <a:latin typeface="Times New Roman" pitchFamily="18" charset="0"/>
                </a:rPr>
                <a:t>30 м</a:t>
              </a:r>
              <a:r>
                <a:rPr lang="ru-RU" sz="2800" b="1" baseline="30000" smtClean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ru-RU" sz="2800" b="1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835150" y="1700213"/>
            <a:ext cx="4321175" cy="2233612"/>
            <a:chOff x="1156" y="1071"/>
            <a:chExt cx="2722" cy="1407"/>
          </a:xfrm>
        </p:grpSpPr>
        <p:sp>
          <p:nvSpPr>
            <p:cNvPr id="7192" name="Rectangle 24" descr="Светлый диагональный 2"/>
            <p:cNvSpPr>
              <a:spLocks noChangeArrowheads="1"/>
            </p:cNvSpPr>
            <p:nvPr/>
          </p:nvSpPr>
          <p:spPr bwMode="auto">
            <a:xfrm>
              <a:off x="1156" y="1071"/>
              <a:ext cx="1769" cy="1407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rgbClr val="FBEAC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193" name="Rectangle 25" descr="Светлый диагональный 2"/>
            <p:cNvSpPr>
              <a:spLocks noChangeArrowheads="1"/>
            </p:cNvSpPr>
            <p:nvPr/>
          </p:nvSpPr>
          <p:spPr bwMode="auto">
            <a:xfrm>
              <a:off x="2925" y="1071"/>
              <a:ext cx="953" cy="726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rgbClr val="FBEAC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2771775" y="2492375"/>
            <a:ext cx="1368425" cy="519113"/>
          </a:xfrm>
          <a:prstGeom prst="rect">
            <a:avLst/>
          </a:prstGeom>
          <a:solidFill>
            <a:srgbClr val="FBEAC1">
              <a:alpha val="5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smtClean="0">
                <a:solidFill>
                  <a:srgbClr val="000000"/>
                </a:solidFill>
                <a:latin typeface="Times New Roman" pitchFamily="18" charset="0"/>
              </a:rPr>
              <a:t>180 м</a:t>
            </a:r>
            <a:r>
              <a:rPr lang="ru-RU" sz="2800" b="1" baseline="3000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ru-RU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395288" y="188913"/>
            <a:ext cx="8424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smtClean="0">
                <a:solidFill>
                  <a:srgbClr val="FBEAC1"/>
                </a:solidFill>
                <a:latin typeface="Arial" pitchFamily="34" charset="0"/>
              </a:rPr>
              <a:t>Площадь фигуры, составленной из двух прямоугольников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  <p:bldP spid="7182" grpId="0"/>
      <p:bldP spid="7191" grpId="0" animBg="1"/>
      <p:bldP spid="719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403350" y="1341438"/>
            <a:ext cx="6769100" cy="3686175"/>
            <a:chOff x="884" y="845"/>
            <a:chExt cx="4264" cy="2322"/>
          </a:xfrm>
        </p:grpSpPr>
        <p:sp>
          <p:nvSpPr>
            <p:cNvPr id="8196" name="Text Box 4"/>
            <p:cNvSpPr txBox="1">
              <a:spLocks noChangeArrowheads="1"/>
            </p:cNvSpPr>
            <p:nvPr/>
          </p:nvSpPr>
          <p:spPr bwMode="auto">
            <a:xfrm>
              <a:off x="884" y="1570"/>
              <a:ext cx="68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smtClean="0">
                  <a:solidFill>
                    <a:srgbClr val="FBEAC1"/>
                  </a:solidFill>
                  <a:latin typeface="Times New Roman" pitchFamily="18" charset="0"/>
                </a:rPr>
                <a:t>1</a:t>
              </a:r>
              <a:r>
                <a:rPr lang="ru-RU" sz="2800" b="1" smtClean="0">
                  <a:solidFill>
                    <a:srgbClr val="FBEAC1"/>
                  </a:solidFill>
                  <a:latin typeface="Times New Roman" pitchFamily="18" charset="0"/>
                </a:rPr>
                <a:t>6</a:t>
              </a:r>
              <a:r>
                <a:rPr lang="en-US" sz="2800" b="1" smtClean="0">
                  <a:solidFill>
                    <a:srgbClr val="FBEAC1"/>
                  </a:solidFill>
                  <a:latin typeface="Times New Roman" pitchFamily="18" charset="0"/>
                </a:rPr>
                <a:t> </a:t>
              </a:r>
              <a:r>
                <a:rPr lang="ru-RU" sz="2800" b="1" smtClean="0">
                  <a:solidFill>
                    <a:srgbClr val="FBEAC1"/>
                  </a:solidFill>
                  <a:latin typeface="Times New Roman" pitchFamily="18" charset="0"/>
                </a:rPr>
                <a:t>м</a:t>
              </a:r>
            </a:p>
          </p:txBody>
        </p:sp>
        <p:sp>
          <p:nvSpPr>
            <p:cNvPr id="8197" name="Text Box 5"/>
            <p:cNvSpPr txBox="1">
              <a:spLocks noChangeArrowheads="1"/>
            </p:cNvSpPr>
            <p:nvPr/>
          </p:nvSpPr>
          <p:spPr bwMode="auto">
            <a:xfrm>
              <a:off x="2064" y="2840"/>
              <a:ext cx="68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 smtClean="0">
                  <a:solidFill>
                    <a:srgbClr val="FBEAC1"/>
                  </a:solidFill>
                  <a:latin typeface="Times New Roman" pitchFamily="18" charset="0"/>
                </a:rPr>
                <a:t>9 м</a:t>
              </a:r>
            </a:p>
          </p:txBody>
        </p:sp>
        <p:sp>
          <p:nvSpPr>
            <p:cNvPr id="8208" name="Text Box 16"/>
            <p:cNvSpPr txBox="1">
              <a:spLocks noChangeArrowheads="1"/>
            </p:cNvSpPr>
            <p:nvPr/>
          </p:nvSpPr>
          <p:spPr bwMode="auto">
            <a:xfrm>
              <a:off x="4604" y="981"/>
              <a:ext cx="5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 smtClean="0">
                  <a:solidFill>
                    <a:srgbClr val="FBEAC1"/>
                  </a:solidFill>
                  <a:latin typeface="Times New Roman" pitchFamily="18" charset="0"/>
                </a:rPr>
                <a:t>4 м</a:t>
              </a:r>
            </a:p>
          </p:txBody>
        </p:sp>
        <p:sp>
          <p:nvSpPr>
            <p:cNvPr id="8209" name="Text Box 17"/>
            <p:cNvSpPr txBox="1">
              <a:spLocks noChangeArrowheads="1"/>
            </p:cNvSpPr>
            <p:nvPr/>
          </p:nvSpPr>
          <p:spPr bwMode="auto">
            <a:xfrm>
              <a:off x="3606" y="1434"/>
              <a:ext cx="59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smtClean="0">
                  <a:solidFill>
                    <a:srgbClr val="FBEAC1"/>
                  </a:solidFill>
                  <a:latin typeface="Times New Roman" pitchFamily="18" charset="0"/>
                </a:rPr>
                <a:t>6</a:t>
              </a:r>
              <a:r>
                <a:rPr lang="ru-RU" sz="2800" b="1" smtClean="0">
                  <a:solidFill>
                    <a:srgbClr val="FBEAC1"/>
                  </a:solidFill>
                  <a:latin typeface="Times New Roman" pitchFamily="18" charset="0"/>
                </a:rPr>
                <a:t> м</a:t>
              </a:r>
            </a:p>
          </p:txBody>
        </p:sp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1474" y="845"/>
              <a:ext cx="3084" cy="1950"/>
              <a:chOff x="1474" y="845"/>
              <a:chExt cx="3084" cy="1950"/>
            </a:xfrm>
          </p:grpSpPr>
          <p:sp>
            <p:nvSpPr>
              <p:cNvPr id="8212" name="Rectangle 20" descr="Светлый диагональный 2"/>
              <p:cNvSpPr>
                <a:spLocks noChangeArrowheads="1"/>
              </p:cNvSpPr>
              <p:nvPr/>
            </p:nvSpPr>
            <p:spPr bwMode="auto">
              <a:xfrm>
                <a:off x="1474" y="845"/>
                <a:ext cx="1769" cy="1950"/>
              </a:xfrm>
              <a:prstGeom prst="rect">
                <a:avLst/>
              </a:prstGeom>
              <a:pattFill prst="ltUpDiag">
                <a:fgClr>
                  <a:schemeClr val="tx1"/>
                </a:fgClr>
                <a:bgClr>
                  <a:srgbClr val="FBEAC1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13" name="Rectangle 21" descr="Светлый диагональный 2"/>
              <p:cNvSpPr>
                <a:spLocks noChangeArrowheads="1"/>
              </p:cNvSpPr>
              <p:nvPr/>
            </p:nvSpPr>
            <p:spPr bwMode="auto">
              <a:xfrm>
                <a:off x="3243" y="845"/>
                <a:ext cx="1315" cy="544"/>
              </a:xfrm>
              <a:prstGeom prst="rect">
                <a:avLst/>
              </a:prstGeom>
              <a:pattFill prst="ltUpDiag">
                <a:fgClr>
                  <a:schemeClr val="tx1"/>
                </a:fgClr>
                <a:bgClr>
                  <a:srgbClr val="FBEAC1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5148263" y="1341438"/>
            <a:ext cx="2087562" cy="863600"/>
          </a:xfrm>
          <a:prstGeom prst="rect">
            <a:avLst/>
          </a:prstGeom>
          <a:solidFill>
            <a:srgbClr val="F9DF9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339975" y="1339850"/>
            <a:ext cx="2808288" cy="3097213"/>
          </a:xfrm>
          <a:prstGeom prst="rect">
            <a:avLst/>
          </a:prstGeom>
          <a:solidFill>
            <a:srgbClr val="F9DF9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987675" y="2420938"/>
            <a:ext cx="1511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smtClean="0">
                <a:solidFill>
                  <a:srgbClr val="000000"/>
                </a:solidFill>
                <a:latin typeface="Times New Roman" pitchFamily="18" charset="0"/>
              </a:rPr>
              <a:t>144 м</a:t>
            </a:r>
            <a:r>
              <a:rPr lang="ru-RU" sz="2800" b="1" baseline="3000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ru-RU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5508625" y="1557338"/>
            <a:ext cx="1511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smtClean="0">
                <a:solidFill>
                  <a:srgbClr val="000000"/>
                </a:solidFill>
                <a:latin typeface="Times New Roman" pitchFamily="18" charset="0"/>
              </a:rPr>
              <a:t>24 м</a:t>
            </a:r>
            <a:r>
              <a:rPr lang="ru-RU" sz="2800" b="1" baseline="3000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ru-RU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2339975" y="1341438"/>
            <a:ext cx="4895850" cy="3095625"/>
            <a:chOff x="1474" y="845"/>
            <a:chExt cx="3084" cy="1950"/>
          </a:xfrm>
        </p:grpSpPr>
        <p:sp>
          <p:nvSpPr>
            <p:cNvPr id="8218" name="Rectangle 26" descr="Светлый диагональный 2"/>
            <p:cNvSpPr>
              <a:spLocks noChangeArrowheads="1"/>
            </p:cNvSpPr>
            <p:nvPr/>
          </p:nvSpPr>
          <p:spPr bwMode="auto">
            <a:xfrm>
              <a:off x="1474" y="845"/>
              <a:ext cx="1769" cy="1950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rgbClr val="FBEAC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219" name="Rectangle 27" descr="Светлый диагональный 2"/>
            <p:cNvSpPr>
              <a:spLocks noChangeArrowheads="1"/>
            </p:cNvSpPr>
            <p:nvPr/>
          </p:nvSpPr>
          <p:spPr bwMode="auto">
            <a:xfrm>
              <a:off x="3243" y="845"/>
              <a:ext cx="1315" cy="544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rgbClr val="FBEAC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3132138" y="2636838"/>
            <a:ext cx="1368425" cy="519112"/>
          </a:xfrm>
          <a:prstGeom prst="rect">
            <a:avLst/>
          </a:prstGeom>
          <a:solidFill>
            <a:srgbClr val="FBEAC1">
              <a:alpha val="5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smtClean="0">
                <a:solidFill>
                  <a:srgbClr val="000000"/>
                </a:solidFill>
                <a:latin typeface="Times New Roman" pitchFamily="18" charset="0"/>
              </a:rPr>
              <a:t>168 м</a:t>
            </a:r>
            <a:r>
              <a:rPr lang="ru-RU" sz="2800" b="1" baseline="3000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ru-RU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1762125" y="5373688"/>
            <a:ext cx="583406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smtClean="0">
                <a:solidFill>
                  <a:srgbClr val="FDF3DB"/>
                </a:solidFill>
                <a:latin typeface="Times New Roman" pitchFamily="18" charset="0"/>
              </a:rPr>
              <a:t>Площадь фигуры мы нашли как </a:t>
            </a:r>
          </a:p>
          <a:p>
            <a:pPr algn="ctr">
              <a:spcBef>
                <a:spcPct val="20000"/>
              </a:spcBef>
            </a:pPr>
            <a:r>
              <a:rPr lang="ru-RU" sz="2400" b="1" smtClean="0">
                <a:solidFill>
                  <a:srgbClr val="FDF3DB"/>
                </a:solidFill>
                <a:latin typeface="Times New Roman" pitchFamily="18" charset="0"/>
              </a:rPr>
              <a:t>сумму площадей двух прямоугольников</a:t>
            </a:r>
          </a:p>
        </p:txBody>
      </p:sp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395288" y="188913"/>
            <a:ext cx="8424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smtClean="0">
                <a:solidFill>
                  <a:srgbClr val="FBEAC1"/>
                </a:solidFill>
                <a:latin typeface="Arial" pitchFamily="34" charset="0"/>
              </a:rPr>
              <a:t>Площадь фигуры, составленной из двух прямоугольников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7" grpId="0" animBg="1"/>
      <p:bldP spid="8195" grpId="0" animBg="1"/>
      <p:bldP spid="8203" grpId="0"/>
      <p:bldP spid="8210" grpId="0"/>
      <p:bldP spid="8214" grpId="0" animBg="1"/>
      <p:bldP spid="82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2339975" y="1341438"/>
            <a:ext cx="4895850" cy="2808287"/>
          </a:xfrm>
          <a:prstGeom prst="rect">
            <a:avLst/>
          </a:prstGeom>
          <a:solidFill>
            <a:srgbClr val="FBEAC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331913" y="2492375"/>
            <a:ext cx="1079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smtClean="0">
                <a:solidFill>
                  <a:srgbClr val="FBEAC1"/>
                </a:solidFill>
                <a:latin typeface="Times New Roman" pitchFamily="18" charset="0"/>
              </a:rPr>
              <a:t>1</a:t>
            </a:r>
            <a:r>
              <a:rPr lang="ru-RU" sz="2800" b="1" smtClean="0">
                <a:solidFill>
                  <a:srgbClr val="FBEAC1"/>
                </a:solidFill>
                <a:latin typeface="Times New Roman" pitchFamily="18" charset="0"/>
              </a:rPr>
              <a:t>2</a:t>
            </a:r>
            <a:r>
              <a:rPr lang="en-US" sz="2800" b="1" smtClean="0">
                <a:solidFill>
                  <a:srgbClr val="FBEAC1"/>
                </a:solidFill>
                <a:latin typeface="Times New Roman" pitchFamily="18" charset="0"/>
              </a:rPr>
              <a:t> </a:t>
            </a:r>
            <a:r>
              <a:rPr lang="ru-RU" sz="2800" b="1" smtClean="0">
                <a:solidFill>
                  <a:srgbClr val="FBEAC1"/>
                </a:solidFill>
                <a:latin typeface="Times New Roman" pitchFamily="18" charset="0"/>
              </a:rPr>
              <a:t>м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851275" y="765175"/>
            <a:ext cx="10810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smtClean="0">
                <a:solidFill>
                  <a:srgbClr val="FBEAC1"/>
                </a:solidFill>
                <a:latin typeface="Times New Roman" pitchFamily="18" charset="0"/>
              </a:rPr>
              <a:t>25 м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3059113" y="2276475"/>
            <a:ext cx="1511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smtClean="0">
                <a:solidFill>
                  <a:srgbClr val="000000"/>
                </a:solidFill>
                <a:latin typeface="Times New Roman" pitchFamily="18" charset="0"/>
              </a:rPr>
              <a:t>300 м</a:t>
            </a:r>
            <a:r>
              <a:rPr lang="ru-RU" sz="2800" b="1" baseline="3000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ru-RU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60" name="Rectangle 20" descr="Светлый диагональный 2"/>
          <p:cNvSpPr>
            <a:spLocks noChangeArrowheads="1"/>
          </p:cNvSpPr>
          <p:nvPr/>
        </p:nvSpPr>
        <p:spPr bwMode="auto">
          <a:xfrm>
            <a:off x="2339975" y="1341438"/>
            <a:ext cx="4895850" cy="2808287"/>
          </a:xfrm>
          <a:prstGeom prst="rect">
            <a:avLst/>
          </a:prstGeom>
          <a:pattFill prst="ltUpDiag">
            <a:fgClr>
              <a:schemeClr val="tx1"/>
            </a:fgClr>
            <a:bgClr>
              <a:srgbClr val="FBEAC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5148263" y="2205038"/>
            <a:ext cx="2087562" cy="1944687"/>
          </a:xfrm>
          <a:prstGeom prst="rect">
            <a:avLst/>
          </a:prstGeom>
          <a:solidFill>
            <a:srgbClr val="006699"/>
          </a:solidFill>
          <a:ln w="9525">
            <a:solidFill>
              <a:srgbClr val="FBEAC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795963" y="1757363"/>
            <a:ext cx="936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smtClean="0">
                <a:solidFill>
                  <a:srgbClr val="000000"/>
                </a:solidFill>
                <a:latin typeface="Times New Roman" pitchFamily="18" charset="0"/>
              </a:rPr>
              <a:t>8 м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500563" y="2924175"/>
            <a:ext cx="86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smtClean="0">
                <a:solidFill>
                  <a:srgbClr val="000000"/>
                </a:solidFill>
                <a:latin typeface="Times New Roman" pitchFamily="18" charset="0"/>
              </a:rPr>
              <a:t>9 м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5653088" y="2852738"/>
            <a:ext cx="1511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smtClean="0">
                <a:solidFill>
                  <a:srgbClr val="FDF3DB"/>
                </a:solidFill>
                <a:latin typeface="Times New Roman" pitchFamily="18" charset="0"/>
              </a:rPr>
              <a:t>72 м</a:t>
            </a:r>
            <a:r>
              <a:rPr lang="ru-RU" sz="2800" b="1" baseline="30000" smtClean="0">
                <a:solidFill>
                  <a:srgbClr val="FDF3DB"/>
                </a:solidFill>
                <a:latin typeface="Times New Roman" pitchFamily="18" charset="0"/>
              </a:rPr>
              <a:t>2</a:t>
            </a:r>
            <a:endParaRPr lang="ru-RU" sz="2800" b="1" smtClean="0">
              <a:solidFill>
                <a:srgbClr val="FDF3DB"/>
              </a:solidFill>
              <a:latin typeface="Times New Roman" pitchFamily="18" charset="0"/>
            </a:endParaRP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3059113" y="2349500"/>
            <a:ext cx="1368425" cy="519113"/>
          </a:xfrm>
          <a:prstGeom prst="rect">
            <a:avLst/>
          </a:prstGeom>
          <a:solidFill>
            <a:srgbClr val="FBEAC1">
              <a:alpha val="5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smtClean="0">
                <a:solidFill>
                  <a:srgbClr val="000000"/>
                </a:solidFill>
                <a:latin typeface="Times New Roman" pitchFamily="18" charset="0"/>
              </a:rPr>
              <a:t>228 м</a:t>
            </a:r>
            <a:r>
              <a:rPr lang="ru-RU" sz="2800" b="1" baseline="3000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ru-RU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1762125" y="5373688"/>
            <a:ext cx="61944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smtClean="0">
                <a:solidFill>
                  <a:srgbClr val="FDF3DB"/>
                </a:solidFill>
                <a:latin typeface="Times New Roman" pitchFamily="18" charset="0"/>
              </a:rPr>
              <a:t>Площадь фигуры мы нашли как </a:t>
            </a:r>
          </a:p>
          <a:p>
            <a:pPr algn="ctr">
              <a:spcBef>
                <a:spcPct val="20000"/>
              </a:spcBef>
            </a:pPr>
            <a:r>
              <a:rPr lang="ru-RU" sz="2400" b="1" smtClean="0">
                <a:solidFill>
                  <a:srgbClr val="FDF3DB"/>
                </a:solidFill>
                <a:latin typeface="Times New Roman" pitchFamily="18" charset="0"/>
              </a:rPr>
              <a:t>разность площадей двух прямоугольников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8" grpId="0" animBg="1"/>
      <p:bldP spid="10243" grpId="0"/>
      <p:bldP spid="10244" grpId="0"/>
      <p:bldP spid="10252" grpId="0"/>
      <p:bldP spid="10260" grpId="0" animBg="1"/>
      <p:bldP spid="10259" grpId="0" animBg="1"/>
      <p:bldP spid="10246" grpId="0"/>
      <p:bldP spid="10245" grpId="0"/>
      <p:bldP spid="10253" grpId="0"/>
      <p:bldP spid="10257" grpId="0" animBg="1"/>
      <p:bldP spid="102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339975" y="2046288"/>
            <a:ext cx="4895850" cy="2808287"/>
          </a:xfrm>
          <a:prstGeom prst="rect">
            <a:avLst/>
          </a:prstGeom>
          <a:solidFill>
            <a:srgbClr val="FBEAC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331913" y="3197225"/>
            <a:ext cx="1079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smtClean="0">
                <a:solidFill>
                  <a:srgbClr val="FBEAC1"/>
                </a:solidFill>
                <a:latin typeface="Times New Roman" pitchFamily="18" charset="0"/>
              </a:rPr>
              <a:t>1</a:t>
            </a:r>
            <a:r>
              <a:rPr lang="ru-RU" sz="2800" b="1" smtClean="0">
                <a:solidFill>
                  <a:srgbClr val="FBEAC1"/>
                </a:solidFill>
                <a:latin typeface="Times New Roman" pitchFamily="18" charset="0"/>
              </a:rPr>
              <a:t>3</a:t>
            </a:r>
            <a:r>
              <a:rPr lang="en-US" sz="2800" b="1" smtClean="0">
                <a:solidFill>
                  <a:srgbClr val="FBEAC1"/>
                </a:solidFill>
                <a:latin typeface="Times New Roman" pitchFamily="18" charset="0"/>
              </a:rPr>
              <a:t> </a:t>
            </a:r>
            <a:r>
              <a:rPr lang="ru-RU" sz="2800" b="1" smtClean="0">
                <a:solidFill>
                  <a:srgbClr val="FBEAC1"/>
                </a:solidFill>
                <a:latin typeface="Times New Roman" pitchFamily="18" charset="0"/>
              </a:rPr>
              <a:t>м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32138" y="4997450"/>
            <a:ext cx="10810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smtClean="0">
                <a:solidFill>
                  <a:srgbClr val="FBEAC1"/>
                </a:solidFill>
                <a:latin typeface="Times New Roman" pitchFamily="18" charset="0"/>
              </a:rPr>
              <a:t>10 м</a:t>
            </a:r>
          </a:p>
        </p:txBody>
      </p:sp>
      <p:sp>
        <p:nvSpPr>
          <p:cNvPr id="12294" name="Rectangle 6" descr="Светлый диагональный 2"/>
          <p:cNvSpPr>
            <a:spLocks noChangeArrowheads="1"/>
          </p:cNvSpPr>
          <p:nvPr/>
        </p:nvSpPr>
        <p:spPr bwMode="auto">
          <a:xfrm>
            <a:off x="2339975" y="2046288"/>
            <a:ext cx="2808288" cy="2808287"/>
          </a:xfrm>
          <a:prstGeom prst="rect">
            <a:avLst/>
          </a:prstGeom>
          <a:pattFill prst="ltUpDiag">
            <a:fgClr>
              <a:schemeClr val="tx1"/>
            </a:fgClr>
            <a:bgClr>
              <a:srgbClr val="FBEAC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5148263" y="3270250"/>
            <a:ext cx="2087562" cy="1584325"/>
          </a:xfrm>
          <a:prstGeom prst="rect">
            <a:avLst/>
          </a:prstGeom>
          <a:solidFill>
            <a:srgbClr val="006699"/>
          </a:solidFill>
          <a:ln w="9525">
            <a:solidFill>
              <a:srgbClr val="FBEAC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4356100" y="3557588"/>
            <a:ext cx="863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smtClean="0">
                <a:solidFill>
                  <a:srgbClr val="000000"/>
                </a:solidFill>
                <a:latin typeface="Times New Roman" pitchFamily="18" charset="0"/>
              </a:rPr>
              <a:t>7 м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989263" y="3054350"/>
            <a:ext cx="1368425" cy="519113"/>
          </a:xfrm>
          <a:prstGeom prst="rect">
            <a:avLst/>
          </a:prstGeom>
          <a:solidFill>
            <a:srgbClr val="FBEAC1">
              <a:alpha val="5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smtClean="0">
                <a:solidFill>
                  <a:srgbClr val="000000"/>
                </a:solidFill>
                <a:latin typeface="Times New Roman" pitchFamily="18" charset="0"/>
              </a:rPr>
              <a:t>130 м</a:t>
            </a:r>
            <a:r>
              <a:rPr lang="ru-RU" sz="2800" b="1" baseline="3000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ru-RU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1692275" y="549275"/>
            <a:ext cx="6194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smtClean="0">
                <a:solidFill>
                  <a:srgbClr val="FDF3DB"/>
                </a:solidFill>
                <a:latin typeface="Times New Roman" pitchFamily="18" charset="0"/>
              </a:rPr>
              <a:t>Как найти площадь фигуры по таким данным?</a:t>
            </a:r>
          </a:p>
        </p:txBody>
      </p:sp>
      <p:sp>
        <p:nvSpPr>
          <p:cNvPr id="12301" name="Rectangle 13" descr="Светлый диагональный 2"/>
          <p:cNvSpPr>
            <a:spLocks noChangeArrowheads="1"/>
          </p:cNvSpPr>
          <p:nvPr/>
        </p:nvSpPr>
        <p:spPr bwMode="auto">
          <a:xfrm>
            <a:off x="5148263" y="2046288"/>
            <a:ext cx="2089150" cy="1223962"/>
          </a:xfrm>
          <a:prstGeom prst="rect">
            <a:avLst/>
          </a:prstGeom>
          <a:pattFill prst="ltUpDiag">
            <a:fgClr>
              <a:schemeClr val="tx1"/>
            </a:fgClr>
            <a:bgClr>
              <a:srgbClr val="FBEAC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7237413" y="2333625"/>
            <a:ext cx="936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smtClean="0">
                <a:solidFill>
                  <a:srgbClr val="FDF3DB"/>
                </a:solidFill>
                <a:latin typeface="Times New Roman" pitchFamily="18" charset="0"/>
              </a:rPr>
              <a:t>5 м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5437188" y="2262188"/>
            <a:ext cx="1511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smtClean="0">
                <a:solidFill>
                  <a:srgbClr val="000000"/>
                </a:solidFill>
                <a:latin typeface="Times New Roman" pitchFamily="18" charset="0"/>
              </a:rPr>
              <a:t>40 м</a:t>
            </a:r>
            <a:r>
              <a:rPr lang="ru-RU" sz="2800" b="1" baseline="3000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ru-RU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339975" y="2046288"/>
            <a:ext cx="4897438" cy="2808287"/>
            <a:chOff x="1791" y="845"/>
            <a:chExt cx="3085" cy="1769"/>
          </a:xfrm>
        </p:grpSpPr>
        <p:sp>
          <p:nvSpPr>
            <p:cNvPr id="12303" name="Rectangle 15" descr="Светлый диагональный 2"/>
            <p:cNvSpPr>
              <a:spLocks noChangeArrowheads="1"/>
            </p:cNvSpPr>
            <p:nvPr/>
          </p:nvSpPr>
          <p:spPr bwMode="auto">
            <a:xfrm>
              <a:off x="1791" y="845"/>
              <a:ext cx="1769" cy="1769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rgbClr val="FBEAC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304" name="Rectangle 16" descr="Светлый диагональный 2"/>
            <p:cNvSpPr>
              <a:spLocks noChangeArrowheads="1"/>
            </p:cNvSpPr>
            <p:nvPr/>
          </p:nvSpPr>
          <p:spPr bwMode="auto">
            <a:xfrm>
              <a:off x="3560" y="845"/>
              <a:ext cx="1316" cy="771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rgbClr val="FBEAC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348038" y="2981325"/>
            <a:ext cx="1511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smtClean="0">
                <a:solidFill>
                  <a:srgbClr val="000000"/>
                </a:solidFill>
                <a:latin typeface="Times New Roman" pitchFamily="18" charset="0"/>
              </a:rPr>
              <a:t>170 м</a:t>
            </a:r>
            <a:r>
              <a:rPr lang="ru-RU" sz="2800" b="1" baseline="3000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ru-RU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797550" y="2822575"/>
            <a:ext cx="936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smtClean="0">
                <a:solidFill>
                  <a:srgbClr val="000000"/>
                </a:solidFill>
                <a:latin typeface="Times New Roman" pitchFamily="18" charset="0"/>
              </a:rPr>
              <a:t>8 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1" grpId="0"/>
      <p:bldP spid="12292" grpId="0"/>
      <p:bldP spid="12294" grpId="0" animBg="1"/>
      <p:bldP spid="12295" grpId="0" animBg="1"/>
      <p:bldP spid="12297" grpId="0"/>
      <p:bldP spid="12299" grpId="0" animBg="1"/>
      <p:bldP spid="12300" grpId="0"/>
      <p:bldP spid="12301" grpId="0" animBg="1"/>
      <p:bldP spid="12302" grpId="0"/>
      <p:bldP spid="12298" grpId="0"/>
      <p:bldP spid="12293" grpId="0"/>
      <p:bldP spid="122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619250" y="549275"/>
            <a:ext cx="6194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smtClean="0">
                <a:solidFill>
                  <a:srgbClr val="FDF3DB"/>
                </a:solidFill>
                <a:latin typeface="Times New Roman" pitchFamily="18" charset="0"/>
              </a:rPr>
              <a:t>Как найти площадь фигуры по таким данным?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763713" y="2133600"/>
            <a:ext cx="5113337" cy="3109913"/>
            <a:chOff x="1111" y="1344"/>
            <a:chExt cx="3221" cy="1959"/>
          </a:xfrm>
        </p:grpSpPr>
        <p:sp>
          <p:nvSpPr>
            <p:cNvPr id="13315" name="Text Box 3"/>
            <p:cNvSpPr txBox="1">
              <a:spLocks noChangeArrowheads="1"/>
            </p:cNvSpPr>
            <p:nvPr/>
          </p:nvSpPr>
          <p:spPr bwMode="auto">
            <a:xfrm>
              <a:off x="1111" y="1525"/>
              <a:ext cx="49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 smtClean="0">
                  <a:solidFill>
                    <a:srgbClr val="FBEAC1"/>
                  </a:solidFill>
                  <a:latin typeface="Times New Roman" pitchFamily="18" charset="0"/>
                </a:rPr>
                <a:t>6</a:t>
              </a:r>
              <a:r>
                <a:rPr lang="en-US" sz="2800" b="1" smtClean="0">
                  <a:solidFill>
                    <a:srgbClr val="FBEAC1"/>
                  </a:solidFill>
                  <a:latin typeface="Times New Roman" pitchFamily="18" charset="0"/>
                </a:rPr>
                <a:t> </a:t>
              </a:r>
              <a:r>
                <a:rPr lang="ru-RU" sz="2800" b="1" smtClean="0">
                  <a:solidFill>
                    <a:srgbClr val="FBEAC1"/>
                  </a:solidFill>
                  <a:latin typeface="Times New Roman" pitchFamily="18" charset="0"/>
                </a:rPr>
                <a:t>м</a:t>
              </a:r>
            </a:p>
          </p:txBody>
        </p:sp>
        <p:sp>
          <p:nvSpPr>
            <p:cNvPr id="13323" name="Text Box 11"/>
            <p:cNvSpPr txBox="1">
              <a:spLocks noChangeArrowheads="1"/>
            </p:cNvSpPr>
            <p:nvPr/>
          </p:nvSpPr>
          <p:spPr bwMode="auto">
            <a:xfrm>
              <a:off x="3243" y="2976"/>
              <a:ext cx="59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 smtClean="0">
                  <a:solidFill>
                    <a:srgbClr val="FDF3DB"/>
                  </a:solidFill>
                  <a:latin typeface="Times New Roman" pitchFamily="18" charset="0"/>
                </a:rPr>
                <a:t>15 м</a:t>
              </a:r>
            </a:p>
          </p:txBody>
        </p:sp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1565" y="1344"/>
              <a:ext cx="2767" cy="1632"/>
              <a:chOff x="1565" y="1344"/>
              <a:chExt cx="2767" cy="1632"/>
            </a:xfrm>
          </p:grpSpPr>
          <p:sp>
            <p:nvSpPr>
              <p:cNvPr id="13330" name="Rectangle 18"/>
              <p:cNvSpPr>
                <a:spLocks noChangeArrowheads="1"/>
              </p:cNvSpPr>
              <p:nvPr/>
            </p:nvSpPr>
            <p:spPr bwMode="auto">
              <a:xfrm>
                <a:off x="1565" y="1344"/>
                <a:ext cx="2767" cy="1587"/>
              </a:xfrm>
              <a:prstGeom prst="rect">
                <a:avLst/>
              </a:prstGeom>
              <a:gradFill rotWithShape="1">
                <a:gsLst>
                  <a:gs pos="0">
                    <a:srgbClr val="FFCCFF"/>
                  </a:gs>
                  <a:gs pos="100000">
                    <a:schemeClr val="bg1"/>
                  </a:gs>
                </a:gsLst>
                <a:path path="rect">
                  <a:fillToRect l="100000" b="10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31" name="Rectangle 19"/>
              <p:cNvSpPr>
                <a:spLocks noChangeArrowheads="1"/>
              </p:cNvSpPr>
              <p:nvPr/>
            </p:nvSpPr>
            <p:spPr bwMode="auto">
              <a:xfrm>
                <a:off x="1565" y="2115"/>
                <a:ext cx="1088" cy="861"/>
              </a:xfrm>
              <a:prstGeom prst="rect">
                <a:avLst/>
              </a:prstGeom>
              <a:solidFill>
                <a:srgbClr val="0066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316" name="Text Box 4"/>
            <p:cNvSpPr txBox="1">
              <a:spLocks noChangeArrowheads="1"/>
            </p:cNvSpPr>
            <p:nvPr/>
          </p:nvSpPr>
          <p:spPr bwMode="auto">
            <a:xfrm>
              <a:off x="2154" y="2387"/>
              <a:ext cx="68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 smtClean="0">
                  <a:solidFill>
                    <a:srgbClr val="FBEAC1"/>
                  </a:solidFill>
                  <a:latin typeface="Times New Roman" pitchFamily="18" charset="0"/>
                </a:rPr>
                <a:t>8 м</a:t>
              </a:r>
            </a:p>
          </p:txBody>
        </p:sp>
        <p:sp>
          <p:nvSpPr>
            <p:cNvPr id="13329" name="Text Box 17"/>
            <p:cNvSpPr txBox="1">
              <a:spLocks noChangeArrowheads="1"/>
            </p:cNvSpPr>
            <p:nvPr/>
          </p:nvSpPr>
          <p:spPr bwMode="auto">
            <a:xfrm>
              <a:off x="1837" y="1752"/>
              <a:ext cx="59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 smtClean="0">
                  <a:solidFill>
                    <a:srgbClr val="000000"/>
                  </a:solidFill>
                  <a:latin typeface="Times New Roman" pitchFamily="18" charset="0"/>
                </a:rPr>
                <a:t>10 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836712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836712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1268760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1268760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1268760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1268760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1700808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91680" y="1700808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59632" y="1700808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1700808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91680" y="213285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23728" y="213285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55776" y="213285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87824" y="213285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19872" y="213285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51920" y="213285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16016" y="213285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83968" y="213285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48064" y="213285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59632" y="213285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691680" y="2564904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123728" y="2564904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55776" y="2564904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987824" y="2564904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19872" y="2564904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851920" y="2564904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716016" y="2564904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283968" y="2564904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148064" y="2564904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259632" y="2564904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691680" y="2996952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123728" y="2996952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555776" y="2996952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87824" y="2996952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419872" y="2996952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851920" y="2996952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716016" y="2996952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283968" y="2996952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148064" y="2996952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259632" y="2996952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580112" y="213285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012160" y="213285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444208" y="213285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444208" y="2564904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95536" y="1700808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95536" y="1268760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555776" y="3429000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987824" y="3429000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555776" y="3861048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987824" y="3861048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555776" y="429309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987824" y="429309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555776" y="4725144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987824" y="4725144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716016" y="3429000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148064" y="3429000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716016" y="3861048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148064" y="3861048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716016" y="429309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148064" y="429309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716016" y="465313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148064" y="465313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419872" y="3429000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851920" y="3429000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283968" y="3429000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419872" y="1700808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851920" y="1700808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283968" y="1700808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716016" y="1700808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987824" y="1700808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419872" y="1268760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851920" y="1268760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283968" y="1268760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836712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836712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1268760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1268760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1268760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1268760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1700808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91680" y="1700808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59632" y="1700808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1700808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91680" y="213285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23728" y="213285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55776" y="213285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87824" y="213285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19872" y="213285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51920" y="213285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16016" y="213285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83968" y="213285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48064" y="213285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59632" y="213285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691680" y="2564904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123728" y="2564904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55776" y="2564904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987824" y="2564904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19872" y="2564904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851920" y="2564904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716016" y="2564904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283968" y="2564904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148064" y="2564904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259632" y="2564904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691680" y="2996952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123728" y="2996952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555776" y="2996952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87824" y="2996952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419872" y="2996952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851920" y="2996952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716016" y="2996952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283968" y="2996952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148064" y="2996952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259632" y="2996952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580112" y="213285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012160" y="213285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444208" y="213285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444208" y="2564904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95536" y="1700808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95536" y="1268760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555776" y="3429000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987824" y="3429000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555776" y="3861048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987824" y="3861048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555776" y="429309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987824" y="429309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555776" y="4725144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987824" y="4725144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716016" y="3429000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148064" y="3429000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716016" y="3861048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148064" y="3861048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716016" y="429309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148064" y="429309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716016" y="465313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148064" y="465313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419872" y="3429000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851920" y="3429000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283968" y="3429000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419872" y="1700808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851920" y="1700808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283968" y="1700808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716016" y="1700808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987824" y="1700808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419872" y="1268760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851920" y="1268760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283968" y="1268760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836712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836712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1268760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1268760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1268760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1268760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1700808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91680" y="1700808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59632" y="1700808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1700808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91680" y="2132856"/>
            <a:ext cx="432048" cy="43204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23728" y="2132856"/>
            <a:ext cx="432048" cy="43204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55776" y="2132856"/>
            <a:ext cx="432048" cy="43204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87824" y="2132856"/>
            <a:ext cx="432048" cy="43204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19872" y="2132856"/>
            <a:ext cx="432048" cy="43204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51920" y="2132856"/>
            <a:ext cx="432048" cy="43204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16016" y="2132856"/>
            <a:ext cx="432048" cy="43204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83968" y="2132856"/>
            <a:ext cx="432048" cy="43204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48064" y="2132856"/>
            <a:ext cx="432048" cy="43204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59632" y="2132856"/>
            <a:ext cx="432048" cy="43204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691680" y="2564904"/>
            <a:ext cx="432048" cy="43204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123728" y="2564904"/>
            <a:ext cx="432048" cy="43204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55776" y="2564904"/>
            <a:ext cx="432048" cy="43204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987824" y="2564904"/>
            <a:ext cx="432048" cy="43204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19872" y="2564904"/>
            <a:ext cx="432048" cy="43204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851920" y="2564904"/>
            <a:ext cx="432048" cy="43204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716016" y="2564904"/>
            <a:ext cx="432048" cy="43204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283968" y="2564904"/>
            <a:ext cx="432048" cy="43204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148064" y="2564904"/>
            <a:ext cx="432048" cy="43204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259632" y="2564904"/>
            <a:ext cx="432048" cy="43204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691680" y="2996952"/>
            <a:ext cx="432048" cy="43204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123728" y="2996952"/>
            <a:ext cx="432048" cy="43204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555776" y="2996952"/>
            <a:ext cx="432048" cy="43204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87824" y="2996952"/>
            <a:ext cx="432048" cy="43204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419872" y="2996952"/>
            <a:ext cx="432048" cy="43204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851920" y="2996952"/>
            <a:ext cx="432048" cy="43204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716016" y="2996952"/>
            <a:ext cx="432048" cy="43204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283968" y="2996952"/>
            <a:ext cx="432048" cy="43204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148064" y="2996952"/>
            <a:ext cx="432048" cy="43204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259632" y="2996952"/>
            <a:ext cx="432048" cy="43204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580112" y="2132856"/>
            <a:ext cx="432048" cy="43204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012160" y="2132856"/>
            <a:ext cx="432048" cy="43204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444208" y="2132856"/>
            <a:ext cx="432048" cy="43204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444208" y="2564904"/>
            <a:ext cx="432048" cy="43204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95536" y="1700808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95536" y="1268760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555776" y="3429000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987824" y="3429000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555776" y="3861048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987824" y="3861048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555776" y="4293096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987824" y="4293096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555776" y="4725144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987824" y="4725144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716016" y="3429000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148064" y="3429000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716016" y="3861048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148064" y="3861048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716016" y="4293096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148064" y="4293096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716016" y="4653136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148064" y="4653136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419872" y="3429000"/>
            <a:ext cx="432048" cy="4320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851920" y="3429000"/>
            <a:ext cx="432048" cy="4320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283968" y="3429000"/>
            <a:ext cx="432048" cy="4320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419872" y="1700808"/>
            <a:ext cx="432048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851920" y="1700808"/>
            <a:ext cx="432048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283968" y="1700808"/>
            <a:ext cx="432048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716016" y="1700808"/>
            <a:ext cx="432048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987824" y="1700808"/>
            <a:ext cx="432048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419872" y="1268760"/>
            <a:ext cx="432048" cy="4320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851920" y="1268760"/>
            <a:ext cx="432048" cy="4320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283968" y="1268760"/>
            <a:ext cx="432048" cy="4320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Верблюд с крылья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691923">
            <a:off x="1876084" y="1795893"/>
            <a:ext cx="4830431" cy="3622823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88640"/>
            <a:ext cx="6096000" cy="914400"/>
          </a:xfrm>
        </p:spPr>
        <p:txBody>
          <a:bodyPr/>
          <a:lstStyle/>
          <a:p>
            <a:r>
              <a:rPr lang="ru-RU" dirty="0" smtClean="0"/>
              <a:t>Поднимитесь по ступенькам вверх, вставляя числа.</a:t>
            </a:r>
            <a:endParaRPr lang="ru-RU" dirty="0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419872" y="3933056"/>
            <a:ext cx="3892104" cy="579364"/>
            <a:chOff x="519" y="850"/>
            <a:chExt cx="1944" cy="281"/>
          </a:xfrm>
        </p:grpSpPr>
        <p:sp>
          <p:nvSpPr>
            <p:cNvPr id="5" name="AutoShape 2"/>
            <p:cNvSpPr>
              <a:spLocks noChangeArrowheads="1"/>
            </p:cNvSpPr>
            <p:nvPr/>
          </p:nvSpPr>
          <p:spPr bwMode="auto">
            <a:xfrm>
              <a:off x="519" y="850"/>
              <a:ext cx="1944" cy="28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AE37"/>
                </a:gs>
                <a:gs pos="50000">
                  <a:srgbClr val="FFC269"/>
                </a:gs>
                <a:gs pos="100000">
                  <a:srgbClr val="FFAE37"/>
                </a:gs>
              </a:gsLst>
              <a:lin ang="5400000" scaled="1"/>
            </a:gradFill>
            <a:ln w="38100" cmpd="dbl">
              <a:solidFill>
                <a:srgbClr val="0066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800" i="0" dirty="0">
                  <a:solidFill>
                    <a:srgbClr val="006600"/>
                  </a:solidFill>
                </a:rPr>
                <a:t> 34 +             </a:t>
              </a:r>
              <a:r>
                <a:rPr lang="ru-RU" sz="2800" i="0" dirty="0" smtClean="0">
                  <a:solidFill>
                    <a:srgbClr val="006600"/>
                  </a:solidFill>
                </a:rPr>
                <a:t>   = </a:t>
              </a:r>
              <a:r>
                <a:rPr lang="ru-RU" sz="2800" i="0" dirty="0">
                  <a:solidFill>
                    <a:srgbClr val="006600"/>
                  </a:solidFill>
                </a:rPr>
                <a:t>100</a:t>
              </a:r>
            </a:p>
          </p:txBody>
        </p:sp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1147" y="881"/>
              <a:ext cx="503" cy="223"/>
            </a:xfrm>
            <a:prstGeom prst="rect">
              <a:avLst/>
            </a:prstGeom>
            <a:gradFill rotWithShape="1">
              <a:gsLst>
                <a:gs pos="0">
                  <a:srgbClr val="FFAE37"/>
                </a:gs>
                <a:gs pos="50000">
                  <a:srgbClr val="FFC269"/>
                </a:gs>
                <a:gs pos="100000">
                  <a:srgbClr val="FFAE37"/>
                </a:gs>
              </a:gsLst>
              <a:lin ang="5400000" scaled="1"/>
            </a:gra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 i="0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4355976" y="4581128"/>
            <a:ext cx="3892104" cy="579364"/>
            <a:chOff x="519" y="850"/>
            <a:chExt cx="1944" cy="281"/>
          </a:xfrm>
        </p:grpSpPr>
        <p:sp>
          <p:nvSpPr>
            <p:cNvPr id="9" name="AutoShape 2"/>
            <p:cNvSpPr>
              <a:spLocks noChangeArrowheads="1"/>
            </p:cNvSpPr>
            <p:nvPr/>
          </p:nvSpPr>
          <p:spPr bwMode="auto">
            <a:xfrm>
              <a:off x="519" y="850"/>
              <a:ext cx="1944" cy="28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AE37"/>
                </a:gs>
                <a:gs pos="50000">
                  <a:srgbClr val="FFC269"/>
                </a:gs>
                <a:gs pos="100000">
                  <a:srgbClr val="FFAE37"/>
                </a:gs>
              </a:gsLst>
              <a:lin ang="5400000" scaled="1"/>
            </a:gradFill>
            <a:ln w="38100" cmpd="dbl">
              <a:solidFill>
                <a:srgbClr val="0066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800" i="0" dirty="0">
                  <a:solidFill>
                    <a:srgbClr val="006600"/>
                  </a:solidFill>
                </a:rPr>
                <a:t> </a:t>
              </a:r>
              <a:r>
                <a:rPr lang="ru-RU" sz="2800" i="0" dirty="0" smtClean="0">
                  <a:solidFill>
                    <a:srgbClr val="006600"/>
                  </a:solidFill>
                </a:rPr>
                <a:t>67 </a:t>
              </a:r>
              <a:r>
                <a:rPr lang="ru-RU" sz="2800" i="0" dirty="0">
                  <a:solidFill>
                    <a:srgbClr val="006600"/>
                  </a:solidFill>
                </a:rPr>
                <a:t>+             </a:t>
              </a:r>
              <a:r>
                <a:rPr lang="ru-RU" sz="2800" i="0" dirty="0" smtClean="0">
                  <a:solidFill>
                    <a:srgbClr val="006600"/>
                  </a:solidFill>
                </a:rPr>
                <a:t>   = </a:t>
              </a:r>
              <a:r>
                <a:rPr lang="ru-RU" sz="2800" i="0" dirty="0">
                  <a:solidFill>
                    <a:srgbClr val="006600"/>
                  </a:solidFill>
                </a:rPr>
                <a:t>100</a:t>
              </a:r>
            </a:p>
          </p:txBody>
        </p:sp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1147" y="881"/>
              <a:ext cx="503" cy="223"/>
            </a:xfrm>
            <a:prstGeom prst="rect">
              <a:avLst/>
            </a:prstGeom>
            <a:gradFill rotWithShape="1">
              <a:gsLst>
                <a:gs pos="0">
                  <a:srgbClr val="FFAE37"/>
                </a:gs>
                <a:gs pos="50000">
                  <a:srgbClr val="FFC269"/>
                </a:gs>
                <a:gs pos="100000">
                  <a:srgbClr val="FFAE37"/>
                </a:gs>
              </a:gsLst>
              <a:lin ang="5400000" scaled="1"/>
            </a:gra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 i="0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roup 17"/>
          <p:cNvGrpSpPr>
            <a:grpSpLocks/>
          </p:cNvGrpSpPr>
          <p:nvPr/>
        </p:nvGrpSpPr>
        <p:grpSpPr bwMode="auto">
          <a:xfrm>
            <a:off x="5076056" y="5229200"/>
            <a:ext cx="3892104" cy="579364"/>
            <a:chOff x="519" y="850"/>
            <a:chExt cx="1944" cy="281"/>
          </a:xfrm>
        </p:grpSpPr>
        <p:sp>
          <p:nvSpPr>
            <p:cNvPr id="12" name="AutoShape 2"/>
            <p:cNvSpPr>
              <a:spLocks noChangeArrowheads="1"/>
            </p:cNvSpPr>
            <p:nvPr/>
          </p:nvSpPr>
          <p:spPr bwMode="auto">
            <a:xfrm>
              <a:off x="519" y="850"/>
              <a:ext cx="1944" cy="28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AE37"/>
                </a:gs>
                <a:gs pos="50000">
                  <a:srgbClr val="FFC269"/>
                </a:gs>
                <a:gs pos="100000">
                  <a:srgbClr val="FFAE37"/>
                </a:gs>
              </a:gsLst>
              <a:lin ang="5400000" scaled="1"/>
            </a:gradFill>
            <a:ln w="38100" cmpd="dbl">
              <a:solidFill>
                <a:srgbClr val="0066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800" i="0" dirty="0">
                  <a:solidFill>
                    <a:srgbClr val="006600"/>
                  </a:solidFill>
                </a:rPr>
                <a:t> </a:t>
              </a:r>
              <a:r>
                <a:rPr lang="ru-RU" sz="2800" i="0" dirty="0" smtClean="0">
                  <a:solidFill>
                    <a:srgbClr val="006600"/>
                  </a:solidFill>
                </a:rPr>
                <a:t>6700 :                = 67</a:t>
              </a:r>
              <a:endParaRPr lang="ru-RU" sz="2800" i="0" dirty="0">
                <a:solidFill>
                  <a:srgbClr val="006600"/>
                </a:solidFill>
              </a:endParaRPr>
            </a:p>
          </p:txBody>
        </p:sp>
        <p:sp>
          <p:nvSpPr>
            <p:cNvPr id="13" name="Rectangle 3"/>
            <p:cNvSpPr>
              <a:spLocks noChangeArrowheads="1"/>
            </p:cNvSpPr>
            <p:nvPr/>
          </p:nvSpPr>
          <p:spPr bwMode="auto">
            <a:xfrm>
              <a:off x="1147" y="881"/>
              <a:ext cx="503" cy="223"/>
            </a:xfrm>
            <a:prstGeom prst="rect">
              <a:avLst/>
            </a:prstGeom>
            <a:gradFill rotWithShape="1">
              <a:gsLst>
                <a:gs pos="0">
                  <a:srgbClr val="FFAE37"/>
                </a:gs>
                <a:gs pos="50000">
                  <a:srgbClr val="FFC269"/>
                </a:gs>
                <a:gs pos="100000">
                  <a:srgbClr val="FFAE37"/>
                </a:gs>
              </a:gsLst>
              <a:lin ang="5400000" scaled="1"/>
            </a:gra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 i="0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Group 17"/>
          <p:cNvGrpSpPr>
            <a:grpSpLocks/>
          </p:cNvGrpSpPr>
          <p:nvPr/>
        </p:nvGrpSpPr>
        <p:grpSpPr bwMode="auto">
          <a:xfrm>
            <a:off x="2699792" y="3284985"/>
            <a:ext cx="4248472" cy="579438"/>
            <a:chOff x="519" y="850"/>
            <a:chExt cx="1944" cy="365"/>
          </a:xfrm>
        </p:grpSpPr>
        <p:sp>
          <p:nvSpPr>
            <p:cNvPr id="15" name="AutoShape 2"/>
            <p:cNvSpPr>
              <a:spLocks noChangeArrowheads="1"/>
            </p:cNvSpPr>
            <p:nvPr/>
          </p:nvSpPr>
          <p:spPr bwMode="auto">
            <a:xfrm>
              <a:off x="519" y="850"/>
              <a:ext cx="1944" cy="36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AE37"/>
                </a:gs>
                <a:gs pos="50000">
                  <a:srgbClr val="FFC269"/>
                </a:gs>
                <a:gs pos="100000">
                  <a:srgbClr val="FFAE37"/>
                </a:gs>
              </a:gsLst>
              <a:lin ang="5400000" scaled="1"/>
            </a:gradFill>
            <a:ln w="38100" cmpd="dbl">
              <a:solidFill>
                <a:srgbClr val="0066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800" i="0" dirty="0">
                  <a:solidFill>
                    <a:srgbClr val="006600"/>
                  </a:solidFill>
                </a:rPr>
                <a:t> 39 +   </a:t>
              </a:r>
              <a:r>
                <a:rPr lang="ru-RU" sz="2800" i="0" dirty="0" smtClean="0">
                  <a:solidFill>
                    <a:srgbClr val="006600"/>
                  </a:solidFill>
                </a:rPr>
                <a:t>                </a:t>
              </a:r>
              <a:r>
                <a:rPr lang="ru-RU" sz="2800" i="0" dirty="0">
                  <a:solidFill>
                    <a:srgbClr val="006600"/>
                  </a:solidFill>
                </a:rPr>
                <a:t>= </a:t>
              </a:r>
              <a:r>
                <a:rPr lang="ru-RU" sz="2800" i="0" dirty="0" smtClean="0">
                  <a:solidFill>
                    <a:srgbClr val="006600"/>
                  </a:solidFill>
                </a:rPr>
                <a:t>  75</a:t>
              </a:r>
              <a:endParaRPr lang="ru-RU" sz="2800" i="0" dirty="0">
                <a:solidFill>
                  <a:srgbClr val="006600"/>
                </a:solidFill>
              </a:endParaRPr>
            </a:p>
          </p:txBody>
        </p:sp>
        <p:sp>
          <p:nvSpPr>
            <p:cNvPr id="16" name="Rectangle 3"/>
            <p:cNvSpPr>
              <a:spLocks noChangeArrowheads="1"/>
            </p:cNvSpPr>
            <p:nvPr/>
          </p:nvSpPr>
          <p:spPr bwMode="auto">
            <a:xfrm>
              <a:off x="1147" y="918"/>
              <a:ext cx="503" cy="223"/>
            </a:xfrm>
            <a:prstGeom prst="rect">
              <a:avLst/>
            </a:prstGeom>
            <a:gradFill rotWithShape="1">
              <a:gsLst>
                <a:gs pos="0">
                  <a:srgbClr val="FFAE37"/>
                </a:gs>
                <a:gs pos="50000">
                  <a:srgbClr val="FFC269"/>
                </a:gs>
                <a:gs pos="100000">
                  <a:srgbClr val="FFAE37"/>
                </a:gs>
              </a:gsLst>
              <a:lin ang="5400000" scaled="1"/>
            </a:gra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 i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oup 17"/>
          <p:cNvGrpSpPr>
            <a:grpSpLocks/>
          </p:cNvGrpSpPr>
          <p:nvPr/>
        </p:nvGrpSpPr>
        <p:grpSpPr bwMode="auto">
          <a:xfrm>
            <a:off x="1619672" y="1916833"/>
            <a:ext cx="3964112" cy="578883"/>
            <a:chOff x="519" y="850"/>
            <a:chExt cx="1944" cy="251"/>
          </a:xfrm>
        </p:grpSpPr>
        <p:sp>
          <p:nvSpPr>
            <p:cNvPr id="18" name="AutoShape 2"/>
            <p:cNvSpPr>
              <a:spLocks noChangeArrowheads="1"/>
            </p:cNvSpPr>
            <p:nvPr/>
          </p:nvSpPr>
          <p:spPr bwMode="auto">
            <a:xfrm>
              <a:off x="519" y="850"/>
              <a:ext cx="1944" cy="25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AE37"/>
                </a:gs>
                <a:gs pos="50000">
                  <a:srgbClr val="FFC269"/>
                </a:gs>
                <a:gs pos="100000">
                  <a:srgbClr val="FFAE37"/>
                </a:gs>
              </a:gsLst>
              <a:lin ang="5400000" scaled="1"/>
            </a:gradFill>
            <a:ln w="38100" cmpd="dbl">
              <a:solidFill>
                <a:srgbClr val="0066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800" i="0" dirty="0">
                  <a:solidFill>
                    <a:srgbClr val="006600"/>
                  </a:solidFill>
                </a:rPr>
                <a:t> </a:t>
              </a:r>
              <a:r>
                <a:rPr lang="ru-RU" sz="2800" i="0" dirty="0" smtClean="0">
                  <a:solidFill>
                    <a:srgbClr val="006600"/>
                  </a:solidFill>
                </a:rPr>
                <a:t>100 -               = 34</a:t>
              </a:r>
              <a:endParaRPr lang="ru-RU" sz="2800" i="0" dirty="0">
                <a:solidFill>
                  <a:srgbClr val="006600"/>
                </a:solidFill>
              </a:endParaRPr>
            </a:p>
          </p:txBody>
        </p:sp>
        <p:sp>
          <p:nvSpPr>
            <p:cNvPr id="19" name="Rectangle 3"/>
            <p:cNvSpPr>
              <a:spLocks noChangeArrowheads="1"/>
            </p:cNvSpPr>
            <p:nvPr/>
          </p:nvSpPr>
          <p:spPr bwMode="auto">
            <a:xfrm>
              <a:off x="1147" y="881"/>
              <a:ext cx="503" cy="188"/>
            </a:xfrm>
            <a:prstGeom prst="rect">
              <a:avLst/>
            </a:prstGeom>
            <a:gradFill rotWithShape="1">
              <a:gsLst>
                <a:gs pos="0">
                  <a:srgbClr val="FFAE37"/>
                </a:gs>
                <a:gs pos="50000">
                  <a:srgbClr val="FFC269"/>
                </a:gs>
                <a:gs pos="100000">
                  <a:srgbClr val="FFAE37"/>
                </a:gs>
              </a:gsLst>
              <a:lin ang="5400000" scaled="1"/>
            </a:gra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 i="0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Group 17"/>
          <p:cNvGrpSpPr>
            <a:grpSpLocks/>
          </p:cNvGrpSpPr>
          <p:nvPr/>
        </p:nvGrpSpPr>
        <p:grpSpPr bwMode="auto">
          <a:xfrm>
            <a:off x="2339992" y="2636740"/>
            <a:ext cx="3892104" cy="579364"/>
            <a:chOff x="443" y="776"/>
            <a:chExt cx="1944" cy="281"/>
          </a:xfrm>
        </p:grpSpPr>
        <p:sp>
          <p:nvSpPr>
            <p:cNvPr id="21" name="AutoShape 2"/>
            <p:cNvSpPr>
              <a:spLocks noChangeArrowheads="1"/>
            </p:cNvSpPr>
            <p:nvPr/>
          </p:nvSpPr>
          <p:spPr bwMode="auto">
            <a:xfrm>
              <a:off x="443" y="776"/>
              <a:ext cx="1944" cy="28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AE37"/>
                </a:gs>
                <a:gs pos="50000">
                  <a:srgbClr val="FFC269"/>
                </a:gs>
                <a:gs pos="100000">
                  <a:srgbClr val="FFAE37"/>
                </a:gs>
              </a:gsLst>
              <a:lin ang="5400000" scaled="1"/>
            </a:gradFill>
            <a:ln w="38100" cmpd="dbl">
              <a:solidFill>
                <a:srgbClr val="0066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800" i="0" dirty="0">
                  <a:solidFill>
                    <a:srgbClr val="006600"/>
                  </a:solidFill>
                </a:rPr>
                <a:t> </a:t>
              </a:r>
              <a:r>
                <a:rPr lang="ru-RU" sz="2800" i="0" dirty="0" smtClean="0">
                  <a:solidFill>
                    <a:srgbClr val="006600"/>
                  </a:solidFill>
                </a:rPr>
                <a:t>3000 :             = 3</a:t>
              </a:r>
              <a:endParaRPr lang="ru-RU" sz="2800" i="0" dirty="0">
                <a:solidFill>
                  <a:srgbClr val="006600"/>
                </a:solidFill>
              </a:endParaRPr>
            </a:p>
          </p:txBody>
        </p:sp>
        <p:sp>
          <p:nvSpPr>
            <p:cNvPr id="22" name="Rectangle 3"/>
            <p:cNvSpPr>
              <a:spLocks noChangeArrowheads="1"/>
            </p:cNvSpPr>
            <p:nvPr/>
          </p:nvSpPr>
          <p:spPr bwMode="auto">
            <a:xfrm>
              <a:off x="1147" y="811"/>
              <a:ext cx="503" cy="223"/>
            </a:xfrm>
            <a:prstGeom prst="rect">
              <a:avLst/>
            </a:prstGeom>
            <a:gradFill rotWithShape="1">
              <a:gsLst>
                <a:gs pos="0">
                  <a:srgbClr val="FFAE37"/>
                </a:gs>
                <a:gs pos="50000">
                  <a:srgbClr val="FFC269"/>
                </a:gs>
                <a:gs pos="100000">
                  <a:srgbClr val="FFAE37"/>
                </a:gs>
              </a:gsLst>
              <a:lin ang="5400000" scaled="1"/>
            </a:gra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 b="0" i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нутый угол 5"/>
          <p:cNvSpPr/>
          <p:nvPr/>
        </p:nvSpPr>
        <p:spPr>
          <a:xfrm>
            <a:off x="179512" y="188640"/>
            <a:ext cx="5400600" cy="626469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5536" y="332656"/>
            <a:ext cx="446449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Когда-то верблюды крылатыми были.</a:t>
            </a:r>
            <a:br>
              <a:rPr lang="ru-RU" dirty="0" smtClean="0"/>
            </a:br>
            <a:r>
              <a:rPr lang="ru-RU" dirty="0" smtClean="0"/>
              <a:t>Носили верблюды громадные крылья.</a:t>
            </a:r>
            <a:br>
              <a:rPr lang="ru-RU" dirty="0" smtClean="0"/>
            </a:br>
            <a:r>
              <a:rPr lang="ru-RU" dirty="0" smtClean="0"/>
              <a:t>Летали верблюды в заморские дали,</a:t>
            </a:r>
            <a:br>
              <a:rPr lang="ru-RU" dirty="0" smtClean="0"/>
            </a:br>
            <a:r>
              <a:rPr lang="ru-RU" dirty="0" smtClean="0"/>
              <a:t>И небо им даже орлы уступали.</a:t>
            </a:r>
            <a:br>
              <a:rPr lang="ru-RU" dirty="0" smtClean="0"/>
            </a:br>
            <a:r>
              <a:rPr lang="ru-RU" dirty="0" smtClean="0"/>
              <a:t>И следом верблюжьим, не ведая страха,</a:t>
            </a:r>
            <a:br>
              <a:rPr lang="ru-RU" dirty="0" smtClean="0"/>
            </a:br>
            <a:r>
              <a:rPr lang="ru-RU" dirty="0" smtClean="0"/>
              <a:t>Летела на юг перелётная птаха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 smtClean="0"/>
              <a:t>слух о верблюдах дошёл до людей:</a:t>
            </a:r>
            <a:br>
              <a:rPr lang="ru-RU" dirty="0" smtClean="0"/>
            </a:br>
            <a:r>
              <a:rPr lang="ru-RU" dirty="0" smtClean="0"/>
              <a:t>«Верблюды летают быстрей лошадей!»</a:t>
            </a:r>
            <a:br>
              <a:rPr lang="ru-RU" dirty="0" smtClean="0"/>
            </a:br>
            <a:r>
              <a:rPr lang="ru-RU" dirty="0" smtClean="0"/>
              <a:t>Подумали люди: «Навьючим тюками,</a:t>
            </a:r>
            <a:br>
              <a:rPr lang="ru-RU" dirty="0" smtClean="0"/>
            </a:br>
            <a:r>
              <a:rPr lang="ru-RU" dirty="0" smtClean="0"/>
              <a:t>Приручим и будем летать облаками!»</a:t>
            </a:r>
            <a:br>
              <a:rPr lang="ru-RU" dirty="0" smtClean="0"/>
            </a:br>
            <a:r>
              <a:rPr lang="ru-RU" dirty="0" smtClean="0"/>
              <a:t>Когда караван отдыхал под барханом,</a:t>
            </a:r>
            <a:br>
              <a:rPr lang="ru-RU" dirty="0" smtClean="0"/>
            </a:br>
            <a:r>
              <a:rPr lang="ru-RU" dirty="0" smtClean="0"/>
              <a:t>Со свистом взметнулся аркан за арканом…</a:t>
            </a:r>
            <a:br>
              <a:rPr lang="ru-RU" dirty="0" smtClean="0"/>
            </a:br>
            <a:r>
              <a:rPr lang="ru-RU" dirty="0" smtClean="0"/>
              <a:t>Сильны были люди. Верблюды — горды.</a:t>
            </a:r>
            <a:br>
              <a:rPr lang="ru-RU" dirty="0" smtClean="0"/>
            </a:br>
            <a:r>
              <a:rPr lang="ru-RU" dirty="0" smtClean="0"/>
              <a:t>И крылья верблюды сложили в горбы</a:t>
            </a:r>
            <a:r>
              <a:rPr lang="ru-RU" dirty="0" smtClean="0"/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 том, что когда-то крылатыми были,</a:t>
            </a:r>
            <a:br>
              <a:rPr lang="ru-RU" dirty="0" smtClean="0"/>
            </a:br>
            <a:r>
              <a:rPr lang="ru-RU" dirty="0" smtClean="0"/>
              <a:t>Забыли верблюды… И люди забыли.</a:t>
            </a:r>
          </a:p>
          <a:p>
            <a:endParaRPr lang="ru-RU" dirty="0"/>
          </a:p>
        </p:txBody>
      </p:sp>
      <p:pic>
        <p:nvPicPr>
          <p:cNvPr id="6149" name="Picture 5" descr="Верблюд с крылья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691923">
            <a:off x="4363290" y="1651877"/>
            <a:ext cx="4830431" cy="36228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836712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836712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1268760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1268760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1268760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1268760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1700808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91680" y="1700808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59632" y="1700808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1700808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691680" y="213285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123728" y="213285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555776" y="213285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987824" y="213285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419872" y="213285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851920" y="213285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716016" y="213285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283968" y="213285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148064" y="213285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259632" y="213285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691680" y="2564904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123728" y="2564904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555776" y="2564904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987824" y="2564904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419872" y="2564904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851920" y="2564904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716016" y="2564904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283968" y="2564904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148064" y="2564904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259632" y="2564904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691680" y="2996952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123728" y="2996952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555776" y="2996952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987824" y="2996952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419872" y="2996952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851920" y="2996952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716016" y="2996952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4283968" y="2996952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5148064" y="2996952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1259632" y="2996952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580112" y="213285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012160" y="213285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444208" y="213285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6444208" y="2564904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95536" y="1700808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95536" y="1268760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555776" y="3429000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987824" y="3429000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2555776" y="3861048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2987824" y="3861048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2555776" y="429309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2987824" y="429309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2555776" y="4725144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2987824" y="4725144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4716016" y="3429000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5148064" y="3429000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4716016" y="3861048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5148064" y="3861048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4716016" y="429309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5148064" y="429309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4716016" y="465313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5148064" y="4653136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3419872" y="3429000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3851920" y="3429000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4283968" y="3429000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3419872" y="1700808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3851920" y="1700808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4283968" y="1700808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4716016" y="1700808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2987824" y="1700808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3419872" y="1268760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3851920" y="1268760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4283968" y="1268760"/>
            <a:ext cx="43204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  <a:p>
            <a:endParaRPr lang="ru-RU"/>
          </a:p>
        </p:txBody>
      </p:sp>
      <p:pic>
        <p:nvPicPr>
          <p:cNvPr id="6" name="Рисунок 5" descr="107.jpg"/>
          <p:cNvPicPr>
            <a:picLocks noChangeAspect="1"/>
          </p:cNvPicPr>
          <p:nvPr/>
        </p:nvPicPr>
        <p:blipFill>
          <a:blip r:embed="rId3" cstate="print"/>
          <a:srcRect t="16401" r="2198" b="10100"/>
          <a:stretch>
            <a:fillRect/>
          </a:stretch>
        </p:blipFill>
        <p:spPr>
          <a:xfrm>
            <a:off x="1381070" y="332655"/>
            <a:ext cx="6408712" cy="5813289"/>
          </a:xfrm>
          <a:prstGeom prst="rect">
            <a:avLst/>
          </a:prstGeom>
        </p:spPr>
      </p:pic>
      <p:pic>
        <p:nvPicPr>
          <p:cNvPr id="7" name="Рисунок 6" descr="1151.jpg"/>
          <p:cNvPicPr>
            <a:picLocks noChangeAspect="1"/>
          </p:cNvPicPr>
          <p:nvPr/>
        </p:nvPicPr>
        <p:blipFill>
          <a:blip r:embed="rId4" cstate="print"/>
          <a:srcRect b="5127"/>
          <a:stretch>
            <a:fillRect/>
          </a:stretch>
        </p:blipFill>
        <p:spPr>
          <a:xfrm>
            <a:off x="1403648" y="332656"/>
            <a:ext cx="6408712" cy="5756366"/>
          </a:xfrm>
          <a:prstGeom prst="rect">
            <a:avLst/>
          </a:prstGeom>
        </p:spPr>
      </p:pic>
      <p:pic>
        <p:nvPicPr>
          <p:cNvPr id="8" name="Рисунок 7" descr="barvikha_village_house_a290311_an12.jpg"/>
          <p:cNvPicPr>
            <a:picLocks noChangeAspect="1"/>
          </p:cNvPicPr>
          <p:nvPr/>
        </p:nvPicPr>
        <p:blipFill>
          <a:blip r:embed="rId5" cstate="print"/>
          <a:srcRect l="11986" r="7973"/>
          <a:stretch>
            <a:fillRect/>
          </a:stretch>
        </p:blipFill>
        <p:spPr>
          <a:xfrm>
            <a:off x="1403648" y="332656"/>
            <a:ext cx="6408712" cy="5832648"/>
          </a:xfrm>
          <a:prstGeom prst="rect">
            <a:avLst/>
          </a:prstGeo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457200"/>
            <a:ext cx="2980184" cy="2683768"/>
          </a:xfrm>
        </p:spPr>
        <p:txBody>
          <a:bodyPr/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объединяет эти здания?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barvikha_village_house_a290311_an12.jpg"/>
          <p:cNvPicPr>
            <a:picLocks noChangeAspect="1"/>
          </p:cNvPicPr>
          <p:nvPr/>
        </p:nvPicPr>
        <p:blipFill>
          <a:blip r:embed="rId2" cstate="print"/>
          <a:srcRect l="11986" r="7973"/>
          <a:stretch>
            <a:fillRect/>
          </a:stretch>
        </p:blipFill>
        <p:spPr>
          <a:xfrm>
            <a:off x="4499992" y="3212976"/>
            <a:ext cx="3243916" cy="2952328"/>
          </a:xfrm>
          <a:prstGeom prst="rect">
            <a:avLst/>
          </a:prstGeom>
        </p:spPr>
      </p:pic>
      <p:pic>
        <p:nvPicPr>
          <p:cNvPr id="5" name="Рисунок 4" descr="1151.jpg"/>
          <p:cNvPicPr>
            <a:picLocks noChangeAspect="1"/>
          </p:cNvPicPr>
          <p:nvPr/>
        </p:nvPicPr>
        <p:blipFill>
          <a:blip r:embed="rId3" cstate="print"/>
          <a:srcRect b="5127"/>
          <a:stretch>
            <a:fillRect/>
          </a:stretch>
        </p:blipFill>
        <p:spPr>
          <a:xfrm>
            <a:off x="1331640" y="3212976"/>
            <a:ext cx="3206735" cy="2952328"/>
          </a:xfrm>
          <a:prstGeom prst="rect">
            <a:avLst/>
          </a:prstGeom>
        </p:spPr>
      </p:pic>
      <p:pic>
        <p:nvPicPr>
          <p:cNvPr id="6" name="Рисунок 5" descr="107.jpg"/>
          <p:cNvPicPr>
            <a:picLocks noChangeAspect="1"/>
          </p:cNvPicPr>
          <p:nvPr/>
        </p:nvPicPr>
        <p:blipFill>
          <a:blip r:embed="rId4" cstate="print"/>
          <a:srcRect l="29766" t="42126" r="2198" b="10100"/>
          <a:stretch>
            <a:fillRect/>
          </a:stretch>
        </p:blipFill>
        <p:spPr>
          <a:xfrm>
            <a:off x="4389210" y="404664"/>
            <a:ext cx="3351142" cy="2808312"/>
          </a:xfrm>
          <a:prstGeom prst="rect">
            <a:avLst/>
          </a:prstGeo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35696" y="332656"/>
            <a:ext cx="5544616" cy="255454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В каких окружающих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предметах мы можем встретить прямоугольник?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996952"/>
            <a:ext cx="226967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996952"/>
            <a:ext cx="2425166" cy="29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E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484438" y="1531938"/>
            <a:ext cx="4033837" cy="2305050"/>
          </a:xfrm>
          <a:prstGeom prst="rect">
            <a:avLst/>
          </a:prstGeom>
          <a:solidFill>
            <a:srgbClr val="B2EC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979613" y="3763963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Arial" pitchFamily="34" charset="0"/>
              </a:rPr>
              <a:t>A</a:t>
            </a:r>
            <a:endParaRPr lang="ru-RU" sz="2400" b="1" i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979613" y="1244600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Arial" pitchFamily="34" charset="0"/>
              </a:rPr>
              <a:t>B</a:t>
            </a:r>
            <a:endParaRPr lang="ru-RU" sz="2400" b="1" i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6516688" y="1171575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Arial" pitchFamily="34" charset="0"/>
              </a:rPr>
              <a:t>C</a:t>
            </a:r>
            <a:endParaRPr lang="ru-RU" sz="2400" b="1" i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6516688" y="3763963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Arial" pitchFamily="34" charset="0"/>
              </a:rPr>
              <a:t>D</a:t>
            </a:r>
            <a:endParaRPr lang="ru-RU" sz="2400" b="1" i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051050" y="2540000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Century Schoolbook" pitchFamily="18" charset="0"/>
              </a:rPr>
              <a:t>a</a:t>
            </a:r>
            <a:endParaRPr lang="ru-RU" sz="2400" b="1" i="1" smtClean="0">
              <a:solidFill>
                <a:srgbClr val="000000"/>
              </a:solidFill>
              <a:latin typeface="Century Schoolbook" pitchFamily="18" charset="0"/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4140200" y="3836988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Century Schoolbook" pitchFamily="18" charset="0"/>
              </a:rPr>
              <a:t>b</a:t>
            </a:r>
            <a:endParaRPr lang="ru-RU" sz="2400" b="1" i="1" smtClean="0">
              <a:solidFill>
                <a:srgbClr val="000000"/>
              </a:solidFill>
              <a:latin typeface="Century Schoolbook" pitchFamily="18" charset="0"/>
            </a:endParaRPr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 flipV="1">
            <a:off x="2484438" y="1531938"/>
            <a:ext cx="4032250" cy="2305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 flipH="1">
            <a:off x="2484438" y="1531938"/>
            <a:ext cx="4032250" cy="230505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 flipV="1">
            <a:off x="2484438" y="1557338"/>
            <a:ext cx="4032250" cy="230505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2484438" y="1531938"/>
            <a:ext cx="4032250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684213" y="4411663"/>
            <a:ext cx="6624637" cy="457200"/>
          </a:xfrm>
          <a:prstGeom prst="rect">
            <a:avLst/>
          </a:prstGeom>
          <a:gradFill rotWithShape="1">
            <a:gsLst>
              <a:gs pos="0">
                <a:srgbClr val="B2ECCC"/>
              </a:gs>
              <a:gs pos="50000">
                <a:srgbClr val="F8F8F8"/>
              </a:gs>
              <a:gs pos="100000">
                <a:srgbClr val="B2E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smtClean="0">
                <a:solidFill>
                  <a:srgbClr val="000000"/>
                </a:solidFill>
                <a:latin typeface="SchoolBookAC" pitchFamily="2" charset="0"/>
              </a:rPr>
              <a:t>Периметр: 2</a:t>
            </a:r>
            <a:r>
              <a:rPr lang="ru-RU" sz="2400" b="1" i="1" smtClean="0">
                <a:solidFill>
                  <a:srgbClr val="000000"/>
                </a:solidFill>
                <a:latin typeface="SchoolBookAC" pitchFamily="2" charset="0"/>
              </a:rPr>
              <a:t>а</a:t>
            </a:r>
            <a:r>
              <a:rPr lang="ru-RU" sz="2400" b="1" smtClean="0">
                <a:solidFill>
                  <a:srgbClr val="000000"/>
                </a:solidFill>
                <a:latin typeface="SchoolBookAC" pitchFamily="2" charset="0"/>
              </a:rPr>
              <a:t> + 2</a:t>
            </a:r>
            <a:r>
              <a:rPr lang="en-US" sz="2400" b="1" i="1" smtClean="0">
                <a:solidFill>
                  <a:srgbClr val="000000"/>
                </a:solidFill>
                <a:latin typeface="SchoolBookAC" pitchFamily="2" charset="0"/>
              </a:rPr>
              <a:t>b</a:t>
            </a:r>
            <a:r>
              <a:rPr lang="en-US" sz="2400" b="1" smtClean="0">
                <a:solidFill>
                  <a:srgbClr val="000000"/>
                </a:solidFill>
                <a:latin typeface="SchoolBookAC" pitchFamily="2" charset="0"/>
              </a:rPr>
              <a:t> </a:t>
            </a:r>
            <a:r>
              <a:rPr lang="ru-RU" sz="2400" b="1" smtClean="0">
                <a:solidFill>
                  <a:srgbClr val="000000"/>
                </a:solidFill>
                <a:latin typeface="SchoolBookAC" pitchFamily="2" charset="0"/>
              </a:rPr>
              <a:t>или 2(</a:t>
            </a:r>
            <a:r>
              <a:rPr lang="ru-RU" sz="2400" b="1" i="1" smtClean="0">
                <a:solidFill>
                  <a:srgbClr val="000000"/>
                </a:solidFill>
                <a:latin typeface="SchoolBookAC" pitchFamily="2" charset="0"/>
              </a:rPr>
              <a:t>а</a:t>
            </a:r>
            <a:r>
              <a:rPr lang="ru-RU" sz="2400" b="1" smtClean="0">
                <a:solidFill>
                  <a:srgbClr val="000000"/>
                </a:solidFill>
                <a:latin typeface="SchoolBookAC" pitchFamily="2" charset="0"/>
              </a:rPr>
              <a:t> + </a:t>
            </a:r>
            <a:r>
              <a:rPr lang="en-US" sz="2400" b="1" i="1" smtClean="0">
                <a:solidFill>
                  <a:srgbClr val="000000"/>
                </a:solidFill>
                <a:latin typeface="SchoolBookAC" pitchFamily="2" charset="0"/>
              </a:rPr>
              <a:t>b</a:t>
            </a:r>
            <a:r>
              <a:rPr lang="en-US" sz="2400" b="1" smtClean="0">
                <a:solidFill>
                  <a:srgbClr val="000000"/>
                </a:solidFill>
                <a:latin typeface="SchoolBookAC" pitchFamily="2" charset="0"/>
              </a:rPr>
              <a:t>)</a:t>
            </a:r>
            <a:r>
              <a:rPr lang="ru-RU" sz="2400" b="1" smtClean="0">
                <a:solidFill>
                  <a:srgbClr val="000000"/>
                </a:solidFill>
                <a:latin typeface="SchoolBookAC" pitchFamily="2" charset="0"/>
              </a:rPr>
              <a:t>.</a:t>
            </a: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684213" y="5132388"/>
            <a:ext cx="6624637" cy="457200"/>
          </a:xfrm>
          <a:prstGeom prst="rect">
            <a:avLst/>
          </a:prstGeom>
          <a:gradFill rotWithShape="1">
            <a:gsLst>
              <a:gs pos="0">
                <a:srgbClr val="B2ECCC"/>
              </a:gs>
              <a:gs pos="50000">
                <a:srgbClr val="F8F8F8"/>
              </a:gs>
              <a:gs pos="100000">
                <a:srgbClr val="B2E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smtClean="0">
                <a:solidFill>
                  <a:srgbClr val="000000"/>
                </a:solidFill>
                <a:latin typeface="SchoolBookAC" pitchFamily="2" charset="0"/>
              </a:rPr>
              <a:t>Площадь прямоугольника </a:t>
            </a:r>
            <a:r>
              <a:rPr lang="ru-RU" sz="2400" b="1" i="1" smtClean="0">
                <a:solidFill>
                  <a:srgbClr val="000000"/>
                </a:solidFill>
                <a:latin typeface="SchoolBookAC" pitchFamily="2" charset="0"/>
              </a:rPr>
              <a:t>А</a:t>
            </a:r>
            <a:r>
              <a:rPr lang="en-US" sz="2400" b="1" i="1" smtClean="0">
                <a:solidFill>
                  <a:srgbClr val="000000"/>
                </a:solidFill>
                <a:latin typeface="SchoolBookAC" pitchFamily="2" charset="0"/>
              </a:rPr>
              <a:t>BCD</a:t>
            </a:r>
            <a:r>
              <a:rPr lang="ru-RU" sz="2400" b="1" i="1" smtClean="0">
                <a:solidFill>
                  <a:srgbClr val="000000"/>
                </a:solidFill>
                <a:latin typeface="SchoolBookAC" pitchFamily="2" charset="0"/>
              </a:rPr>
              <a:t> </a:t>
            </a:r>
            <a:r>
              <a:rPr lang="ru-RU" sz="2400" b="1" smtClean="0">
                <a:solidFill>
                  <a:srgbClr val="000000"/>
                </a:solidFill>
                <a:latin typeface="SchoolBookAC" pitchFamily="2" charset="0"/>
              </a:rPr>
              <a:t>: </a:t>
            </a:r>
            <a:r>
              <a:rPr lang="en-US" sz="2400" b="1" smtClean="0">
                <a:solidFill>
                  <a:srgbClr val="000000"/>
                </a:solidFill>
                <a:latin typeface="SchoolBookAC" pitchFamily="2" charset="0"/>
              </a:rPr>
              <a:t>   </a:t>
            </a:r>
            <a:r>
              <a:rPr lang="ru-RU" sz="2400" b="1" i="1" smtClean="0">
                <a:solidFill>
                  <a:srgbClr val="000000"/>
                </a:solidFill>
                <a:latin typeface="SchoolBookAC" pitchFamily="2" charset="0"/>
              </a:rPr>
              <a:t>а</a:t>
            </a:r>
            <a:r>
              <a:rPr lang="en-US" sz="2400" b="1" i="1" smtClean="0">
                <a:solidFill>
                  <a:srgbClr val="000000"/>
                </a:solidFill>
                <a:latin typeface="SchoolBookAC" pitchFamily="2" charset="0"/>
              </a:rPr>
              <a:t> </a:t>
            </a:r>
            <a:r>
              <a:rPr lang="en-US" sz="24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smtClean="0">
                <a:solidFill>
                  <a:srgbClr val="000000"/>
                </a:solidFill>
                <a:latin typeface="SchoolBookAC" pitchFamily="2" charset="0"/>
              </a:rPr>
              <a:t> </a:t>
            </a:r>
            <a:r>
              <a:rPr lang="en-US" sz="2400" b="1" i="1" smtClean="0">
                <a:solidFill>
                  <a:srgbClr val="000000"/>
                </a:solidFill>
                <a:latin typeface="SchoolBookAC" pitchFamily="2" charset="0"/>
              </a:rPr>
              <a:t>b</a:t>
            </a:r>
            <a:r>
              <a:rPr lang="ru-RU" sz="2400" b="1" smtClean="0">
                <a:solidFill>
                  <a:srgbClr val="000000"/>
                </a:solidFill>
                <a:latin typeface="SchoolBookAC" pitchFamily="2" charset="0"/>
              </a:rPr>
              <a:t>.</a:t>
            </a: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684213" y="5995988"/>
            <a:ext cx="6624637" cy="457200"/>
          </a:xfrm>
          <a:prstGeom prst="rect">
            <a:avLst/>
          </a:prstGeom>
          <a:gradFill rotWithShape="1">
            <a:gsLst>
              <a:gs pos="0">
                <a:srgbClr val="B2ECCC"/>
              </a:gs>
              <a:gs pos="50000">
                <a:srgbClr val="F8F8F8"/>
              </a:gs>
              <a:gs pos="100000">
                <a:srgbClr val="B2E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smtClean="0">
                <a:solidFill>
                  <a:srgbClr val="000000"/>
                </a:solidFill>
                <a:latin typeface="SchoolBookAC" pitchFamily="2" charset="0"/>
              </a:rPr>
              <a:t>Площадь треугольника </a:t>
            </a:r>
            <a:r>
              <a:rPr lang="en-US" sz="2400" b="1" i="1" smtClean="0">
                <a:solidFill>
                  <a:srgbClr val="000000"/>
                </a:solidFill>
                <a:latin typeface="SchoolBookAC" pitchFamily="2" charset="0"/>
              </a:rPr>
              <a:t>ABC</a:t>
            </a:r>
            <a:r>
              <a:rPr lang="ru-RU" sz="2400" b="1" i="1" smtClean="0">
                <a:solidFill>
                  <a:srgbClr val="000000"/>
                </a:solidFill>
                <a:latin typeface="SchoolBookAC" pitchFamily="2" charset="0"/>
              </a:rPr>
              <a:t> </a:t>
            </a:r>
            <a:r>
              <a:rPr lang="ru-RU" sz="2400" b="1" smtClean="0">
                <a:solidFill>
                  <a:srgbClr val="000000"/>
                </a:solidFill>
                <a:latin typeface="SchoolBookAC" pitchFamily="2" charset="0"/>
              </a:rPr>
              <a:t>: </a:t>
            </a:r>
            <a:r>
              <a:rPr lang="en-US" sz="2400" b="1" smtClean="0">
                <a:solidFill>
                  <a:srgbClr val="000000"/>
                </a:solidFill>
                <a:latin typeface="SchoolBookAC" pitchFamily="2" charset="0"/>
              </a:rPr>
              <a:t>(</a:t>
            </a:r>
            <a:r>
              <a:rPr lang="ru-RU" sz="2400" b="1" i="1" smtClean="0">
                <a:solidFill>
                  <a:srgbClr val="000000"/>
                </a:solidFill>
                <a:latin typeface="SchoolBookAC" pitchFamily="2" charset="0"/>
              </a:rPr>
              <a:t>а</a:t>
            </a:r>
            <a:r>
              <a:rPr lang="ru-RU" sz="2400" b="1" smtClean="0">
                <a:solidFill>
                  <a:srgbClr val="000000"/>
                </a:solidFill>
                <a:latin typeface="SchoolBookAC" pitchFamily="2" charset="0"/>
              </a:rPr>
              <a:t> </a:t>
            </a: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en-US" sz="2400" b="1" i="1" smtClean="0">
                <a:solidFill>
                  <a:srgbClr val="000000"/>
                </a:solidFill>
                <a:latin typeface="SchoolBookAC" pitchFamily="2" charset="0"/>
              </a:rPr>
              <a:t>b)</a:t>
            </a:r>
            <a:r>
              <a:rPr lang="ru-RU" sz="2400" b="1" smtClean="0">
                <a:solidFill>
                  <a:srgbClr val="000000"/>
                </a:solidFill>
                <a:latin typeface="SchoolBookAC" pitchFamily="2" charset="0"/>
              </a:rPr>
              <a:t>: 2.</a:t>
            </a:r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2700338" y="260350"/>
            <a:ext cx="3816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smtClean="0">
                <a:solidFill>
                  <a:srgbClr val="000000"/>
                </a:solidFill>
                <a:latin typeface="Arial" pitchFamily="34" charset="0"/>
              </a:rPr>
              <a:t>ПРЯМОУГОЛЬНИК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3" grpId="0"/>
      <p:bldP spid="2054" grpId="0"/>
      <p:bldP spid="2055" grpId="0"/>
      <p:bldP spid="2056" grpId="0"/>
      <p:bldP spid="2057" grpId="0"/>
      <p:bldP spid="2058" grpId="0"/>
      <p:bldP spid="2059" grpId="0" animBg="1"/>
      <p:bldP spid="2061" grpId="0" animBg="1"/>
      <p:bldP spid="2062" grpId="0" animBg="1"/>
      <p:bldP spid="2063" grpId="0" animBg="1"/>
      <p:bldP spid="2064" grpId="0" animBg="1"/>
      <p:bldP spid="2065" grpId="0" animBg="1"/>
      <p:bldP spid="2066" grpId="0" animBg="1"/>
      <p:bldP spid="20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1547813" y="2486025"/>
            <a:ext cx="2519362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547813" y="2493963"/>
            <a:ext cx="2509837" cy="1511300"/>
            <a:chOff x="975" y="709"/>
            <a:chExt cx="1581" cy="952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975" y="709"/>
              <a:ext cx="317" cy="952"/>
              <a:chOff x="975" y="618"/>
              <a:chExt cx="317" cy="952"/>
            </a:xfrm>
          </p:grpSpPr>
          <p:sp>
            <p:nvSpPr>
              <p:cNvPr id="3076" name="Rectangle 4"/>
              <p:cNvSpPr>
                <a:spLocks noChangeArrowheads="1"/>
              </p:cNvSpPr>
              <p:nvPr/>
            </p:nvSpPr>
            <p:spPr bwMode="auto">
              <a:xfrm>
                <a:off x="975" y="618"/>
                <a:ext cx="317" cy="3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077" name="Rectangle 5"/>
              <p:cNvSpPr>
                <a:spLocks noChangeArrowheads="1"/>
              </p:cNvSpPr>
              <p:nvPr/>
            </p:nvSpPr>
            <p:spPr bwMode="auto">
              <a:xfrm>
                <a:off x="975" y="935"/>
                <a:ext cx="317" cy="3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078" name="Rectangle 6"/>
              <p:cNvSpPr>
                <a:spLocks noChangeArrowheads="1"/>
              </p:cNvSpPr>
              <p:nvPr/>
            </p:nvSpPr>
            <p:spPr bwMode="auto">
              <a:xfrm>
                <a:off x="975" y="1253"/>
                <a:ext cx="317" cy="3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293" y="709"/>
              <a:ext cx="317" cy="952"/>
              <a:chOff x="975" y="618"/>
              <a:chExt cx="317" cy="952"/>
            </a:xfrm>
          </p:grpSpPr>
          <p:sp>
            <p:nvSpPr>
              <p:cNvPr id="3081" name="Rectangle 9"/>
              <p:cNvSpPr>
                <a:spLocks noChangeArrowheads="1"/>
              </p:cNvSpPr>
              <p:nvPr/>
            </p:nvSpPr>
            <p:spPr bwMode="auto">
              <a:xfrm>
                <a:off x="975" y="618"/>
                <a:ext cx="317" cy="3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082" name="Rectangle 10"/>
              <p:cNvSpPr>
                <a:spLocks noChangeArrowheads="1"/>
              </p:cNvSpPr>
              <p:nvPr/>
            </p:nvSpPr>
            <p:spPr bwMode="auto">
              <a:xfrm>
                <a:off x="975" y="935"/>
                <a:ext cx="317" cy="3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083" name="Rectangle 11"/>
              <p:cNvSpPr>
                <a:spLocks noChangeArrowheads="1"/>
              </p:cNvSpPr>
              <p:nvPr/>
            </p:nvSpPr>
            <p:spPr bwMode="auto">
              <a:xfrm>
                <a:off x="975" y="1253"/>
                <a:ext cx="317" cy="3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608" y="709"/>
              <a:ext cx="317" cy="952"/>
              <a:chOff x="975" y="618"/>
              <a:chExt cx="317" cy="952"/>
            </a:xfrm>
          </p:grpSpPr>
          <p:sp>
            <p:nvSpPr>
              <p:cNvPr id="3085" name="Rectangle 13"/>
              <p:cNvSpPr>
                <a:spLocks noChangeArrowheads="1"/>
              </p:cNvSpPr>
              <p:nvPr/>
            </p:nvSpPr>
            <p:spPr bwMode="auto">
              <a:xfrm>
                <a:off x="975" y="618"/>
                <a:ext cx="317" cy="3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086" name="Rectangle 14"/>
              <p:cNvSpPr>
                <a:spLocks noChangeArrowheads="1"/>
              </p:cNvSpPr>
              <p:nvPr/>
            </p:nvSpPr>
            <p:spPr bwMode="auto">
              <a:xfrm>
                <a:off x="975" y="935"/>
                <a:ext cx="317" cy="3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087" name="Rectangle 15"/>
              <p:cNvSpPr>
                <a:spLocks noChangeArrowheads="1"/>
              </p:cNvSpPr>
              <p:nvPr/>
            </p:nvSpPr>
            <p:spPr bwMode="auto">
              <a:xfrm>
                <a:off x="975" y="1253"/>
                <a:ext cx="317" cy="3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1923" y="709"/>
              <a:ext cx="317" cy="952"/>
              <a:chOff x="975" y="618"/>
              <a:chExt cx="317" cy="952"/>
            </a:xfrm>
          </p:grpSpPr>
          <p:sp>
            <p:nvSpPr>
              <p:cNvPr id="3089" name="Rectangle 17"/>
              <p:cNvSpPr>
                <a:spLocks noChangeArrowheads="1"/>
              </p:cNvSpPr>
              <p:nvPr/>
            </p:nvSpPr>
            <p:spPr bwMode="auto">
              <a:xfrm>
                <a:off x="975" y="618"/>
                <a:ext cx="317" cy="3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090" name="Rectangle 18"/>
              <p:cNvSpPr>
                <a:spLocks noChangeArrowheads="1"/>
              </p:cNvSpPr>
              <p:nvPr/>
            </p:nvSpPr>
            <p:spPr bwMode="auto">
              <a:xfrm>
                <a:off x="975" y="935"/>
                <a:ext cx="317" cy="3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091" name="Rectangle 19"/>
              <p:cNvSpPr>
                <a:spLocks noChangeArrowheads="1"/>
              </p:cNvSpPr>
              <p:nvPr/>
            </p:nvSpPr>
            <p:spPr bwMode="auto">
              <a:xfrm>
                <a:off x="975" y="1253"/>
                <a:ext cx="317" cy="3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3093" name="Rectangle 21"/>
            <p:cNvSpPr>
              <a:spLocks noChangeArrowheads="1"/>
            </p:cNvSpPr>
            <p:nvPr/>
          </p:nvSpPr>
          <p:spPr bwMode="auto">
            <a:xfrm>
              <a:off x="2239" y="709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094" name="Rectangle 22"/>
            <p:cNvSpPr>
              <a:spLocks noChangeArrowheads="1"/>
            </p:cNvSpPr>
            <p:nvPr/>
          </p:nvSpPr>
          <p:spPr bwMode="auto">
            <a:xfrm>
              <a:off x="2239" y="1026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095" name="Rectangle 23"/>
            <p:cNvSpPr>
              <a:spLocks noChangeArrowheads="1"/>
            </p:cNvSpPr>
            <p:nvPr/>
          </p:nvSpPr>
          <p:spPr bwMode="auto">
            <a:xfrm>
              <a:off x="2239" y="1344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5148263" y="25654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1550988" y="2493963"/>
            <a:ext cx="503237" cy="503237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97647"/>
                  <a:invGamma/>
                </a:srgbClr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1550988" y="2997200"/>
            <a:ext cx="503237" cy="503238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97647"/>
                  <a:invGamma/>
                </a:srgbClr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1550988" y="3502025"/>
            <a:ext cx="503237" cy="503238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97647"/>
                  <a:invGamma/>
                </a:srgbClr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2055813" y="2493963"/>
            <a:ext cx="503237" cy="1511300"/>
            <a:chOff x="1295" y="1571"/>
            <a:chExt cx="317" cy="952"/>
          </a:xfrm>
        </p:grpSpPr>
        <p:sp>
          <p:nvSpPr>
            <p:cNvPr id="3106" name="Rectangle 34"/>
            <p:cNvSpPr>
              <a:spLocks noChangeArrowheads="1"/>
            </p:cNvSpPr>
            <p:nvPr/>
          </p:nvSpPr>
          <p:spPr bwMode="auto">
            <a:xfrm>
              <a:off x="1295" y="1571"/>
              <a:ext cx="317" cy="317"/>
            </a:xfrm>
            <a:prstGeom prst="rect">
              <a:avLst/>
            </a:prstGeom>
            <a:gradFill rotWithShape="1">
              <a:gsLst>
                <a:gs pos="0">
                  <a:srgbClr val="FFFF99">
                    <a:gamma/>
                    <a:shade val="97647"/>
                    <a:invGamma/>
                  </a:srgbClr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07" name="Rectangle 35"/>
            <p:cNvSpPr>
              <a:spLocks noChangeArrowheads="1"/>
            </p:cNvSpPr>
            <p:nvPr/>
          </p:nvSpPr>
          <p:spPr bwMode="auto">
            <a:xfrm>
              <a:off x="1295" y="1888"/>
              <a:ext cx="317" cy="317"/>
            </a:xfrm>
            <a:prstGeom prst="rect">
              <a:avLst/>
            </a:prstGeom>
            <a:gradFill rotWithShape="1">
              <a:gsLst>
                <a:gs pos="0">
                  <a:srgbClr val="FFFF99">
                    <a:gamma/>
                    <a:shade val="97647"/>
                    <a:invGamma/>
                  </a:srgbClr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08" name="Rectangle 36"/>
            <p:cNvSpPr>
              <a:spLocks noChangeArrowheads="1"/>
            </p:cNvSpPr>
            <p:nvPr/>
          </p:nvSpPr>
          <p:spPr bwMode="auto">
            <a:xfrm>
              <a:off x="1295" y="2206"/>
              <a:ext cx="317" cy="317"/>
            </a:xfrm>
            <a:prstGeom prst="rect">
              <a:avLst/>
            </a:prstGeom>
            <a:gradFill rotWithShape="1">
              <a:gsLst>
                <a:gs pos="0">
                  <a:srgbClr val="FFFF99">
                    <a:gamma/>
                    <a:shade val="97647"/>
                    <a:invGamma/>
                  </a:srgbClr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2555875" y="2493963"/>
            <a:ext cx="503238" cy="1511300"/>
            <a:chOff x="1610" y="1571"/>
            <a:chExt cx="317" cy="952"/>
          </a:xfrm>
        </p:grpSpPr>
        <p:sp>
          <p:nvSpPr>
            <p:cNvPr id="3110" name="Rectangle 38"/>
            <p:cNvSpPr>
              <a:spLocks noChangeArrowheads="1"/>
            </p:cNvSpPr>
            <p:nvPr/>
          </p:nvSpPr>
          <p:spPr bwMode="auto">
            <a:xfrm>
              <a:off x="1610" y="1571"/>
              <a:ext cx="317" cy="317"/>
            </a:xfrm>
            <a:prstGeom prst="rect">
              <a:avLst/>
            </a:prstGeom>
            <a:gradFill rotWithShape="1">
              <a:gsLst>
                <a:gs pos="0">
                  <a:srgbClr val="FFFF99">
                    <a:gamma/>
                    <a:shade val="97647"/>
                    <a:invGamma/>
                  </a:srgbClr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11" name="Rectangle 39"/>
            <p:cNvSpPr>
              <a:spLocks noChangeArrowheads="1"/>
            </p:cNvSpPr>
            <p:nvPr/>
          </p:nvSpPr>
          <p:spPr bwMode="auto">
            <a:xfrm>
              <a:off x="1610" y="1888"/>
              <a:ext cx="317" cy="317"/>
            </a:xfrm>
            <a:prstGeom prst="rect">
              <a:avLst/>
            </a:prstGeom>
            <a:gradFill rotWithShape="1">
              <a:gsLst>
                <a:gs pos="0">
                  <a:srgbClr val="FFFF99">
                    <a:gamma/>
                    <a:shade val="97647"/>
                    <a:invGamma/>
                  </a:srgbClr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12" name="Rectangle 40"/>
            <p:cNvSpPr>
              <a:spLocks noChangeArrowheads="1"/>
            </p:cNvSpPr>
            <p:nvPr/>
          </p:nvSpPr>
          <p:spPr bwMode="auto">
            <a:xfrm>
              <a:off x="1610" y="2206"/>
              <a:ext cx="317" cy="317"/>
            </a:xfrm>
            <a:prstGeom prst="rect">
              <a:avLst/>
            </a:prstGeom>
            <a:gradFill rotWithShape="1">
              <a:gsLst>
                <a:gs pos="0">
                  <a:srgbClr val="FFFF99">
                    <a:gamma/>
                    <a:shade val="97647"/>
                    <a:invGamma/>
                  </a:srgbClr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9" name="Group 55"/>
          <p:cNvGrpSpPr>
            <a:grpSpLocks/>
          </p:cNvGrpSpPr>
          <p:nvPr/>
        </p:nvGrpSpPr>
        <p:grpSpPr bwMode="auto">
          <a:xfrm>
            <a:off x="3055938" y="2493963"/>
            <a:ext cx="503237" cy="1511300"/>
            <a:chOff x="1925" y="1571"/>
            <a:chExt cx="317" cy="952"/>
          </a:xfrm>
        </p:grpSpPr>
        <p:sp>
          <p:nvSpPr>
            <p:cNvPr id="3114" name="Rectangle 42"/>
            <p:cNvSpPr>
              <a:spLocks noChangeArrowheads="1"/>
            </p:cNvSpPr>
            <p:nvPr/>
          </p:nvSpPr>
          <p:spPr bwMode="auto">
            <a:xfrm>
              <a:off x="1925" y="1571"/>
              <a:ext cx="317" cy="317"/>
            </a:xfrm>
            <a:prstGeom prst="rect">
              <a:avLst/>
            </a:prstGeom>
            <a:gradFill rotWithShape="1">
              <a:gsLst>
                <a:gs pos="0">
                  <a:srgbClr val="FFFF99">
                    <a:gamma/>
                    <a:shade val="97647"/>
                    <a:invGamma/>
                  </a:srgbClr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15" name="Rectangle 43"/>
            <p:cNvSpPr>
              <a:spLocks noChangeArrowheads="1"/>
            </p:cNvSpPr>
            <p:nvPr/>
          </p:nvSpPr>
          <p:spPr bwMode="auto">
            <a:xfrm>
              <a:off x="1925" y="1888"/>
              <a:ext cx="317" cy="317"/>
            </a:xfrm>
            <a:prstGeom prst="rect">
              <a:avLst/>
            </a:prstGeom>
            <a:gradFill rotWithShape="1">
              <a:gsLst>
                <a:gs pos="0">
                  <a:srgbClr val="FFFF99">
                    <a:gamma/>
                    <a:shade val="97647"/>
                    <a:invGamma/>
                  </a:srgbClr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16" name="Rectangle 44"/>
            <p:cNvSpPr>
              <a:spLocks noChangeArrowheads="1"/>
            </p:cNvSpPr>
            <p:nvPr/>
          </p:nvSpPr>
          <p:spPr bwMode="auto">
            <a:xfrm>
              <a:off x="1925" y="2206"/>
              <a:ext cx="317" cy="317"/>
            </a:xfrm>
            <a:prstGeom prst="rect">
              <a:avLst/>
            </a:prstGeom>
            <a:gradFill rotWithShape="1">
              <a:gsLst>
                <a:gs pos="0">
                  <a:srgbClr val="FFFF99">
                    <a:gamma/>
                    <a:shade val="97647"/>
                    <a:invGamma/>
                  </a:srgbClr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0" name="Group 56"/>
          <p:cNvGrpSpPr>
            <a:grpSpLocks/>
          </p:cNvGrpSpPr>
          <p:nvPr/>
        </p:nvGrpSpPr>
        <p:grpSpPr bwMode="auto">
          <a:xfrm>
            <a:off x="3557588" y="2493963"/>
            <a:ext cx="503237" cy="1511300"/>
            <a:chOff x="2241" y="1571"/>
            <a:chExt cx="317" cy="952"/>
          </a:xfrm>
        </p:grpSpPr>
        <p:sp>
          <p:nvSpPr>
            <p:cNvPr id="3117" name="Rectangle 45"/>
            <p:cNvSpPr>
              <a:spLocks noChangeArrowheads="1"/>
            </p:cNvSpPr>
            <p:nvPr/>
          </p:nvSpPr>
          <p:spPr bwMode="auto">
            <a:xfrm>
              <a:off x="2241" y="1571"/>
              <a:ext cx="317" cy="317"/>
            </a:xfrm>
            <a:prstGeom prst="rect">
              <a:avLst/>
            </a:prstGeom>
            <a:gradFill rotWithShape="1">
              <a:gsLst>
                <a:gs pos="0">
                  <a:srgbClr val="FFFF99">
                    <a:gamma/>
                    <a:shade val="97647"/>
                    <a:invGamma/>
                  </a:srgbClr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18" name="Rectangle 46"/>
            <p:cNvSpPr>
              <a:spLocks noChangeArrowheads="1"/>
            </p:cNvSpPr>
            <p:nvPr/>
          </p:nvSpPr>
          <p:spPr bwMode="auto">
            <a:xfrm>
              <a:off x="2241" y="1888"/>
              <a:ext cx="317" cy="317"/>
            </a:xfrm>
            <a:prstGeom prst="rect">
              <a:avLst/>
            </a:prstGeom>
            <a:gradFill rotWithShape="1">
              <a:gsLst>
                <a:gs pos="0">
                  <a:srgbClr val="FFFF99">
                    <a:gamma/>
                    <a:shade val="97647"/>
                    <a:invGamma/>
                  </a:srgbClr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19" name="Rectangle 47"/>
            <p:cNvSpPr>
              <a:spLocks noChangeArrowheads="1"/>
            </p:cNvSpPr>
            <p:nvPr/>
          </p:nvSpPr>
          <p:spPr bwMode="auto">
            <a:xfrm>
              <a:off x="2241" y="2206"/>
              <a:ext cx="317" cy="317"/>
            </a:xfrm>
            <a:prstGeom prst="rect">
              <a:avLst/>
            </a:prstGeom>
            <a:gradFill rotWithShape="1">
              <a:gsLst>
                <a:gs pos="0">
                  <a:srgbClr val="FFFF99">
                    <a:gamma/>
                    <a:shade val="97647"/>
                    <a:invGamma/>
                  </a:srgbClr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3121" name="AutoShape 49"/>
          <p:cNvSpPr>
            <a:spLocks/>
          </p:cNvSpPr>
          <p:nvPr/>
        </p:nvSpPr>
        <p:spPr bwMode="auto">
          <a:xfrm>
            <a:off x="6804025" y="2278063"/>
            <a:ext cx="1147763" cy="474662"/>
          </a:xfrm>
          <a:prstGeom prst="borderCallout2">
            <a:avLst>
              <a:gd name="adj1" fmla="val 24079"/>
              <a:gd name="adj2" fmla="val -6639"/>
              <a:gd name="adj3" fmla="val 24079"/>
              <a:gd name="adj4" fmla="val -66528"/>
              <a:gd name="adj5" fmla="val 124417"/>
              <a:gd name="adj6" fmla="val -128630"/>
            </a:avLst>
          </a:prstGeom>
          <a:noFill/>
          <a:ln w="38100">
            <a:solidFill>
              <a:schemeClr val="bg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/>
            <a:r>
              <a:rPr lang="ru-RU" sz="2400" b="1" smtClean="0">
                <a:solidFill>
                  <a:srgbClr val="FFFFFF"/>
                </a:solidFill>
                <a:latin typeface="Arial" pitchFamily="34" charset="0"/>
              </a:rPr>
              <a:t>1 см</a:t>
            </a:r>
            <a:r>
              <a:rPr lang="ru-RU" sz="2400" b="1" baseline="30000" smtClean="0">
                <a:solidFill>
                  <a:srgbClr val="FFFFFF"/>
                </a:solidFill>
                <a:latin typeface="Arial" pitchFamily="34" charset="0"/>
              </a:rPr>
              <a:t>2</a:t>
            </a:r>
            <a:endParaRPr lang="ru-RU" sz="2400" b="1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122" name="Text Box 50"/>
          <p:cNvSpPr txBox="1">
            <a:spLocks noChangeArrowheads="1"/>
          </p:cNvSpPr>
          <p:nvPr/>
        </p:nvSpPr>
        <p:spPr bwMode="auto">
          <a:xfrm>
            <a:off x="2413000" y="333375"/>
            <a:ext cx="3887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smtClean="0">
                <a:solidFill>
                  <a:srgbClr val="FFFFFF"/>
                </a:solidFill>
                <a:latin typeface="Arial" pitchFamily="34" charset="0"/>
              </a:rPr>
              <a:t>ПЛОЩАДЬ ФИГУРЫ</a:t>
            </a:r>
          </a:p>
        </p:txBody>
      </p:sp>
      <p:sp>
        <p:nvSpPr>
          <p:cNvPr id="3124" name="Text Box 52"/>
          <p:cNvSpPr txBox="1">
            <a:spLocks noChangeArrowheads="1"/>
          </p:cNvSpPr>
          <p:nvPr/>
        </p:nvSpPr>
        <p:spPr bwMode="auto">
          <a:xfrm>
            <a:off x="2339975" y="4724400"/>
            <a:ext cx="3887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smtClean="0">
                <a:solidFill>
                  <a:srgbClr val="FFFFFF"/>
                </a:solidFill>
                <a:latin typeface="Arial" pitchFamily="34" charset="0"/>
              </a:rPr>
              <a:t>15 см</a:t>
            </a:r>
            <a:r>
              <a:rPr lang="ru-RU" sz="2800" b="1" baseline="30000" smtClean="0">
                <a:solidFill>
                  <a:srgbClr val="FFFFFF"/>
                </a:solidFill>
                <a:latin typeface="Arial" pitchFamily="34" charset="0"/>
              </a:rPr>
              <a:t>2</a:t>
            </a:r>
            <a:r>
              <a:rPr lang="ru-RU" sz="2800" b="1" smtClean="0">
                <a:solidFill>
                  <a:srgbClr val="FFFFFF"/>
                </a:solidFill>
                <a:latin typeface="Arial" pitchFamily="34" charset="0"/>
              </a:rPr>
              <a:t> = (3 </a:t>
            </a:r>
            <a:r>
              <a:rPr lang="en-US" sz="28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mtClean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5) </a:t>
            </a:r>
            <a:r>
              <a:rPr lang="ru-RU" sz="2800" b="1" smtClean="0">
                <a:solidFill>
                  <a:srgbClr val="FFFFFF"/>
                </a:solidFill>
                <a:latin typeface="Arial" pitchFamily="34" charset="0"/>
              </a:rPr>
              <a:t>см</a:t>
            </a:r>
            <a:r>
              <a:rPr lang="ru-RU" sz="2800" b="1" baseline="30000" smtClean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2</a:t>
            </a:r>
            <a:endParaRPr lang="en-US" sz="2800" b="1" baseline="30000" smtClean="0">
              <a:solidFill>
                <a:srgbClr val="FFFFFF"/>
              </a:solidFill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6" grpId="0" animBg="1"/>
      <p:bldP spid="3098" grpId="0" animBg="1"/>
      <p:bldP spid="3102" grpId="0" animBg="1"/>
      <p:bldP spid="3103" grpId="0" animBg="1"/>
      <p:bldP spid="3104" grpId="0" animBg="1"/>
      <p:bldP spid="3121" grpId="0" animBg="1"/>
      <p:bldP spid="3124" grpId="0"/>
    </p:bldLst>
  </p:timing>
</p:sld>
</file>

<file path=ppt/theme/theme1.xml><?xml version="1.0" encoding="utf-8"?>
<a:theme xmlns:a="http://schemas.openxmlformats.org/drawingml/2006/main" name="TS001159438">
  <a:themeElements>
    <a:clrScheme name="Тема Offic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Тема 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1F9DE411C1B38343BE78B0080F632418" ma:contentTypeVersion="8" ma:contentTypeDescription="Create a new document." ma:contentTypeScope="" ma:versionID="18c3e16163b8411fd95531ed1d0b143a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5c2db6c5baa0ac3fc502334ce7d6a781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>
  <documentManagement>
    <NumericAssetId xmlns="145c5697-5eb5-440b-b2f1-a8273fb59250" xsi:nil="true"/>
    <AssetType xmlns="145c5697-5eb5-440b-b2f1-a8273fb59250">TP</AssetType>
    <Markets xmlns="145c5697-5eb5-440b-b2f1-a8273fb59250" xsi:nil="true"/>
    <AppVer xmlns="145c5697-5eb5-440b-b2f1-a8273fb59250" xsi:nil="true"/>
    <AuthoringAssetId xmlns="145c5697-5eb5-440b-b2f1-a8273fb59250">TP001159438</AuthoringAssetId>
    <AssetId xmlns="145c5697-5eb5-440b-b2f1-a8273fb59250">TS001159438</AssetId>
  </documentManagement>
</p:properties>
</file>

<file path=customXml/itemProps1.xml><?xml version="1.0" encoding="utf-8"?>
<ds:datastoreItem xmlns:ds="http://schemas.openxmlformats.org/officeDocument/2006/customXml" ds:itemID="{7DD711AC-5498-4BD2-B1DD-46EEF5A541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C19D57-0D66-47AA-9932-A7BF3CD950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3C48A353-8CA0-4D65-8D19-DE03CF005291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4E9BE562-76EC-4EEA-9BA0-A592ADC4E487}">
  <ds:schemaRefs>
    <ds:schemaRef ds:uri="http://schemas.microsoft.com/office/2006/metadata/properties"/>
    <ds:schemaRef ds:uri="145c5697-5eb5-440b-b2f1-a8273fb5925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TS001159438</Template>
  <TotalTime>300</TotalTime>
  <Words>257</Words>
  <Application>Microsoft Office PowerPoint</Application>
  <PresentationFormat>Экран (4:3)</PresentationFormat>
  <Paragraphs>73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TS001159438</vt:lpstr>
      <vt:lpstr>Тема Office</vt:lpstr>
      <vt:lpstr>1_Тема Office</vt:lpstr>
      <vt:lpstr>Оформление по умолчанию</vt:lpstr>
      <vt:lpstr>1_Оформление по умолчанию</vt:lpstr>
      <vt:lpstr>Математика полна приключений, потому что за каждой задачей скрывается приключение мысли. Решить задачу – это значит пережить приключение.</vt:lpstr>
      <vt:lpstr>Слайд 2</vt:lpstr>
      <vt:lpstr>Слайд 3</vt:lpstr>
      <vt:lpstr>Слайд 4</vt:lpstr>
      <vt:lpstr> </vt:lpstr>
      <vt:lpstr>Что объединяет эти здания?</vt:lpstr>
      <vt:lpstr>В каких окружающих  предметах мы можем встретить прямоугольник?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полна приключений, потому что за каждой задачей скрывается приключение мысли. Решить задачу – это значит пережить приключение.</dc:title>
  <dc:creator>семья</dc:creator>
  <cp:lastModifiedBy>семья</cp:lastModifiedBy>
  <cp:revision>30</cp:revision>
  <dcterms:created xsi:type="dcterms:W3CDTF">2011-10-13T16:41:13Z</dcterms:created>
  <dcterms:modified xsi:type="dcterms:W3CDTF">2011-10-16T16:01:51Z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CID">
    <vt:lpwstr>1049</vt:lpwstr>
  </property>
  <property fmtid="{D5CDD505-2E9C-101B-9397-08002B2CF9AE}" pid="3" name="_TemplateID">
    <vt:lpwstr>TC011594381049</vt:lpwstr>
  </property>
  <property fmtid="{D5CDD505-2E9C-101B-9397-08002B2CF9AE}" pid="4" name="DirectSourceMarket">
    <vt:lpwstr>english</vt:lpwstr>
  </property>
  <property fmtid="{D5CDD505-2E9C-101B-9397-08002B2CF9AE}" pid="5" name="OriginalSourceMarket">
    <vt:lpwstr>english</vt:lpwstr>
  </property>
  <property fmtid="{D5CDD505-2E9C-101B-9397-08002B2CF9AE}" pid="6" name="Markets">
    <vt:lpwstr/>
  </property>
  <property fmtid="{D5CDD505-2E9C-101B-9397-08002B2CF9AE}" pid="7" name="AssetType">
    <vt:lpwstr>TP</vt:lpwstr>
  </property>
  <property fmtid="{D5CDD505-2E9C-101B-9397-08002B2CF9AE}" pid="8" name="TPInstallLocation">
    <vt:lpwstr>{Document Themes}</vt:lpwstr>
  </property>
  <property fmtid="{D5CDD505-2E9C-101B-9397-08002B2CF9AE}" pid="9" name="PrimaryImageGen">
    <vt:lpwstr>1</vt:lpwstr>
  </property>
  <property fmtid="{D5CDD505-2E9C-101B-9397-08002B2CF9AE}" pid="10" name="display_urn:schemas-microsoft-com:office:office#APAuthor">
    <vt:lpwstr>REDMOND\cynvey</vt:lpwstr>
  </property>
  <property fmtid="{D5CDD505-2E9C-101B-9397-08002B2CF9AE}" pid="11" name="APAuthor">
    <vt:lpwstr>241</vt:lpwstr>
  </property>
  <property fmtid="{D5CDD505-2E9C-101B-9397-08002B2CF9AE}" pid="12" name="CHMName">
    <vt:lpwstr/>
  </property>
  <property fmtid="{D5CDD505-2E9C-101B-9397-08002B2CF9AE}" pid="13" name="Milestone">
    <vt:lpwstr>Continuous</vt:lpwstr>
  </property>
  <property fmtid="{D5CDD505-2E9C-101B-9397-08002B2CF9AE}" pid="14" name="TPAppVersion">
    <vt:lpwstr>11</vt:lpwstr>
  </property>
  <property fmtid="{D5CDD505-2E9C-101B-9397-08002B2CF9AE}" pid="15" name="TPCommandLine">
    <vt:lpwstr>{PP} {FilePath}</vt:lpwstr>
  </property>
  <property fmtid="{D5CDD505-2E9C-101B-9397-08002B2CF9AE}" pid="16" name="TPComponent">
    <vt:lpwstr>PPTFiles</vt:lpwstr>
  </property>
  <property fmtid="{D5CDD505-2E9C-101B-9397-08002B2CF9AE}" pid="17" name="AssetId">
    <vt:lpwstr>TS001159438</vt:lpwstr>
  </property>
  <property fmtid="{D5CDD505-2E9C-101B-9397-08002B2CF9AE}" pid="18" name="EditorialStatus">
    <vt:lpwstr/>
  </property>
  <property fmtid="{D5CDD505-2E9C-101B-9397-08002B2CF9AE}" pid="19" name="NumericId">
    <vt:lpwstr>-1.00000000000000</vt:lpwstr>
  </property>
  <property fmtid="{D5CDD505-2E9C-101B-9397-08002B2CF9AE}" pid="20" name="PublishTargets">
    <vt:lpwstr>OfficeOnline</vt:lpwstr>
  </property>
  <property fmtid="{D5CDD505-2E9C-101B-9397-08002B2CF9AE}" pid="21" name="TPLaunchHelpLinkType">
    <vt:lpwstr/>
  </property>
  <property fmtid="{D5CDD505-2E9C-101B-9397-08002B2CF9AE}" pid="22" name="TPFriendlyName">
    <vt:lpwstr>Mirrored buildings design template</vt:lpwstr>
  </property>
  <property fmtid="{D5CDD505-2E9C-101B-9397-08002B2CF9AE}" pid="23" name="display_urn:schemas-microsoft-com:office:office#APEditor">
    <vt:lpwstr>REDMOND\v-luannv</vt:lpwstr>
  </property>
  <property fmtid="{D5CDD505-2E9C-101B-9397-08002B2CF9AE}" pid="24" name="APEditor">
    <vt:lpwstr>103</vt:lpwstr>
  </property>
  <property fmtid="{D5CDD505-2E9C-101B-9397-08002B2CF9AE}" pid="25" name="SourceTitle">
    <vt:lpwstr>Mirrored buildings design template</vt:lpwstr>
  </property>
  <property fmtid="{D5CDD505-2E9C-101B-9397-08002B2CF9AE}" pid="26" name="TPApplication">
    <vt:lpwstr>PowerPoint</vt:lpwstr>
  </property>
  <property fmtid="{D5CDD505-2E9C-101B-9397-08002B2CF9AE}" pid="27" name="TPLaunchHelpLink">
    <vt:lpwstr/>
  </property>
  <property fmtid="{D5CDD505-2E9C-101B-9397-08002B2CF9AE}" pid="28" name="OpenTemplate">
    <vt:lpwstr>1</vt:lpwstr>
  </property>
  <property fmtid="{D5CDD505-2E9C-101B-9397-08002B2CF9AE}" pid="29" name="UACurrentWords">
    <vt:lpwstr>0</vt:lpwstr>
  </property>
  <property fmtid="{D5CDD505-2E9C-101B-9397-08002B2CF9AE}" pid="30" name="UALocRecommendation">
    <vt:lpwstr>Localize</vt:lpwstr>
  </property>
  <property fmtid="{D5CDD505-2E9C-101B-9397-08002B2CF9AE}" pid="31" name="UALocComments">
    <vt:lpwstr/>
  </property>
  <property fmtid="{D5CDD505-2E9C-101B-9397-08002B2CF9AE}" pid="32" name="Applications">
    <vt:lpwstr>172;#Office 2000;#-1;#TBD;#-1;#TBD;#-1;#TBD;#-1;#TBD;#-1;#TBD;#-1;#TBD;#-1;#TBD</vt:lpwstr>
  </property>
  <property fmtid="{D5CDD505-2E9C-101B-9397-08002B2CF9AE}" pid="33" name="UANotes">
    <vt:lpwstr>Contains image from Hemera. Uses Hemera photos from CAM site which can only be used on Office Online. These templates cannot be distributed in a CD or in the box with any software application.</vt:lpwstr>
  </property>
  <property fmtid="{D5CDD505-2E9C-101B-9397-08002B2CF9AE}" pid="34" name="ContentTypeId">
    <vt:lpwstr>0x0101006025706CF4CD034688BEBAE97A2E701D0202001F9DE411C1B38343BE78B0080F632418</vt:lpwstr>
  </property>
  <property fmtid="{D5CDD505-2E9C-101B-9397-08002B2CF9AE}" pid="35" name="IsDeleted">
    <vt:lpwstr>0</vt:lpwstr>
  </property>
  <property fmtid="{D5CDD505-2E9C-101B-9397-08002B2CF9AE}" pid="36" name="ParentAssetId">
    <vt:lpwstr/>
  </property>
  <property fmtid="{D5CDD505-2E9C-101B-9397-08002B2CF9AE}" pid="37" name="ShowIn">
    <vt:lpwstr>Show everywhere</vt:lpwstr>
  </property>
  <property fmtid="{D5CDD505-2E9C-101B-9397-08002B2CF9AE}" pid="38" name="IsSearchable">
    <vt:lpwstr>0</vt:lpwstr>
  </property>
  <property fmtid="{D5CDD505-2E9C-101B-9397-08002B2CF9AE}" pid="39" name="Content Type">
    <vt:lpwstr>OOFile</vt:lpwstr>
  </property>
  <property fmtid="{D5CDD505-2E9C-101B-9397-08002B2CF9AE}" pid="40" name="AuthoringAssetId">
    <vt:lpwstr>TP001159438</vt:lpwstr>
  </property>
  <property fmtid="{D5CDD505-2E9C-101B-9397-08002B2CF9AE}" pid="41" name="NumericAssetId">
    <vt:lpwstr/>
  </property>
  <property fmtid="{D5CDD505-2E9C-101B-9397-08002B2CF9AE}" pid="42" name="AppVer">
    <vt:lpwstr/>
  </property>
</Properties>
</file>