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6" r:id="rId9"/>
    <p:sldId id="267" r:id="rId10"/>
    <p:sldId id="265" r:id="rId11"/>
    <p:sldId id="268" r:id="rId12"/>
    <p:sldId id="286" r:id="rId13"/>
    <p:sldId id="269" r:id="rId14"/>
    <p:sldId id="270" r:id="rId15"/>
    <p:sldId id="271" r:id="rId16"/>
    <p:sldId id="285" r:id="rId17"/>
    <p:sldId id="272" r:id="rId18"/>
    <p:sldId id="273" r:id="rId19"/>
    <p:sldId id="274" r:id="rId20"/>
    <p:sldId id="276" r:id="rId21"/>
    <p:sldId id="277" r:id="rId22"/>
    <p:sldId id="279" r:id="rId23"/>
    <p:sldId id="278" r:id="rId24"/>
    <p:sldId id="281" r:id="rId25"/>
    <p:sldId id="283" r:id="rId26"/>
    <p:sldId id="282" r:id="rId27"/>
    <p:sldId id="284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81" autoAdjust="0"/>
    <p:restoredTop sz="94660"/>
  </p:normalViewPr>
  <p:slideViewPr>
    <p:cSldViewPr>
      <p:cViewPr varScale="1">
        <p:scale>
          <a:sx n="87" d="100"/>
          <a:sy n="87" d="100"/>
        </p:scale>
        <p:origin x="-151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79516-CDC4-4A1F-A2A8-0290F29AF7BE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C0584-04C0-466C-93CF-C2FCDB44EF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0000">
        <p14:flip dir="r"/>
      </p:transition>
    </mc:Choice>
    <mc:Fallback xmlns="">
      <p:transition spd="slow" advTm="10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79516-CDC4-4A1F-A2A8-0290F29AF7BE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C0584-04C0-466C-93CF-C2FCDB44EF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0000">
        <p14:flip dir="r"/>
      </p:transition>
    </mc:Choice>
    <mc:Fallback xmlns="">
      <p:transition spd="slow" advTm="10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79516-CDC4-4A1F-A2A8-0290F29AF7BE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C0584-04C0-466C-93CF-C2FCDB44EF95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0000">
        <p14:flip dir="r"/>
      </p:transition>
    </mc:Choice>
    <mc:Fallback xmlns="">
      <p:transition spd="slow" advTm="10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79516-CDC4-4A1F-A2A8-0290F29AF7BE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C0584-04C0-466C-93CF-C2FCDB44EF95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0000">
        <p14:flip dir="r"/>
      </p:transition>
    </mc:Choice>
    <mc:Fallback xmlns="">
      <p:transition spd="slow" advTm="10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79516-CDC4-4A1F-A2A8-0290F29AF7BE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C0584-04C0-466C-93CF-C2FCDB44EF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0000">
        <p14:flip dir="r"/>
      </p:transition>
    </mc:Choice>
    <mc:Fallback xmlns="">
      <p:transition spd="slow" advTm="10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79516-CDC4-4A1F-A2A8-0290F29AF7BE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C0584-04C0-466C-93CF-C2FCDB44EF9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0000">
        <p14:flip dir="r"/>
      </p:transition>
    </mc:Choice>
    <mc:Fallback xmlns="">
      <p:transition spd="slow" advTm="10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79516-CDC4-4A1F-A2A8-0290F29AF7BE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C0584-04C0-466C-93CF-C2FCDB44EF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0000">
        <p14:flip dir="r"/>
      </p:transition>
    </mc:Choice>
    <mc:Fallback xmlns="">
      <p:transition spd="slow" advTm="10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79516-CDC4-4A1F-A2A8-0290F29AF7BE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C0584-04C0-466C-93CF-C2FCDB44EF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0000">
        <p14:flip dir="r"/>
      </p:transition>
    </mc:Choice>
    <mc:Fallback xmlns="">
      <p:transition spd="slow" advTm="10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79516-CDC4-4A1F-A2A8-0290F29AF7BE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C0584-04C0-466C-93CF-C2FCDB44EF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0000">
        <p14:flip dir="r"/>
      </p:transition>
    </mc:Choice>
    <mc:Fallback xmlns="">
      <p:transition spd="slow" advTm="10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79516-CDC4-4A1F-A2A8-0290F29AF7BE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C0584-04C0-466C-93CF-C2FCDB44EF95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0000">
        <p14:flip dir="r"/>
      </p:transition>
    </mc:Choice>
    <mc:Fallback xmlns="">
      <p:transition spd="slow" advTm="10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79516-CDC4-4A1F-A2A8-0290F29AF7BE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C0584-04C0-466C-93CF-C2FCDB44EF95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0000">
        <p14:flip dir="r"/>
      </p:transition>
    </mc:Choice>
    <mc:Fallback xmlns="">
      <p:transition spd="slow" advTm="10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F379516-CDC4-4A1F-A2A8-0290F29AF7BE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87DC0584-04C0-466C-93CF-C2FCDB44EF95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1200" advTm="10000">
        <p14:flip dir="r"/>
      </p:transition>
    </mc:Choice>
    <mc:Fallback xmlns="">
      <p:transition spd="slow" advTm="10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476672"/>
            <a:ext cx="7175351" cy="2376264"/>
          </a:xfrm>
        </p:spPr>
        <p:txBody>
          <a:bodyPr>
            <a:noAutofit/>
          </a:bodyPr>
          <a:lstStyle/>
          <a:p>
            <a:r>
              <a:rPr lang="ru-RU" sz="4000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Долгосрочный проект</a:t>
            </a:r>
            <a:br>
              <a:rPr lang="ru-RU" sz="4000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«Спешите делать добрые дела»</a:t>
            </a:r>
            <a:endParaRPr lang="ru-RU" sz="4000" i="1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8024" y="3556000"/>
            <a:ext cx="3960440" cy="2465287"/>
          </a:xfrm>
        </p:spPr>
        <p:txBody>
          <a:bodyPr>
            <a:normAutofit lnSpcReduction="10000"/>
          </a:bodyPr>
          <a:lstStyle/>
          <a:p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</a:rPr>
              <a:t>Автор проекта:</a:t>
            </a:r>
          </a:p>
          <a:p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</a:rPr>
              <a:t>Учитель начальных классов</a:t>
            </a:r>
          </a:p>
          <a:p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</a:rPr>
              <a:t>МБОУ «</a:t>
            </a:r>
            <a:r>
              <a:rPr lang="ru-RU" i="1" dirty="0" err="1" smtClean="0">
                <a:solidFill>
                  <a:schemeClr val="accent4">
                    <a:lumMod val="75000"/>
                  </a:schemeClr>
                </a:solidFill>
              </a:rPr>
              <a:t>Ивашкинская</a:t>
            </a:r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</a:rPr>
              <a:t> СОШ»</a:t>
            </a:r>
          </a:p>
          <a:p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</a:rPr>
              <a:t>С. Ивашка</a:t>
            </a:r>
          </a:p>
          <a:p>
            <a:r>
              <a:rPr lang="ru-RU" i="1" dirty="0" err="1" smtClean="0">
                <a:solidFill>
                  <a:schemeClr val="accent4">
                    <a:lumMod val="75000"/>
                  </a:schemeClr>
                </a:solidFill>
              </a:rPr>
              <a:t>Карагинский</a:t>
            </a:r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</a:rPr>
              <a:t> район</a:t>
            </a:r>
          </a:p>
          <a:p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</a:rPr>
              <a:t>Камчатский край</a:t>
            </a:r>
          </a:p>
          <a:p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</a:rPr>
              <a:t>Егорова Светлана Геннадьевна</a:t>
            </a:r>
            <a:endParaRPr lang="ru-RU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3284984"/>
            <a:ext cx="4392488" cy="3294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925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0000">
        <p14:flip dir="r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404664"/>
            <a:ext cx="7772400" cy="576064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Реализация проекта</a:t>
            </a:r>
            <a:endParaRPr lang="ru-RU" sz="40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80729"/>
            <a:ext cx="8640960" cy="1512168"/>
          </a:xfrm>
        </p:spPr>
        <p:txBody>
          <a:bodyPr>
            <a:normAutofit fontScale="92500" lnSpcReduction="20000"/>
          </a:bodyPr>
          <a:lstStyle/>
          <a:p>
            <a:r>
              <a:rPr lang="en-US" sz="4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I</a:t>
            </a:r>
            <a:r>
              <a:rPr lang="ru-RU" sz="4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этап</a:t>
            </a:r>
          </a:p>
          <a:p>
            <a:r>
              <a:rPr lang="ru-RU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Разработка экологической игры «В гости к Берендею». Старт игры, послание животных детям. Экскурсия «Окрестности нашего села». Устный журнал «Правила поведения в лесу».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8064" y="2564904"/>
            <a:ext cx="3809562" cy="21587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1760" y="2924944"/>
            <a:ext cx="4211960" cy="23743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114" y="3536461"/>
            <a:ext cx="4211960" cy="23743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241673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10000">
        <p14:honeycomb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6"/>
            <a:ext cx="7772400" cy="576064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Письмо – обращение к детям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80728"/>
            <a:ext cx="8640960" cy="4048473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Здравствуйте, дорогие ребята!</a:t>
            </a:r>
          </a:p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   Обращаемся к вам за помощью. Вы любите отдыхать на природе и часто бываете в гостях у Берендея. Спешим сообщить вам, что он заболел от тоски и горя. Его лесное царство-государство приходит в упадок. Люди беспощадно уничтожают тундру, подрывают дёрн, устроили мусорные свалки в окрестностях села и на берегу моря. Возможно очень скоро вам некуда будет больше ходить за грибами и ягодами, негде будет отдыхать. Кругом свалки, развороченная тундра и несметное количество медведей. Они хоть и не трогают людей, но находиться вблизи них очень опасно.</a:t>
            </a:r>
          </a:p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Царь Берендей боится, что скоро здесь образуется пустыня.</a:t>
            </a:r>
          </a:p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Может быть вы сможете чем-нибудь помочь нам ? Может быть к вашему голосу прислушаются взрослые дяди и тёти и начнут  совершать добрые дела во благо процветания нашего края.</a:t>
            </a:r>
          </a:p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С уважением и любовью к вам мишки, зайки и лисички.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318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30000">
        <p14:glitter pattern="hexagon"/>
      </p:transition>
    </mc:Choice>
    <mc:Fallback xmlns="">
      <p:transition spd="slow" advTm="3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8024" y="1052736"/>
            <a:ext cx="3888432" cy="5544616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  <a:t>Когда-то, собравшись с последними силами,</a:t>
            </a:r>
            <a:b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  <a:t>Создал Господь планету красивую.</a:t>
            </a:r>
            <a:b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  <a:t>Дал ей форму шара большого</a:t>
            </a:r>
            <a:b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  <a:t>И посадил там деревья, цветы,</a:t>
            </a:r>
            <a:b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  <a:t>Травы невиданной красоты.</a:t>
            </a:r>
            <a:b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  <a:t>Много животных там стало водиться</a:t>
            </a:r>
            <a:b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  <a:t>Змеи, слоны, черепахи и птицы.</a:t>
            </a:r>
            <a:b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  <a:t>Вот вам подарок, люди, владейте.</a:t>
            </a:r>
            <a:b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  <a:t>Землю вспашите, хлебом засейте.</a:t>
            </a:r>
            <a:b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  <a:t>Всем завещаю вам я отныне – </a:t>
            </a:r>
            <a:b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  <a:t>Вы берегите эту святыню.</a:t>
            </a:r>
            <a:b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  <a:t>Взгляни на глобус – шар земной</a:t>
            </a:r>
            <a:b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  <a:t>Ведь он вздыхает, как живой.</a:t>
            </a:r>
            <a:b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  <a:t>И шепчут нам материки:</a:t>
            </a:r>
            <a:b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20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  <a:t>- Ты береги нас, береги!</a:t>
            </a:r>
            <a:b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  <a:t>В тревоге рощи и леса,</a:t>
            </a:r>
            <a:b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  <a:t>Роса на травах, как слеза.</a:t>
            </a:r>
            <a:b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  <a:t>И тихо просят родники:</a:t>
            </a:r>
            <a:b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20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  <a:t>- Ты береги нас, береги!</a:t>
            </a:r>
            <a:b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</a:br>
            <a:endParaRPr lang="ru-RU" sz="20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34498">
            <a:off x="517198" y="580861"/>
            <a:ext cx="3874272" cy="29057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6752">
            <a:off x="791562" y="3607622"/>
            <a:ext cx="3851920" cy="28889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32878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20000">
        <p14:flip dir="r"/>
      </p:transition>
    </mc:Choice>
    <mc:Fallback xmlns="">
      <p:transition spd="slow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2"/>
            <a:ext cx="7772400" cy="576064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Правила поведения в лесу</a:t>
            </a:r>
            <a:endParaRPr lang="ru-RU" sz="32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124744"/>
            <a:ext cx="3096344" cy="4320480"/>
          </a:xfrm>
        </p:spPr>
        <p:txBody>
          <a:bodyPr>
            <a:normAutofit lnSpcReduction="10000"/>
          </a:bodyPr>
          <a:lstStyle/>
          <a:p>
            <a:pPr marL="457200" indent="-457200">
              <a:buAutoNum type="arabicPeriod"/>
            </a:pPr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Не ломать зелёные ветки и деревья, не качаться на них.</a:t>
            </a:r>
          </a:p>
          <a:p>
            <a:pPr marL="457200" indent="-457200">
              <a:buAutoNum type="arabicPeriod"/>
            </a:pPr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Не разорять муравейники и птичьи гнёзда.</a:t>
            </a:r>
          </a:p>
          <a:p>
            <a:pPr marL="457200" indent="-457200">
              <a:buAutoNum type="arabicPeriod"/>
            </a:pPr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Не разжигать костры, беречь лес от пожара.</a:t>
            </a:r>
          </a:p>
          <a:p>
            <a:pPr marL="457200" indent="-457200">
              <a:buAutoNum type="arabicPeriod"/>
            </a:pPr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Не рвать больших букетов цветов.</a:t>
            </a:r>
          </a:p>
          <a:p>
            <a:pPr marL="457200" indent="-457200">
              <a:buAutoNum type="arabicPeriod"/>
            </a:pPr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Не оставлять мусор в лесу, а закопать его в яму.</a:t>
            </a:r>
            <a:endParaRPr lang="ru-RU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1920" y="1700808"/>
            <a:ext cx="4860032" cy="36450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34848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10000">
        <p14:glitter pattern="hexagon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4"/>
            <a:ext cx="7772400" cy="864096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solidFill>
                  <a:srgbClr val="FFC000"/>
                </a:solidFill>
              </a:rPr>
              <a:t>Реализация проекта</a:t>
            </a:r>
            <a:br>
              <a:rPr lang="ru-RU" sz="3100" dirty="0" smtClean="0">
                <a:solidFill>
                  <a:srgbClr val="FFC000"/>
                </a:solidFill>
              </a:rPr>
            </a:br>
            <a:r>
              <a:rPr lang="en-US" sz="2800" dirty="0" smtClean="0">
                <a:solidFill>
                  <a:srgbClr val="FFFF00"/>
                </a:solidFill>
              </a:rPr>
              <a:t>II </a:t>
            </a:r>
            <a:r>
              <a:rPr lang="ru-RU" sz="2800" dirty="0" smtClean="0">
                <a:solidFill>
                  <a:srgbClr val="FFFF00"/>
                </a:solidFill>
              </a:rPr>
              <a:t>этап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35896" y="1412776"/>
            <a:ext cx="5184576" cy="4392488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Экологический субботник. Сбор информационного материала «Растения и животные Камчатского края». Встреча с лесником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Жабицким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А.Н. </a:t>
            </a:r>
            <a:endParaRPr lang="ru-RU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endParaRPr lang="ru-RU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На этом этапе дети вместе со взрослыми вышли на уборку территории возле взлётно-посадочной полосы, недалеко от которой находится мусорная свалка.</a:t>
            </a:r>
          </a:p>
          <a:p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В течение месяца собирался материал о жизни животных и растений нашего края. Вся информация складывалась в корзинку-копилку «В защиту природы».</a:t>
            </a:r>
          </a:p>
          <a:p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Прошла встреча с местным лесником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Жабицким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Алексеем Николаевичем. </a:t>
            </a:r>
            <a:endParaRPr lang="ru-RU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635357">
            <a:off x="112919" y="745763"/>
            <a:ext cx="3805207" cy="21366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772465">
            <a:off x="56811" y="2428711"/>
            <a:ext cx="3960166" cy="22324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71589">
            <a:off x="-24387" y="4157947"/>
            <a:ext cx="3902467" cy="219992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15255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0">
        <p14:gallery dir="l"/>
      </p:transition>
    </mc:Choice>
    <mc:Fallback xmlns="">
      <p:transition spd="slow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404664"/>
            <a:ext cx="6264696" cy="648072"/>
          </a:xfrm>
        </p:spPr>
        <p:txBody>
          <a:bodyPr>
            <a:normAutofit/>
          </a:bodyPr>
          <a:lstStyle/>
          <a:p>
            <a:r>
              <a:rPr lang="ru-RU" sz="2800" i="1" dirty="0" smtClean="0">
                <a:solidFill>
                  <a:schemeClr val="accent3"/>
                </a:solidFill>
              </a:rPr>
              <a:t>Встреча с лесником </a:t>
            </a:r>
            <a:r>
              <a:rPr lang="ru-RU" sz="2800" i="1" dirty="0" err="1" smtClean="0">
                <a:solidFill>
                  <a:schemeClr val="accent3"/>
                </a:solidFill>
              </a:rPr>
              <a:t>Жабицким</a:t>
            </a:r>
            <a:r>
              <a:rPr lang="ru-RU" sz="2800" i="1" dirty="0" smtClean="0">
                <a:solidFill>
                  <a:schemeClr val="accent3"/>
                </a:solidFill>
              </a:rPr>
              <a:t> А.Н.</a:t>
            </a:r>
            <a:endParaRPr lang="ru-RU" sz="2800" i="1" dirty="0">
              <a:solidFill>
                <a:schemeClr val="accent3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76056" y="4725144"/>
            <a:ext cx="3600400" cy="1368151"/>
          </a:xfrm>
        </p:spPr>
        <p:txBody>
          <a:bodyPr>
            <a:normAutofit fontScale="92500" lnSpcReduction="10000"/>
          </a:bodyPr>
          <a:lstStyle/>
          <a:p>
            <a:r>
              <a:rPr lang="ru-RU" sz="3200" dirty="0" smtClean="0">
                <a:solidFill>
                  <a:srgbClr val="00B050"/>
                </a:solidFill>
              </a:rPr>
              <a:t>Корзинка – копилка «В защиту природы»</a:t>
            </a:r>
            <a:endParaRPr lang="ru-RU" sz="3200" dirty="0">
              <a:solidFill>
                <a:srgbClr val="00B05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8" y="1340768"/>
            <a:ext cx="3432879" cy="32259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47506">
            <a:off x="541667" y="1916832"/>
            <a:ext cx="4283968" cy="24176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3878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0">
        <p14:gallery dir="l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404664"/>
            <a:ext cx="4032448" cy="2232248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Мы признаемся вам честно,</a:t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Нам никто не предлагал</a:t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Убирать весь этот мусор…</a:t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Но он так нас всех достал,</a:t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Что однажды в дни каникул мы решили вместе</a:t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Выйти к дому и убрать всё, ведь – это дело чести!</a:t>
            </a: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99992" y="404664"/>
            <a:ext cx="4320480" cy="6120680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Под палящим солнцем мы трудились долго.</a:t>
            </a:r>
          </a:p>
          <a:p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Убирали грязный мусор, стёкла и осколки.</a:t>
            </a:r>
          </a:p>
          <a:p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Был нелёгок этот труд, не пропал он даром-</a:t>
            </a:r>
          </a:p>
          <a:p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Через несколько часов всё здесь засияло.</a:t>
            </a:r>
          </a:p>
          <a:p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Чистота теперь кругом и порядок вроде,</a:t>
            </a:r>
          </a:p>
          <a:p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Как приятно помогать матушке-природе!</a:t>
            </a:r>
          </a:p>
          <a:p>
            <a:endParaRPr lang="ru-RU" sz="1600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Только радовались  мы рано и напрасно.</a:t>
            </a:r>
          </a:p>
          <a:p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И недели не прошло, как нам стало ясно:</a:t>
            </a:r>
          </a:p>
          <a:p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Не оценили взрослые нашего труда-</a:t>
            </a:r>
          </a:p>
          <a:p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На поляне вновь лежит мусора гора.</a:t>
            </a:r>
          </a:p>
          <a:p>
            <a:endParaRPr lang="ru-RU" sz="1600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И всё-таки, скажите, кто же вправе</a:t>
            </a:r>
          </a:p>
          <a:p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Найти на взрослых тех управу?</a:t>
            </a:r>
          </a:p>
          <a:p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Как это всё остановить?!</a:t>
            </a:r>
          </a:p>
          <a:p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Как Камчатку мы сможем сохранить?!</a:t>
            </a:r>
            <a:endParaRPr lang="ru-RU" sz="16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6978">
            <a:off x="386268" y="3188405"/>
            <a:ext cx="3995936" cy="224014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2053230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25000">
        <p14:flip dir="r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08720"/>
            <a:ext cx="7772400" cy="1440160"/>
          </a:xfrm>
        </p:spPr>
        <p:txBody>
          <a:bodyPr>
            <a:normAutofit fontScale="90000"/>
          </a:bodyPr>
          <a:lstStyle/>
          <a:p>
            <a:r>
              <a:rPr lang="ru-RU" sz="2800" dirty="0">
                <a:solidFill>
                  <a:srgbClr val="FFC000"/>
                </a:solidFill>
              </a:rPr>
              <a:t>Реализация проекта</a:t>
            </a:r>
            <a:r>
              <a:rPr lang="ru-RU" dirty="0">
                <a:solidFill>
                  <a:srgbClr val="FFC000"/>
                </a:solidFill>
              </a:rPr>
              <a:t/>
            </a:r>
            <a:br>
              <a:rPr lang="ru-RU" dirty="0">
                <a:solidFill>
                  <a:srgbClr val="FFC000"/>
                </a:solidFill>
              </a:rPr>
            </a:br>
            <a:r>
              <a:rPr lang="en-US" sz="2800" dirty="0" smtClean="0">
                <a:solidFill>
                  <a:srgbClr val="FFFF00"/>
                </a:solidFill>
              </a:rPr>
              <a:t>III </a:t>
            </a:r>
            <a:r>
              <a:rPr lang="ru-RU" sz="2800" dirty="0" smtClean="0">
                <a:solidFill>
                  <a:srgbClr val="FFFF00"/>
                </a:solidFill>
              </a:rPr>
              <a:t>этап                                                                                                               </a:t>
            </a:r>
            <a:r>
              <a:rPr lang="ru-RU" sz="2200" dirty="0" smtClean="0">
                <a:solidFill>
                  <a:srgbClr val="FFC000"/>
                </a:solidFill>
              </a:rPr>
              <a:t>Сбор </a:t>
            </a:r>
            <a:r>
              <a:rPr lang="ru-RU" sz="2200" dirty="0">
                <a:solidFill>
                  <a:srgbClr val="FFC000"/>
                </a:solidFill>
              </a:rPr>
              <a:t>информационного материала  «Причины экологической катастрофы», «Сортировка и переработка мусора». Фотовыставка «Наш край в опасности». </a:t>
            </a:r>
            <a:br>
              <a:rPr lang="ru-RU" sz="2200" dirty="0">
                <a:solidFill>
                  <a:srgbClr val="FFC000"/>
                </a:solidFill>
              </a:rPr>
            </a:br>
            <a:endParaRPr lang="ru-RU" sz="2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96136" y="1700808"/>
            <a:ext cx="3024336" cy="4680521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Продолжается сбор информационного материала в корзинку-копилку.                  Проходят устные журналы, </a:t>
            </a:r>
            <a:r>
              <a:rPr lang="ru-RU" dirty="0">
                <a:solidFill>
                  <a:srgbClr val="FFFF00"/>
                </a:solidFill>
              </a:rPr>
              <a:t>в</a:t>
            </a:r>
            <a:r>
              <a:rPr lang="ru-RU" dirty="0" smtClean="0">
                <a:solidFill>
                  <a:srgbClr val="FFFF00"/>
                </a:solidFill>
              </a:rPr>
              <a:t> ходе которых, ребята отчитываются о своей работе.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Организована фотовыставка, наглядно демонстрирующая о халатном отношении людей к природе.</a:t>
            </a:r>
            <a:endParaRPr lang="ru-RU" dirty="0">
              <a:solidFill>
                <a:srgbClr val="FFFF00"/>
              </a:solidFill>
            </a:endParaRP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22" y="1654072"/>
            <a:ext cx="2411760" cy="18088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0882" y="1916832"/>
            <a:ext cx="3419872" cy="19172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3068960"/>
            <a:ext cx="3050602" cy="21196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1800" y="4340786"/>
            <a:ext cx="3315547" cy="18788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145" y="4725144"/>
            <a:ext cx="2627784" cy="19708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53221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12000">
        <p14:pan dir="u"/>
      </p:transition>
    </mc:Choice>
    <mc:Fallback xmlns="">
      <p:transition spd="slow" advTm="1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476672"/>
            <a:ext cx="7772400" cy="2016224"/>
          </a:xfrm>
        </p:spPr>
        <p:txBody>
          <a:bodyPr>
            <a:normAutofit fontScale="90000"/>
          </a:bodyPr>
          <a:lstStyle/>
          <a:p>
            <a:r>
              <a:rPr lang="ru-RU" sz="3200" dirty="0">
                <a:solidFill>
                  <a:srgbClr val="FFC000"/>
                </a:solidFill>
              </a:rPr>
              <a:t>Реализация проекта</a:t>
            </a:r>
            <a:br>
              <a:rPr lang="ru-RU" sz="3200" dirty="0">
                <a:solidFill>
                  <a:srgbClr val="FFC000"/>
                </a:solidFill>
              </a:rPr>
            </a:br>
            <a:r>
              <a:rPr lang="en-US" sz="3200" dirty="0" smtClean="0">
                <a:solidFill>
                  <a:srgbClr val="FFFF00"/>
                </a:solidFill>
              </a:rPr>
              <a:t>IV </a:t>
            </a:r>
            <a:r>
              <a:rPr lang="ru-RU" sz="3200" dirty="0" smtClean="0">
                <a:solidFill>
                  <a:srgbClr val="FFFF00"/>
                </a:solidFill>
              </a:rPr>
              <a:t>этап</a:t>
            </a:r>
            <a:r>
              <a:rPr lang="ru-RU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                                                          </a:t>
            </a:r>
            <a:r>
              <a:rPr lang="ru-RU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Выставка </a:t>
            </a:r>
            <a:r>
              <a:rPr lang="ru-RU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рисунков «Береги природу». Сочинение на тему «Живая земля». Устный журнал «Послание взрослым в защиту животных».</a:t>
            </a: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556792"/>
            <a:ext cx="2664296" cy="4500499"/>
          </a:xfrm>
        </p:spPr>
        <p:txBody>
          <a:bodyPr>
            <a:normAutofit/>
          </a:bodyPr>
          <a:lstStyle/>
          <a:p>
            <a:endParaRPr lang="ru-RU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Природа родная,</a:t>
            </a:r>
          </a:p>
          <a:p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В тебе растворяюсь,</a:t>
            </a:r>
          </a:p>
          <a:p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Краски и звуки жадно ловлю.</a:t>
            </a:r>
          </a:p>
          <a:p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Пред красою Земли преклоняюсь,</a:t>
            </a:r>
          </a:p>
          <a:p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Я этот мир бесконечно люблю.</a:t>
            </a:r>
          </a:p>
          <a:p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Т. Пушкарёва</a:t>
            </a:r>
            <a:endParaRPr lang="ru-RU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5816" y="2204864"/>
            <a:ext cx="5472608" cy="2883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79139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2000">
        <p14:conveyor dir="l"/>
      </p:transition>
    </mc:Choice>
    <mc:Fallback xmlns="">
      <p:transition spd="slow" advTm="1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4"/>
            <a:ext cx="7772400" cy="504056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FFC000"/>
                </a:solidFill>
              </a:rPr>
              <a:t>Береги природу</a:t>
            </a:r>
            <a:endParaRPr lang="ru-RU" sz="3200" dirty="0">
              <a:solidFill>
                <a:srgbClr val="FFC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908720"/>
            <a:ext cx="2808312" cy="4464496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Есть просто храм,</a:t>
            </a:r>
          </a:p>
          <a:p>
            <a:r>
              <a:rPr lang="ru-RU" dirty="0" smtClean="0"/>
              <a:t>Есть храм науки.</a:t>
            </a:r>
          </a:p>
          <a:p>
            <a:r>
              <a:rPr lang="ru-RU" dirty="0" smtClean="0"/>
              <a:t>А есть природы храм –</a:t>
            </a:r>
          </a:p>
          <a:p>
            <a:r>
              <a:rPr lang="ru-RU" dirty="0" smtClean="0"/>
              <a:t>С лесами, тянущими руки</a:t>
            </a:r>
          </a:p>
          <a:p>
            <a:r>
              <a:rPr lang="ru-RU" dirty="0" smtClean="0"/>
              <a:t>Навстречу солнцу и ветрам.</a:t>
            </a:r>
          </a:p>
          <a:p>
            <a:r>
              <a:rPr lang="ru-RU" dirty="0" smtClean="0"/>
              <a:t>(С. Смирнов)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Давайте любить, давайте мечтать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И просто природу свою охранять.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(ученик 4 класса Ласточкин Святослав)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96604">
            <a:off x="3254784" y="1355044"/>
            <a:ext cx="5436095" cy="306446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93293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0">
        <p14:conveyor dir="l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7984" y="2183202"/>
            <a:ext cx="4536355" cy="4195207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692696"/>
            <a:ext cx="4608512" cy="5112568"/>
          </a:xfrm>
        </p:spPr>
        <p:txBody>
          <a:bodyPr/>
          <a:lstStyle/>
          <a:p>
            <a:r>
              <a:rPr lang="ru-RU" sz="3200" i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Цель: </a:t>
            </a:r>
            <a:br>
              <a:rPr lang="ru-RU" sz="3200" i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i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создание условий для воспитания бережного отношения к природе как необходимого условия нравственного воспитания; вызвать желание совершать добрые поступки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28557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5000">
        <p14:flip dir="r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60648"/>
            <a:ext cx="7772400" cy="576064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Выдержки из сочинений учащихся 4 класса</a:t>
            </a:r>
            <a:endParaRPr lang="ru-RU" sz="28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908720"/>
            <a:ext cx="8496944" cy="5472608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«Раньше наша тундра начиналась сразу за селом. А теперь нужно далеко ходить за грибами и ягодами. Но там страшно, потому что ходят медведи». Малютин Кирилл</a:t>
            </a:r>
          </a:p>
          <a:p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«Когда-то наше село было очень красивое. А сейчас на морском берегу, возле взлётной полосы и даже на увалах свалки мусора. Я хочу, чтобы везде убрали мусор и навели чистоту. Из-за грязи медведи стали ходить по посёлку, а люди их убивают». Давыденко Артём</a:t>
            </a:r>
          </a:p>
          <a:p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«Люди вторглись в природу и нанесли ей очень сильный удар. Страдают и растения, и животные, и мы. Нужно построить мусороперерабатывающие мини-заводы» Ласточкин Святослав</a:t>
            </a:r>
          </a:p>
          <a:p>
            <a:r>
              <a:rPr lang="ru-RU" dirty="0" smtClean="0"/>
              <a:t>«Когда-то мы ходили отдыхать на озёра, на море, в тундру, на увалы. А сейчас везде мусор. В реку и озёра нельзя войти, дно засыпано стёклами, жестянками и железками. Тундра отодвигается всё дальше и дальше. Её всю перерыли». Павленко Василиса</a:t>
            </a:r>
          </a:p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«Раньше взрослые за нас не боялись, когда мы уходили отдыхать на природу. Теперь много медведей кругом  и голодных лис. А ещё исчезли сирень и рододендрон». Максимова Екатерина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617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0">
        <p14:conveyor dir="l"/>
      </p:transition>
    </mc:Choice>
    <mc:Fallback xmlns="">
      <p:transition spd="slow" advTm="3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6"/>
            <a:ext cx="7772400" cy="432048"/>
          </a:xfrm>
        </p:spPr>
        <p:txBody>
          <a:bodyPr>
            <a:normAutofit fontScale="90000"/>
          </a:bodyPr>
          <a:lstStyle/>
          <a:p>
            <a:r>
              <a:rPr lang="ru-RU" sz="28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Выдержки из сочинений учащихся 4 класса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836712"/>
            <a:ext cx="8424936" cy="4192489"/>
          </a:xfrm>
        </p:spPr>
        <p:txBody>
          <a:bodyPr/>
          <a:lstStyle/>
          <a:p>
            <a:r>
              <a:rPr lang="ru-RU" dirty="0" smtClean="0"/>
              <a:t>«Экологическая катастрофа – это очень плохо. </a:t>
            </a:r>
            <a:r>
              <a:rPr lang="ru-RU" dirty="0"/>
              <a:t>С</a:t>
            </a:r>
            <a:r>
              <a:rPr lang="ru-RU" dirty="0" smtClean="0"/>
              <a:t>овсем недавно у нас было наводнение. Я думаю, что природа отомстила людям.  Весь мусор, который был на берегу моря, волной выбросило назад на огороды людей». Юрьев Артемий</a:t>
            </a:r>
          </a:p>
          <a:p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«В декабре над </a:t>
            </a:r>
            <a:r>
              <a:rPr lang="ru-RU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Ивашкой</a:t>
            </a:r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нависла туча </a:t>
            </a:r>
            <a:r>
              <a:rPr lang="ru-RU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вулканного</a:t>
            </a:r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пепла. За несколько минут засыпало всё вокруг. Природа говорит: «Я скрою всю вашу грязь! Не смейте больше обижать свой край!» Я думаю, что надо очистить всё от мусора, поставить баки. Тогда и людям, и животным, и растениям будет хорошо». </a:t>
            </a:r>
            <a:r>
              <a:rPr lang="ru-RU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Крехнова</a:t>
            </a:r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Елизавета</a:t>
            </a:r>
            <a:endParaRPr lang="ru-RU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3717032"/>
            <a:ext cx="2627784" cy="14813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5074463"/>
            <a:ext cx="2736304" cy="15425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7296" y="4005064"/>
            <a:ext cx="2771800" cy="15625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4128" y="5198381"/>
            <a:ext cx="2627784" cy="148134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6176" y="3717032"/>
            <a:ext cx="2807296" cy="158254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1804926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000">
        <p14:conveyor dir="l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2"/>
            <a:ext cx="7772400" cy="504056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FFC000"/>
                </a:solidFill>
              </a:rPr>
              <a:t>Послание взрослым</a:t>
            </a:r>
            <a:endParaRPr lang="ru-RU" sz="2800" dirty="0">
              <a:solidFill>
                <a:srgbClr val="FFC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052736"/>
            <a:ext cx="8640960" cy="3976465"/>
          </a:xfrm>
        </p:spPr>
        <p:txBody>
          <a:bodyPr/>
          <a:lstStyle/>
          <a:p>
            <a:r>
              <a:rPr lang="ru-RU" dirty="0" smtClean="0"/>
              <a:t>Дорогие взрослые! Сегодня наш природный дом оказался в большой опасности. Неправильное использование природных богатств ведёт к тому,  что беднеет наша природа, исчезают многие растения и животные, погибают насекомые и птицы. С каждым годом всё опаснее для здоровья становится сама окружающая среда.</a:t>
            </a:r>
          </a:p>
          <a:p>
            <a:r>
              <a:rPr lang="ru-RU" dirty="0" smtClean="0"/>
              <a:t>Повсеместно слышны  призывы о необходимости заниматься экологией, чтобы сберечь нашу Землю для будущих поколений. Сегодня каждый человек должен стать немного экологом.</a:t>
            </a:r>
          </a:p>
          <a:p>
            <a:r>
              <a:rPr lang="ru-RU" dirty="0" smtClean="0"/>
              <a:t>Давайте все вместе будем творить добро! Прямо сейчас! Иначе будет поздно!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4161721"/>
            <a:ext cx="3851920" cy="26738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4351" y="4308401"/>
            <a:ext cx="3966032" cy="25271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92292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0">
        <p14:conveyor dir="l"/>
      </p:transition>
    </mc:Choice>
    <mc:Fallback xmlns="">
      <p:transition spd="slow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2"/>
            <a:ext cx="7772400" cy="1512168"/>
          </a:xfrm>
        </p:spPr>
        <p:txBody>
          <a:bodyPr>
            <a:normAutofit fontScale="90000"/>
          </a:bodyPr>
          <a:lstStyle/>
          <a:p>
            <a:r>
              <a:rPr lang="ru-RU" sz="3100" dirty="0">
                <a:solidFill>
                  <a:srgbClr val="FFC000"/>
                </a:solidFill>
              </a:rPr>
              <a:t>Реализация проекта</a:t>
            </a:r>
            <a:br>
              <a:rPr lang="ru-RU" sz="3100" dirty="0">
                <a:solidFill>
                  <a:srgbClr val="FFC000"/>
                </a:solidFill>
              </a:rPr>
            </a:br>
            <a:r>
              <a:rPr lang="en-US" sz="2700" dirty="0">
                <a:solidFill>
                  <a:srgbClr val="FFFF00"/>
                </a:solidFill>
              </a:rPr>
              <a:t>V</a:t>
            </a:r>
            <a:r>
              <a:rPr lang="en-US" sz="2700" dirty="0" smtClean="0">
                <a:solidFill>
                  <a:srgbClr val="FFFF00"/>
                </a:solidFill>
              </a:rPr>
              <a:t> </a:t>
            </a:r>
            <a:r>
              <a:rPr lang="ru-RU" sz="2700" dirty="0" smtClean="0">
                <a:solidFill>
                  <a:srgbClr val="FFFF00"/>
                </a:solidFill>
              </a:rPr>
              <a:t>этап</a:t>
            </a:r>
            <a:r>
              <a:rPr lang="en-US" sz="2700" dirty="0" smtClean="0">
                <a:solidFill>
                  <a:srgbClr val="FFFF00"/>
                </a:solidFill>
              </a:rPr>
              <a:t/>
            </a:r>
            <a:br>
              <a:rPr lang="en-US" sz="2700" dirty="0" smtClean="0">
                <a:solidFill>
                  <a:srgbClr val="FFFF00"/>
                </a:solidFill>
              </a:rPr>
            </a:br>
            <a:r>
              <a:rPr lang="ru-RU" sz="2700" dirty="0">
                <a:solidFill>
                  <a:srgbClr val="FFFF00"/>
                </a:solidFill>
              </a:rPr>
              <a:t>К</a:t>
            </a:r>
            <a:r>
              <a:rPr lang="ru-RU" sz="2700" dirty="0" smtClean="0">
                <a:solidFill>
                  <a:srgbClr val="FFFF00"/>
                </a:solidFill>
              </a:rPr>
              <a:t>лассный час «Спешите делать добрые дела»</a:t>
            </a:r>
            <a:r>
              <a:rPr lang="en-US" sz="2700" dirty="0" smtClean="0">
                <a:solidFill>
                  <a:srgbClr val="FFFF00"/>
                </a:solidFill>
              </a:rPr>
              <a:t/>
            </a:r>
            <a:br>
              <a:rPr lang="en-US" sz="2700" dirty="0" smtClean="0">
                <a:solidFill>
                  <a:srgbClr val="FFFF00"/>
                </a:solidFill>
              </a:rPr>
            </a:br>
            <a:endParaRPr lang="ru-RU" sz="27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772816"/>
            <a:ext cx="8352928" cy="4608512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Чтоб радость завтрашнего дня        Сквозь фабрик и заводов дым</a:t>
            </a: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Сумел ты ощутить,                    Нам трудно разглядеть</a:t>
            </a: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Должна быть чистою Земля            Все те страданья, что Земле</a:t>
            </a: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И небо чистым быть.             Приходится терпеть.</a:t>
            </a: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А Землю эту, не щадя,                          Надолго ль хватит нам воды,</a:t>
            </a: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Терзал за веком век                       Коль растворён в ней яд?</a:t>
            </a: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И брал всё только для себя                 Надолго ль хватит тех лесов, </a:t>
            </a: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«Разумный»  человек.         Где топоры стучат?</a:t>
            </a: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Сейчас же кинулись спасать     Спасти поля, леса, луга</a:t>
            </a: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  «Природную среду».                                   И чистую гладь рек – всю Землю</a:t>
            </a: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Но почему так поздно мы                  Можешь только ты,</a:t>
            </a: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Почуяли беду?                             «Разумный» человек.</a:t>
            </a:r>
          </a:p>
          <a:p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                                                                                                                                      (Автор неизвестен).</a:t>
            </a:r>
            <a:endParaRPr lang="ru-RU" sz="16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749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>
        <p14:prism isContent="1"/>
      </p:transition>
    </mc:Choice>
    <mc:Fallback xmlns="">
      <p:transition spd="slow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6"/>
            <a:ext cx="7772400" cy="576064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Защита проектного продукта</a:t>
            </a:r>
            <a:endParaRPr lang="ru-RU" sz="32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868144" y="3284984"/>
            <a:ext cx="2952328" cy="324036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Друзья мои, товарищи, хочу я вам сказать: «Давайте станем дружненько  природу защищать!»</a:t>
            </a:r>
          </a:p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Не будем больше мусорить, следить за ней всегда. И будет благодарна нам матушка-Земля!»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0597" y="3068812"/>
            <a:ext cx="4061056" cy="22893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860">
            <a:off x="365448" y="2580261"/>
            <a:ext cx="3024336" cy="17048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217255">
            <a:off x="5608425" y="1182832"/>
            <a:ext cx="3144312" cy="17725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9832" y="1332571"/>
            <a:ext cx="3166905" cy="17852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656" y="808745"/>
            <a:ext cx="3395883" cy="1914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8108">
            <a:off x="322720" y="4309039"/>
            <a:ext cx="3415754" cy="19255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78758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>
        <p14:prism isContent="1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88640"/>
            <a:ext cx="4032448" cy="1512168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rgbClr val="7030A0"/>
                </a:solidFill>
              </a:rPr>
              <a:t>Дерево, трава, цветок и птица</a:t>
            </a:r>
            <a:br>
              <a:rPr lang="ru-RU" sz="2400" dirty="0" smtClean="0">
                <a:solidFill>
                  <a:srgbClr val="7030A0"/>
                </a:solidFill>
              </a:rPr>
            </a:br>
            <a:r>
              <a:rPr lang="ru-RU" sz="2400" dirty="0" smtClean="0">
                <a:solidFill>
                  <a:srgbClr val="7030A0"/>
                </a:solidFill>
              </a:rPr>
              <a:t>не всегда умеют защититься. </a:t>
            </a:r>
            <a:br>
              <a:rPr lang="ru-RU" sz="2400" dirty="0" smtClean="0">
                <a:solidFill>
                  <a:srgbClr val="7030A0"/>
                </a:solidFill>
              </a:rPr>
            </a:br>
            <a:r>
              <a:rPr lang="ru-RU" sz="2400" dirty="0" smtClean="0">
                <a:solidFill>
                  <a:srgbClr val="7030A0"/>
                </a:solidFill>
              </a:rPr>
              <a:t>Если будут уничтожены они, на планете мы останемся одни.</a:t>
            </a:r>
            <a:endParaRPr lang="ru-RU" sz="2400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60032" y="2756218"/>
            <a:ext cx="3960440" cy="3917157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Люби природу, паренёк, </a:t>
            </a: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И девочка, люби!</a:t>
            </a: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От загрязнений защищай,</a:t>
            </a: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Её ты не губи!</a:t>
            </a: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Не отравляй полей и рек,</a:t>
            </a: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Морей, лесов и гор.</a:t>
            </a: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Ты в них отходы не сливай!</a:t>
            </a: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Вредителям – позор!</a:t>
            </a: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Люби природу, человек!</a:t>
            </a: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Её ты охраняй.</a:t>
            </a: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Картину выжженной земли,</a:t>
            </a: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Живя, не оставляй!</a:t>
            </a:r>
          </a:p>
          <a:p>
            <a:r>
              <a:rPr lang="ru-RU" sz="1700" dirty="0" smtClean="0">
                <a:solidFill>
                  <a:schemeClr val="accent3">
                    <a:lumMod val="50000"/>
                  </a:schemeClr>
                </a:solidFill>
              </a:rPr>
              <a:t>(Марк Львовский)</a:t>
            </a:r>
            <a:endParaRPr lang="ru-RU" sz="17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32" y="404664"/>
            <a:ext cx="3672408" cy="20725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1700807"/>
            <a:ext cx="3744416" cy="21108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573070">
            <a:off x="202443" y="3791776"/>
            <a:ext cx="3227785" cy="18146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49001">
            <a:off x="2339752" y="4581128"/>
            <a:ext cx="3037624" cy="17106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67151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00">
        <p14:prism isContent="1"/>
      </p:transition>
    </mc:Choice>
    <mc:Fallback xmlns="">
      <p:transition spd="slow" advTm="1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0"/>
            <a:ext cx="7772400" cy="504056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Рефлексия </a:t>
            </a:r>
            <a:endParaRPr lang="ru-RU" sz="36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620689"/>
            <a:ext cx="8496944" cy="4104456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Работа над проектом оставила неизгладимый след в душах ребят. Они с тоской и грустью вспоминали времена, когда можно было безбоязненно уходить в лес, в тундру, на море на целый день. Родители не боялись за них. Времена изменились. Медведи стаями бродят по свалкам вокруг села. Голодные лисы рыщут в поисках добычи. За дарами природы приходится выезжать далеко за пределы села. Исчезли многие виды растений.</a:t>
            </a:r>
          </a:p>
          <a:p>
            <a:r>
              <a:rPr lang="ru-RU" dirty="0" smtClean="0"/>
              <a:t>Страшно становится от мысли, что всё это сотворили свои же односельчане. Если не предпринимать никаких мер сейчас, то очень скоро будет поздно что-либо делать, кругом образуется пустыня. Добрые дела и поступки  нужно совершать сегодня, сейчас.</a:t>
            </a:r>
          </a:p>
          <a:p>
            <a:r>
              <a:rPr lang="ru-RU" dirty="0" smtClean="0"/>
              <a:t>Дети узнали много нового об окружающем мире, научились заботиться о нём. Доказали, что природа играет огромную роль в жизни человека, а человек в жизни природы. Также ребята увидели, что в результате своего труда можно внести положительные изменения в окружающей среде, сделать мир чище и прекрасней. Было предложено заложить школьные традиции: «Береги природу»,  «Чистая территория», выпуск ежегодной экологической газеты «В защиту природы».  «Послание взрослым» решено отправить в районную газету «</a:t>
            </a:r>
            <a:r>
              <a:rPr lang="ru-RU" dirty="0" err="1" smtClean="0"/>
              <a:t>Карагинские</a:t>
            </a:r>
            <a:r>
              <a:rPr lang="ru-RU" dirty="0" smtClean="0"/>
              <a:t> вести».                                                                                                                           Реализация проекта завершилась успешно, так как были созданы все необходимые условия для овладения элементами информационной деятельности, формирования ключевых умений в зависимости от источника информации.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93908">
            <a:off x="5793447" y="4791719"/>
            <a:ext cx="2771800" cy="155635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93125">
            <a:off x="454216" y="4687151"/>
            <a:ext cx="3131840" cy="17654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82657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>
        <p14:prism isContent="1"/>
      </p:transition>
    </mc:Choice>
    <mc:Fallback xmlns="">
      <p:transition spd="slow" advTm="3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4"/>
            <a:ext cx="7772400" cy="28803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404664"/>
            <a:ext cx="4104456" cy="597666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На планете нашей голубой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Есть место, где живём с тобой,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Родина моя – Камчатский край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Будем мы всегда беречь тебя, знай!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Здесь растут сирень и вишня,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И берёзка белая моя,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Вяз, осина, клён.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Все деревья в нём.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Край Камчатский, 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Я в тебя влюблён.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Камчатка – родной наш дом,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Где птицы летают и звери кругом.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Чтоб всем здесь дышалось легко,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Мы будем беречь его – богатство своё!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30529">
            <a:off x="4437785" y="1493559"/>
            <a:ext cx="4054163" cy="30406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43886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>
        <p14:prism isContent="1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8" y="3140968"/>
            <a:ext cx="3960440" cy="356439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548680"/>
            <a:ext cx="5076056" cy="5976664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Задачи:</a:t>
            </a:r>
            <a:b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- сформировать интерес к окружающему миру, как к источнику жизни;</a:t>
            </a:r>
            <a:b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- показать значимость природы для жизни человека;</a:t>
            </a:r>
            <a:b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- воспитать желание ухаживать за братьями нашими меньшими;</a:t>
            </a:r>
            <a:b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- актуализировать личный опыт наблюдений за живой природой;</a:t>
            </a:r>
            <a:b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- воспитывать бережное и внимательное отношение к природе;</a:t>
            </a:r>
            <a:b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- воспитывать потребность в совершении добрых поступков по отношению к природе.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367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5000">
        <p14:flip dir="r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8"/>
            <a:ext cx="7772400" cy="5616624"/>
          </a:xfrm>
        </p:spPr>
        <p:txBody>
          <a:bodyPr>
            <a:normAutofit fontScale="90000"/>
          </a:bodyPr>
          <a:lstStyle/>
          <a:p>
            <a:r>
              <a:rPr lang="ru-RU" sz="3600" i="1" dirty="0" smtClean="0">
                <a:solidFill>
                  <a:srgbClr val="002060"/>
                </a:solidFill>
              </a:rPr>
              <a:t>Актуальность проекта</a:t>
            </a:r>
            <a:r>
              <a:rPr lang="ru-RU" sz="3600" i="1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3600" i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</a:rPr>
              <a:t>   </a:t>
            </a:r>
            <a:r>
              <a:rPr lang="ru-RU" sz="2700" dirty="0" smtClean="0">
                <a:solidFill>
                  <a:schemeClr val="accent3">
                    <a:lumMod val="50000"/>
                  </a:schemeClr>
                </a:solidFill>
              </a:rPr>
              <a:t>Глобальные проблемы современности, несущие угрозу человеческой цивилизации и всему живому на Земле вызывают необходимость экологического образования.</a:t>
            </a:r>
            <a:br>
              <a:rPr lang="ru-RU" sz="27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700" dirty="0" smtClean="0">
                <a:solidFill>
                  <a:schemeClr val="accent3">
                    <a:lumMod val="50000"/>
                  </a:schemeClr>
                </a:solidFill>
              </a:rPr>
              <a:t>Действенность любых мер по спасению природы определяется поведением людей, их отношением к окружающей среде, природе. Основы этого отношения закладываются в детстве.</a:t>
            </a:r>
            <a:br>
              <a:rPr lang="ru-RU" sz="27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700" dirty="0" smtClean="0">
                <a:solidFill>
                  <a:schemeClr val="accent3">
                    <a:lumMod val="50000"/>
                  </a:schemeClr>
                </a:solidFill>
              </a:rPr>
              <a:t>Обострённые внимание и чувственность младших школьников создают особые предпосылки для проявления интереса к самому себе, окружающим людям, к своему здоровью, природе,  что создаёт определённые условия для эффективного экологического образования на этом возрастном этапе</a:t>
            </a:r>
            <a:r>
              <a:rPr lang="ru-RU" sz="27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.</a:t>
            </a:r>
            <a:endParaRPr lang="ru-RU" sz="27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H="1">
            <a:off x="5148063" y="6715077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8876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25000">
        <p14:flip dir="r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4"/>
            <a:ext cx="7772400" cy="648072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Основная идея проекта</a:t>
            </a:r>
            <a:endParaRPr lang="ru-RU" b="1" i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268761"/>
            <a:ext cx="8352928" cy="367240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Наблюдения за жизнью животных и растений Камчатского края, за жизнедеятельностью людей, проживающих в селе, за изменениями в природе.</a:t>
            </a:r>
          </a:p>
          <a:p>
            <a:r>
              <a:rPr lang="ru-RU" sz="2800" dirty="0" smtClean="0"/>
              <a:t>Выявление необходимости охраны окружающей среды и бережного отношения к природе своего края.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4407866"/>
            <a:ext cx="4605744" cy="234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107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0000">
        <p14:flip dir="r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2"/>
            <a:ext cx="7772400" cy="936104"/>
          </a:xfrm>
        </p:spPr>
        <p:txBody>
          <a:bodyPr>
            <a:noAutofit/>
          </a:bodyPr>
          <a:lstStyle/>
          <a:p>
            <a:r>
              <a:rPr lang="ru-RU" sz="4800" i="1" dirty="0" smtClean="0"/>
              <a:t>Содержание проекта</a:t>
            </a:r>
            <a:endParaRPr lang="ru-RU" sz="4800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772816"/>
            <a:ext cx="8352928" cy="5085184"/>
          </a:xfrm>
        </p:spPr>
        <p:txBody>
          <a:bodyPr>
            <a:norm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Актуальность проекта</a:t>
            </a:r>
          </a:p>
          <a:p>
            <a:pPr marL="457200" indent="-457200">
              <a:buFont typeface="Arial" charset="0"/>
              <a:buChar char="•"/>
            </a:pP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Определение ведущей идеи</a:t>
            </a:r>
          </a:p>
          <a:p>
            <a:pPr marL="457200" indent="-457200">
              <a:buFont typeface="Arial" charset="0"/>
              <a:buChar char="•"/>
            </a:pP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Целеполагание</a:t>
            </a:r>
          </a:p>
          <a:p>
            <a:pPr marL="457200" indent="-457200">
              <a:buFont typeface="Arial" charset="0"/>
              <a:buChar char="•"/>
            </a:pP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Планирование работы по реализации проекта</a:t>
            </a:r>
          </a:p>
          <a:p>
            <a:pPr marL="457200" indent="-457200">
              <a:buFont typeface="Arial" charset="0"/>
              <a:buChar char="•"/>
            </a:pP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Реализация проекта.  Этапы  работы</a:t>
            </a:r>
          </a:p>
          <a:p>
            <a:pPr marL="457200" indent="-457200">
              <a:buFont typeface="Arial" charset="0"/>
              <a:buChar char="•"/>
            </a:pP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Защита проекта</a:t>
            </a:r>
          </a:p>
          <a:p>
            <a:pPr marL="457200" indent="-457200">
              <a:buFont typeface="Arial" charset="0"/>
              <a:buChar char="•"/>
            </a:pP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Рефлексия</a:t>
            </a:r>
            <a:endParaRPr lang="ru-RU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745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0000">
        <p14:flip dir="r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4"/>
            <a:ext cx="7772400" cy="1584176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Методическое обеспечение</a:t>
            </a:r>
            <a:br>
              <a:rPr lang="ru-RU" sz="36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endParaRPr lang="ru-RU" sz="36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412776"/>
            <a:ext cx="6400800" cy="316835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Разработка экологической игры с привлечением учащихся 4 класса, родителей и людей, имеющих непосредственное отношение к защите окружающей среды.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286" y="3056341"/>
            <a:ext cx="5580112" cy="314917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276609">
            <a:off x="5009198" y="3763899"/>
            <a:ext cx="4233521" cy="238654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1686632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0000">
        <p14:flip dir="r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92696"/>
            <a:ext cx="7772400" cy="648072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Целеполагание 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32040" y="1340768"/>
            <a:ext cx="3816424" cy="3688433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/>
              <a:t>Учащиеся поставили перед собой цель побывать  в гостях у лесного царя Берендея, познакомиться с растительным миром и жизнью животных Камчатского края и, в силу своих возможностей, помочь природе своего края в её сохранении.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71224">
            <a:off x="658680" y="1914996"/>
            <a:ext cx="4478695" cy="252475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3465219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0000">
        <p14:flip dir="r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8"/>
            <a:ext cx="7772400" cy="792088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Планирование работы по реализации и защите проектного продукта</a:t>
            </a:r>
            <a:endParaRPr lang="ru-RU" sz="28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44406" y="1772816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5617851"/>
              </p:ext>
            </p:extLst>
          </p:nvPr>
        </p:nvGraphicFramePr>
        <p:xfrm>
          <a:off x="251520" y="1052735"/>
          <a:ext cx="8640960" cy="56166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2442"/>
                <a:gridCol w="6458518"/>
              </a:tblGrid>
              <a:tr h="765399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</a:rPr>
                        <a:t>№ этапа                                     Время проведения</a:t>
                      </a:r>
                      <a:endParaRPr lang="ru-RU" sz="1600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</a:rPr>
                        <a:t>Содержание работы</a:t>
                      </a:r>
                      <a:endParaRPr lang="ru-RU" sz="1600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34129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I </a:t>
                      </a:r>
                      <a:r>
                        <a:rPr lang="ru-RU" sz="16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этап</a:t>
                      </a:r>
                      <a:r>
                        <a:rPr lang="ru-RU" sz="1600" baseline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                      </a:t>
                      </a:r>
                      <a:r>
                        <a:rPr lang="ru-RU" sz="16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Сентябрь</a:t>
                      </a:r>
                      <a:endParaRPr lang="ru-RU" sz="16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Разработка экологической игры «В гости к Берендею». Старт игры, послание животных детям.</a:t>
                      </a:r>
                      <a:r>
                        <a:rPr lang="ru-RU" sz="1600" baseline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 Экскурсия «Окрестности нашего села».</a:t>
                      </a:r>
                      <a:r>
                        <a:rPr lang="ru-RU" sz="16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 Устный журнал «Правила поведения в лесу».</a:t>
                      </a:r>
                    </a:p>
                  </a:txBody>
                  <a:tcPr/>
                </a:tc>
              </a:tr>
              <a:tr h="1089799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II </a:t>
                      </a:r>
                      <a:r>
                        <a:rPr lang="ru-RU" sz="16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этап                    Октябрь</a:t>
                      </a:r>
                      <a:endParaRPr lang="ru-RU" sz="16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Экологический субботник. Сбор информационного материала «Растения и животные Камчатского края». Встреча</a:t>
                      </a:r>
                      <a:r>
                        <a:rPr lang="ru-RU" sz="1600" baseline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 с лесником </a:t>
                      </a:r>
                      <a:r>
                        <a:rPr lang="ru-RU" sz="1600" baseline="0" dirty="0" err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Жабицким</a:t>
                      </a:r>
                      <a:r>
                        <a:rPr lang="ru-RU" sz="1600" baseline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 А.Н. </a:t>
                      </a:r>
                      <a:endParaRPr lang="ru-RU" sz="1600" dirty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995019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III</a:t>
                      </a:r>
                      <a:r>
                        <a:rPr lang="en-US" sz="1600" baseline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 </a:t>
                      </a:r>
                      <a:r>
                        <a:rPr lang="ru-RU" sz="1600" baseline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этап                  </a:t>
                      </a:r>
                      <a:r>
                        <a:rPr lang="ru-RU" sz="16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Ноябрь</a:t>
                      </a:r>
                      <a:endParaRPr lang="ru-RU" sz="16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Сбор информационного материала  «Причины экологической катастрофы», «Сортировка и переработка мусора». Фотовыставка «Наш край в опасности». </a:t>
                      </a:r>
                      <a:endParaRPr lang="ru-RU" sz="16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838305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IV </a:t>
                      </a:r>
                      <a:r>
                        <a:rPr lang="ru-RU" sz="16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этап                   Декабрь</a:t>
                      </a:r>
                      <a:endParaRPr lang="ru-RU" sz="16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aseline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Выставка рисунков «Береги природу». Сочинение на тему «Живая земля». Устный журнал «Послание взрослым в защиту животных».</a:t>
                      </a:r>
                      <a:endParaRPr lang="ru-RU" sz="16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586814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V </a:t>
                      </a:r>
                      <a:r>
                        <a:rPr lang="ru-RU" sz="16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этап                     Январь </a:t>
                      </a:r>
                      <a:endParaRPr lang="ru-RU" sz="16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Классный час «Спешите</a:t>
                      </a:r>
                      <a:r>
                        <a:rPr lang="ru-RU" sz="1600" baseline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 делать добрые дела». </a:t>
                      </a:r>
                      <a:endParaRPr lang="ru-RU" sz="1600" dirty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  <a:p>
                      <a:endParaRPr lang="ru-RU" sz="16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2708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0">
        <p14:flip dir="r"/>
      </p:transition>
    </mc:Choice>
    <mc:Fallback xmlns="">
      <p:transition spd="slow" advTm="3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1120</TotalTime>
  <Words>1771</Words>
  <Application>Microsoft Office PowerPoint</Application>
  <PresentationFormat>Экран (4:3)</PresentationFormat>
  <Paragraphs>163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Волна</vt:lpstr>
      <vt:lpstr>Долгосрочный проект «Спешите делать добрые дела»</vt:lpstr>
      <vt:lpstr>Цель:  создание условий для воспитания бережного отношения к природе как необходимого условия нравственного воспитания; вызвать желание совершать добрые поступки.</vt:lpstr>
      <vt:lpstr>Задачи:  - сформировать интерес к окружающему миру, как к источнику жизни;  - показать значимость природы для жизни человека;  - воспитать желание ухаживать за братьями нашими меньшими;  - актуализировать личный опыт наблюдений за живой природой;  - воспитывать бережное и внимательное отношение к природе;  - воспитывать потребность в совершении добрых поступков по отношению к природе.</vt:lpstr>
      <vt:lpstr>Актуальность проекта    Глобальные проблемы современности, несущие угрозу человеческой цивилизации и всему живому на Земле вызывают необходимость экологического образования. Действенность любых мер по спасению природы определяется поведением людей, их отношением к окружающей среде, природе. Основы этого отношения закладываются в детстве. Обострённые внимание и чувственность младших школьников создают особые предпосылки для проявления интереса к самому себе, окружающим людям, к своему здоровью, природе,  что создаёт определённые условия для эффективного экологического образования на этом возрастном этапе.</vt:lpstr>
      <vt:lpstr>Основная идея проекта</vt:lpstr>
      <vt:lpstr>Содержание проекта</vt:lpstr>
      <vt:lpstr>Методическое обеспечение </vt:lpstr>
      <vt:lpstr>Целеполагание </vt:lpstr>
      <vt:lpstr>Планирование работы по реализации и защите проектного продукта</vt:lpstr>
      <vt:lpstr>Реализация проекта</vt:lpstr>
      <vt:lpstr>Письмо – обращение к детям</vt:lpstr>
      <vt:lpstr>Когда-то, собравшись с последними силами, Создал Господь планету красивую. Дал ей форму шара большого И посадил там деревья, цветы, Травы невиданной красоты. Много животных там стало водиться Змеи, слоны, черепахи и птицы. Вот вам подарок, люди, владейте. Землю вспашите, хлебом засейте. Всем завещаю вам я отныне –  Вы берегите эту святыню. Взгляни на глобус – шар земной Ведь он вздыхает, как живой. И шепчут нам материки:  - Ты береги нас, береги! В тревоге рощи и леса, Роса на травах, как слеза. И тихо просят родники:  - Ты береги нас, береги! </vt:lpstr>
      <vt:lpstr>Правила поведения в лесу</vt:lpstr>
      <vt:lpstr>Реализация проекта II этап</vt:lpstr>
      <vt:lpstr>Встреча с лесником Жабицким А.Н.</vt:lpstr>
      <vt:lpstr>Мы признаемся вам честно, Нам никто не предлагал Убирать весь этот мусор… Но он так нас всех достал, Что однажды в дни каникул мы решили вместе Выйти к дому и убрать всё, ведь – это дело чести!</vt:lpstr>
      <vt:lpstr>Реализация проекта III этап                                                                                                               Сбор информационного материала  «Причины экологической катастрофы», «Сортировка и переработка мусора». Фотовыставка «Наш край в опасности».  </vt:lpstr>
      <vt:lpstr>Реализация проекта IV этап                                                                       Выставка рисунков «Береги природу». Сочинение на тему «Живая земля». Устный журнал «Послание взрослым в защиту животных». </vt:lpstr>
      <vt:lpstr>Береги природу</vt:lpstr>
      <vt:lpstr>Выдержки из сочинений учащихся 4 класса</vt:lpstr>
      <vt:lpstr>Выдержки из сочинений учащихся 4 класса</vt:lpstr>
      <vt:lpstr>Послание взрослым</vt:lpstr>
      <vt:lpstr>Реализация проекта V этап Классный час «Спешите делать добрые дела» </vt:lpstr>
      <vt:lpstr>Защита проектного продукта</vt:lpstr>
      <vt:lpstr>Дерево, трава, цветок и птица не всегда умеют защититься.  Если будут уничтожены они, на планете мы останемся одни.</vt:lpstr>
      <vt:lpstr>Рефлексия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Евгений</cp:lastModifiedBy>
  <cp:revision>88</cp:revision>
  <dcterms:created xsi:type="dcterms:W3CDTF">2014-01-29T09:36:42Z</dcterms:created>
  <dcterms:modified xsi:type="dcterms:W3CDTF">2014-02-10T07:26:59Z</dcterms:modified>
</cp:coreProperties>
</file>