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2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2902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2902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2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3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3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3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3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3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903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3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3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3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3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4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904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2904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4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4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904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2904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4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4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904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2905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5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5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905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2905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5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5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905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2905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5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06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906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6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6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6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6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6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6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906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B5E5BD2-F67E-4EAC-AC2B-D7C3C8736569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12906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907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8FD1BB-A24A-4C71-8195-5747AC314B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907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907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BCA41A-1658-45DE-86D1-2DD53D6B0508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9D585-579C-43B7-B324-428DCF655B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3A641-C212-45D5-AAA1-B63C032015E8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4D439-7407-459E-8851-F9DF796BD8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CA5280-F319-4FB9-AE46-20057573DBF8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1203A-AB91-472B-AEF8-ABF2FAB75F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A85348-EFA2-42DB-A8FE-578B421A7452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70755-7C0F-413D-B554-98609ABD89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EBB104-7640-4832-8DC5-5138F1127F78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A33DE-1DDB-418C-95EE-3BB735533C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C3A11-094A-4AD1-92BF-45B43F50C6B6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1A4DF-D4FE-483F-BF2D-E5B7D06328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2BAE9-92F3-40F6-8CA0-10CDE898E840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A0983-C265-4E30-B05C-3A9885B4CE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12F675-A4A8-4938-915B-D68BD3937030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F5DA0-54D9-41AA-95EC-35129BDCBB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7020EE-CF9C-457C-936C-96D646528CF1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63622-93F1-4480-BC43-DF575D8D10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8C4B6-DCB6-47D2-8F83-177638455E22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94BD5-15DE-4B2D-BAE1-56E62D358E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2800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800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2800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0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0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800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800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2801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1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1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1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1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801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2801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01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01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2801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2802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2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2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802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2802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2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2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802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2802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2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3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803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3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3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3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3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3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3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3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4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4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4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4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04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04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804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804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FF9C109-4F86-4AD2-AE10-8FD8EB583869}" type="datetimeFigureOut">
              <a:rPr lang="ru-RU"/>
              <a:pPr/>
              <a:t>09.05.2012</a:t>
            </a:fld>
            <a:endParaRPr lang="ru-RU"/>
          </a:p>
        </p:txBody>
      </p:sp>
      <p:sp>
        <p:nvSpPr>
          <p:cNvPr id="12804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2804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920A60-931F-467A-958C-06041671C52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7.jpeg"/><Relationship Id="rId7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azbez.com/sites/azbez.com/files/resize/images/maltiyskaya_koshka.preview-300x225.jpg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500188"/>
            <a:ext cx="7772400" cy="3000375"/>
          </a:xfrm>
        </p:spPr>
        <p:txBody>
          <a:bodyPr anchor="ctr"/>
          <a:lstStyle/>
          <a:p>
            <a:r>
              <a:rPr lang="ru-RU" sz="5200" b="1"/>
              <a:t>Домашние животные и безопасность при обращении с ними.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28750" y="3892550"/>
            <a:ext cx="6400800" cy="1724025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ru-RU" b="1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Домашние животные </a:t>
            </a:r>
          </a:p>
        </p:txBody>
      </p:sp>
      <p:pic>
        <p:nvPicPr>
          <p:cNvPr id="22530" name="Picture 2" descr="C:\Users\ПК\Downloads\коз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571625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C:\Users\ПК\Downloads\кол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286125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C:\Users\ПК\Downloads\коров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142875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C:\Users\ПК\Downloads\кош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3000375"/>
            <a:ext cx="20669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C:\Users\ПК\Downloads\овц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88" y="150018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C:\Users\ПК\Downloads\свинья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3" y="4929188"/>
            <a:ext cx="26479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 descr="C:\Users\ПК\Downloads\лошадь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0" y="3357563"/>
            <a:ext cx="25050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 descr="C:\Users\ПК\Downloads\соб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86188" y="4572000"/>
            <a:ext cx="24193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ПК\Downloads\первобытная соба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000125"/>
            <a:ext cx="30067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3" descr="C:\Users\ПК\Downloads\охота пер челове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428625"/>
            <a:ext cx="29829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C:\Users\ПК\Downloads\охот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786188"/>
            <a:ext cx="23082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C:\Users\ПК\Downloads\охота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3857625"/>
            <a:ext cx="30003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Собаки </a:t>
            </a:r>
          </a:p>
        </p:txBody>
      </p:sp>
      <p:pic>
        <p:nvPicPr>
          <p:cNvPr id="9218" name="Picture 2" descr="C:\Users\ПК\Downloads\собаки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3273542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19" name="Picture 3" descr="C:\Users\ПК\Downloads\с друг че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142984"/>
            <a:ext cx="3370840" cy="22431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20" name="Picture 4" descr="C:\Users\ПК\Downloads\со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643314"/>
            <a:ext cx="3122906" cy="2434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500063" y="4357688"/>
            <a:ext cx="2857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Что вы знаете о собаках?</a:t>
            </a:r>
          </a:p>
        </p:txBody>
      </p:sp>
      <p:sp>
        <p:nvSpPr>
          <p:cNvPr id="24582" name="TextBox 7"/>
          <p:cNvSpPr txBox="1">
            <a:spLocks noChangeArrowheads="1"/>
          </p:cNvSpPr>
          <p:nvPr/>
        </p:nvSpPr>
        <p:spPr bwMode="auto">
          <a:xfrm>
            <a:off x="6215063" y="3714750"/>
            <a:ext cx="28130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С какой целью.</a:t>
            </a:r>
          </a:p>
          <a:p>
            <a:r>
              <a:rPr lang="ru-RU" sz="3200">
                <a:latin typeface="Calibri" pitchFamily="34" charset="0"/>
              </a:rPr>
              <a:t> Человек</a:t>
            </a:r>
          </a:p>
          <a:p>
            <a:r>
              <a:rPr lang="ru-RU" sz="3200">
                <a:latin typeface="Calibri" pitchFamily="34" charset="0"/>
              </a:rPr>
              <a:t> приручил</a:t>
            </a:r>
          </a:p>
          <a:p>
            <a:r>
              <a:rPr lang="ru-RU" sz="3200">
                <a:latin typeface="Calibri" pitchFamily="34" charset="0"/>
              </a:rPr>
              <a:t> собак?</a:t>
            </a:r>
          </a:p>
        </p:txBody>
      </p:sp>
      <p:sp>
        <p:nvSpPr>
          <p:cNvPr id="24583" name="TextBox 8"/>
          <p:cNvSpPr txBox="1">
            <a:spLocks noChangeArrowheads="1"/>
          </p:cNvSpPr>
          <p:nvPr/>
        </p:nvSpPr>
        <p:spPr bwMode="auto">
          <a:xfrm>
            <a:off x="2214563" y="6072188"/>
            <a:ext cx="4718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Сколько у собаки профессий?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4294967295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r>
              <a:rPr lang="ru-RU"/>
              <a:t>Мягкие лапки, а в лапках царапки.</a:t>
            </a:r>
          </a:p>
          <a:p>
            <a:r>
              <a:rPr lang="ru-RU"/>
              <a:t>О ком идет речь в загадке?</a:t>
            </a:r>
          </a:p>
        </p:txBody>
      </p:sp>
      <p:pic>
        <p:nvPicPr>
          <p:cNvPr id="14338" name="Picture 2" descr="http://t1.gstatic.com/images?q=tbn:ANd9GcQCbhrNphGdFVpQ2cUKWtF4MsA8RAaAOgwms2Jqm9k0PZmrJjw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2071688"/>
            <a:ext cx="33877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75" y="3286125"/>
            <a:ext cx="42148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Что вы знаете о кошках?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28688" y="2143125"/>
            <a:ext cx="364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Зачем кошкам усы?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4357688"/>
            <a:ext cx="4000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Почему кошки моются после еды?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r>
              <a:rPr lang="ru-RU"/>
              <a:t>У нее рога, копыта,</a:t>
            </a:r>
          </a:p>
          <a:p>
            <a:pPr>
              <a:buFontTx/>
              <a:buNone/>
            </a:pPr>
            <a:r>
              <a:rPr lang="ru-RU"/>
              <a:t>И на всех глядит сердито,</a:t>
            </a:r>
          </a:p>
          <a:p>
            <a:pPr>
              <a:buFontTx/>
              <a:buNone/>
            </a:pPr>
            <a:r>
              <a:rPr lang="ru-RU"/>
              <a:t>Но добрей она щенка,</a:t>
            </a:r>
          </a:p>
          <a:p>
            <a:pPr>
              <a:buFontTx/>
              <a:buNone/>
            </a:pPr>
            <a:r>
              <a:rPr lang="ru-RU"/>
              <a:t>И нальет нам молока.</a:t>
            </a:r>
          </a:p>
          <a:p>
            <a:pPr>
              <a:buFontTx/>
              <a:buNone/>
            </a:pPr>
            <a:r>
              <a:rPr lang="ru-RU"/>
              <a:t>О ком идет речь?</a:t>
            </a:r>
          </a:p>
        </p:txBody>
      </p:sp>
      <p:pic>
        <p:nvPicPr>
          <p:cNvPr id="13313" name="Picture 1" descr="C:\Users\ПК\Downloads\корова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57150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3571875"/>
            <a:ext cx="4357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У кого дома есть корова?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4357688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Что вы знаете о корове?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Викторина </a:t>
            </a:r>
          </a:p>
        </p:txBody>
      </p:sp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857250" y="1857375"/>
            <a:ext cx="20431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latin typeface="Calibri" pitchFamily="34" charset="0"/>
              </a:rPr>
              <a:t>Кошки 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5786438" y="1928813"/>
            <a:ext cx="22209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latin typeface="Calibri" pitchFamily="34" charset="0"/>
              </a:rPr>
              <a:t>Собаки </a:t>
            </a:r>
          </a:p>
        </p:txBody>
      </p:sp>
      <p:pic>
        <p:nvPicPr>
          <p:cNvPr id="27652" name="Picture 1" descr="C:\Users\ПК\Downloads\кош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928938"/>
            <a:ext cx="3214687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2" descr="C:\Users\ПК\Downloads\соба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3143250"/>
            <a:ext cx="343376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125538"/>
            <a:ext cx="8243888" cy="3816350"/>
          </a:xfrm>
        </p:spPr>
        <p:txBody>
          <a:bodyPr anchor="ctr"/>
          <a:lstStyle/>
          <a:p>
            <a:r>
              <a:rPr lang="ru-RU" sz="4800" b="1"/>
              <a:t>Конкурс </a:t>
            </a:r>
            <a:br>
              <a:rPr lang="ru-RU" sz="4800" b="1"/>
            </a:br>
            <a:r>
              <a:rPr lang="ru-RU" sz="4800" b="1"/>
              <a:t>«Песни- песенки»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196975"/>
            <a:ext cx="8243887" cy="2376488"/>
          </a:xfrm>
        </p:spPr>
        <p:txBody>
          <a:bodyPr anchor="ctr"/>
          <a:lstStyle/>
          <a:p>
            <a:r>
              <a:rPr lang="ru-RU" sz="4800"/>
              <a:t>«Догадайся».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«Хитрые вопросы».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Какие домашние животные выкармливают своих детенышей молоком? </a:t>
            </a:r>
          </a:p>
          <a:p>
            <a:r>
              <a:rPr lang="ru-RU"/>
              <a:t>Назовите правильно мам и их детенышей.</a:t>
            </a:r>
          </a:p>
          <a:p>
            <a:r>
              <a:rPr lang="ru-RU"/>
              <a:t>Почему кошка всегда моется?</a:t>
            </a:r>
          </a:p>
          <a:p>
            <a:r>
              <a:rPr lang="ru-RU"/>
              <a:t>Мышка тоже живет дома, можно ли ее считать животным?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ru-RU" sz="4800" b="1"/>
              <a:t>Конкурс </a:t>
            </a:r>
            <a:br>
              <a:rPr lang="ru-RU" sz="4800" b="1"/>
            </a:br>
            <a:r>
              <a:rPr lang="ru-RU" sz="4800" b="1"/>
              <a:t>«Стихи о домашних животных»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r>
              <a:rPr lang="ru-RU" sz="4000"/>
              <a:t>С хозяином дружит. Дом сторожит, живет под крылечком, а хвост колечком.</a:t>
            </a:r>
          </a:p>
        </p:txBody>
      </p:sp>
      <p:pic>
        <p:nvPicPr>
          <p:cNvPr id="1027" name="Picture 3" descr="C:\Users\ПК\Downloads\соба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3143250"/>
            <a:ext cx="3357563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ru-RU" sz="4800" b="1"/>
              <a:t>Конкурс </a:t>
            </a:r>
            <a:br>
              <a:rPr lang="ru-RU" sz="4800" b="1"/>
            </a:br>
            <a:r>
              <a:rPr lang="ru-RU" sz="4800" b="1"/>
              <a:t>«Наши любимые сказки»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642938"/>
            <a:ext cx="8229600" cy="4857750"/>
          </a:xfrm>
        </p:spPr>
        <p:txBody>
          <a:bodyPr anchor="ctr"/>
          <a:lstStyle/>
          <a:p>
            <a:r>
              <a:rPr lang="ru-RU" sz="7200"/>
              <a:t>Конкурс </a:t>
            </a:r>
            <a:br>
              <a:rPr lang="ru-RU" sz="7200"/>
            </a:br>
            <a:r>
              <a:rPr lang="ru-RU" sz="6600"/>
              <a:t>«Подарки домашних животных»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ru-RU"/>
              <a:t>Безопасность при обращении с животными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Как узнать, бродячая собака или кошка?</a:t>
            </a:r>
          </a:p>
          <a:p>
            <a:pPr>
              <a:buFontTx/>
              <a:buNone/>
            </a:pPr>
            <a:endParaRPr lang="ru-RU"/>
          </a:p>
        </p:txBody>
      </p:sp>
      <p:pic>
        <p:nvPicPr>
          <p:cNvPr id="28674" name="Picture 2" descr="C:\Users\ПК\Downloads\бездомные животны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857500"/>
            <a:ext cx="2952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85750"/>
            <a:ext cx="5114925" cy="628650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Бездомный пес, в глазах один вопрос</a:t>
            </a:r>
          </a:p>
          <a:p>
            <a:pPr>
              <a:buFontTx/>
              <a:buNone/>
            </a:pPr>
            <a:r>
              <a:rPr lang="ru-RU" sz="2000"/>
              <a:t>«Зачем же я не нужен никому?»</a:t>
            </a:r>
          </a:p>
          <a:p>
            <a:pPr>
              <a:buFontTx/>
              <a:buNone/>
            </a:pPr>
            <a:r>
              <a:rPr lang="ru-RU" sz="2000"/>
              <a:t>Погладишь пса и отведешь глаза…</a:t>
            </a:r>
          </a:p>
          <a:p>
            <a:pPr>
              <a:buFontTx/>
              <a:buNone/>
            </a:pPr>
            <a:r>
              <a:rPr lang="ru-RU" sz="2000"/>
              <a:t>А что еще советовать ему?</a:t>
            </a:r>
          </a:p>
          <a:p>
            <a:pPr>
              <a:buFontTx/>
              <a:buNone/>
            </a:pPr>
            <a:r>
              <a:rPr lang="ru-RU" sz="2000"/>
              <a:t>Ничейный пес удержится от слез- </a:t>
            </a:r>
          </a:p>
          <a:p>
            <a:pPr>
              <a:buFontTx/>
              <a:buNone/>
            </a:pPr>
            <a:r>
              <a:rPr lang="ru-RU" sz="2000"/>
              <a:t>Он понимает правила игры.</a:t>
            </a:r>
          </a:p>
          <a:p>
            <a:pPr>
              <a:buFontTx/>
              <a:buNone/>
            </a:pPr>
            <a:r>
              <a:rPr lang="ru-RU" sz="2000"/>
              <a:t>Полкан иль Бим, он хочет быть твоим</a:t>
            </a:r>
          </a:p>
          <a:p>
            <a:pPr>
              <a:buFontTx/>
              <a:buNone/>
            </a:pPr>
            <a:r>
              <a:rPr lang="ru-RU" sz="2000"/>
              <a:t>Не ради миски или конуры.</a:t>
            </a:r>
          </a:p>
          <a:p>
            <a:pPr>
              <a:buFontTx/>
              <a:buNone/>
            </a:pPr>
            <a:r>
              <a:rPr lang="ru-RU" sz="2000"/>
              <a:t>Ничейный пес меж туфель и колес</a:t>
            </a:r>
          </a:p>
          <a:p>
            <a:pPr>
              <a:buFontTx/>
              <a:buNone/>
            </a:pPr>
            <a:r>
              <a:rPr lang="ru-RU" sz="2000"/>
              <a:t>Бредет куда то в изморозь и в ночь</a:t>
            </a:r>
          </a:p>
          <a:p>
            <a:pPr>
              <a:buFontTx/>
              <a:buNone/>
            </a:pPr>
            <a:r>
              <a:rPr lang="ru-RU" sz="2000"/>
              <a:t>Опять ни с чем. Он не поймет, зачем</a:t>
            </a:r>
          </a:p>
          <a:p>
            <a:pPr>
              <a:buFontTx/>
              <a:buNone/>
            </a:pPr>
            <a:r>
              <a:rPr lang="ru-RU" sz="2000"/>
              <a:t>Зовут, ласкают и уходят прочь</a:t>
            </a:r>
          </a:p>
          <a:p>
            <a:pPr>
              <a:buFontTx/>
              <a:buNone/>
            </a:pPr>
            <a:r>
              <a:rPr lang="ru-RU" sz="2000"/>
              <a:t>Почему сейчас так много бездомных животных?</a:t>
            </a:r>
          </a:p>
        </p:txBody>
      </p:sp>
      <p:pic>
        <p:nvPicPr>
          <p:cNvPr id="35842" name="Picture 2" descr="C:\Users\ПК\Downloads\Безэдомный пе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500188"/>
            <a:ext cx="32385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r>
              <a:rPr lang="ru-RU"/>
              <a:t>Почему сейчас так много бездомных животных?</a:t>
            </a:r>
          </a:p>
          <a:p>
            <a:r>
              <a:rPr lang="ru-RU"/>
              <a:t>Как животные становятся уличными?</a:t>
            </a:r>
          </a:p>
          <a:p>
            <a:r>
              <a:rPr lang="ru-RU"/>
              <a:t>Как можно помочь бездомным животным?</a:t>
            </a:r>
          </a:p>
          <a:p>
            <a:r>
              <a:rPr lang="ru-RU"/>
              <a:t>Безопасны ли бездомные животные?</a:t>
            </a:r>
          </a:p>
          <a:p>
            <a:r>
              <a:rPr lang="ru-RU"/>
              <a:t>Что надо делать, чтобы домашние животные не были опасными?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ru-RU" sz="1800"/>
              <a:t>Чтобы погладить собаку, спросите разрешения у хозяина. Гладить надо ее осторожно и ласково, не делая резких движений, чтобы собака не подумала, что вы хотите ее ударить.</a:t>
            </a:r>
          </a:p>
          <a:p>
            <a:r>
              <a:rPr lang="ru-RU" sz="1800"/>
              <a:t>Помахивание хвостом не всегда говорит о  дружелюбии.</a:t>
            </a:r>
          </a:p>
          <a:p>
            <a:r>
              <a:rPr lang="ru-RU" sz="1800"/>
              <a:t>Не стоить пристально смотреть в глаза собаке и улыбаться. На собачьем языке это значить скалиться и показывать свое превосходство.</a:t>
            </a:r>
          </a:p>
          <a:p>
            <a:r>
              <a:rPr lang="ru-RU" sz="1800"/>
              <a:t>Нельзя показывать собаке свой страх.. Собака может почувствовать это и повести себя агрессивно.</a:t>
            </a:r>
          </a:p>
          <a:p>
            <a:r>
              <a:rPr lang="ru-RU" sz="1800"/>
              <a:t>Нельзя убегать от собаки. Этим вы изображаете из себя убегающую дичь и предлагаете собаке поохотиться.</a:t>
            </a:r>
          </a:p>
          <a:p>
            <a:r>
              <a:rPr lang="ru-RU" sz="1800"/>
              <a:t>Не кормите чужих собак и не трогайте их во время еды или сна.</a:t>
            </a:r>
          </a:p>
          <a:p>
            <a:r>
              <a:rPr lang="ru-RU" sz="1800"/>
              <a:t>Не подходите к собаке, сидячей на привязи.</a:t>
            </a:r>
          </a:p>
          <a:p>
            <a:r>
              <a:rPr lang="ru-RU" sz="1800"/>
              <a:t>Не трогайте щенков и не пытайтесь отобрать предмет, с которым собака играет.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Если собака нападет на вас.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000"/>
              <a:t>• Если собака собирается напасть, иногда могут помочь твердо сказанные команды: «Фу!», «Стоять!», «Сидеть!».</a:t>
            </a:r>
            <a:br>
              <a:rPr lang="ru-RU" sz="3000"/>
            </a:br>
            <a:r>
              <a:rPr lang="en-US" sz="3000"/>
              <a:t> </a:t>
            </a:r>
            <a:r>
              <a:rPr lang="ru-RU" sz="3000"/>
              <a:t>• Особенно следует опасаться приседаю­щей собаки — это значит, что она готовит­ся к прыжку. На всякий случай лучше сразу защитить горло — для этого надо прижать палки или портфеля.</a:t>
            </a:r>
            <a:br>
              <a:rPr lang="ru-RU" sz="3000"/>
            </a:br>
            <a:r>
              <a:rPr lang="ru-RU" sz="3000"/>
              <a:t>• Самое чувствитель­ное место у собаки — нос. Иногда доста­точно чем-нибудь попасть в него, чтобы собака убежала</a:t>
            </a:r>
          </a:p>
          <a:p>
            <a:pPr>
              <a:lnSpc>
                <a:spcPct val="80000"/>
              </a:lnSpc>
            </a:pPr>
            <a:endParaRPr lang="ru-RU" sz="300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Кошки могут быть опасными</a:t>
            </a:r>
          </a:p>
        </p:txBody>
      </p:sp>
      <p:sp>
        <p:nvSpPr>
          <p:cNvPr id="39938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r>
              <a:rPr lang="ru-RU" sz="2400"/>
              <a:t>Коты – дальние родственники тигров.</a:t>
            </a:r>
            <a:br>
              <a:rPr lang="ru-RU" sz="2400"/>
            </a:br>
            <a:r>
              <a:rPr lang="ru-RU" sz="2400"/>
              <a:t>Не тяните кота или кошку за хвост, а также не гладьте незнакомых кошек.</a:t>
            </a:r>
            <a:br>
              <a:rPr lang="ru-RU" sz="2400"/>
            </a:br>
            <a:r>
              <a:rPr lang="ru-RU" sz="2400"/>
              <a:t>Если человек не нравится коту, он может прокусить ему руку или расцарапать до крови лицо. Известны случаи, когда кошка лишала человека глаз. Кошка может занести в рану инфекцию. </a:t>
            </a:r>
            <a:r>
              <a:rPr lang="en-US" sz="2400"/>
              <a:t>    </a:t>
            </a: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pic>
        <p:nvPicPr>
          <p:cNvPr id="39939" name="Рисунок 3" descr=" фото &quot;Майльтийская кошка&quot;, автор Марин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4221163"/>
            <a:ext cx="32861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b="1"/>
              <a:t>Бешенство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200"/>
              <a:t>страшная болезнь, от которой у которой умирают и люди, и животные. Из диких животных ею особенно часто боле­ют лисы, а из домашних — собаки. Инфек­ция попадает со слюной животного в кровь человека. Если вас укусила собака (или кошка), поступайте следующим образом:</a:t>
            </a:r>
          </a:p>
          <a:p>
            <a:pPr>
              <a:lnSpc>
                <a:spcPct val="80000"/>
              </a:lnSpc>
            </a:pPr>
            <a:r>
              <a:rPr lang="ru-RU" sz="2200"/>
              <a:t>Не пытайтесь сразу же остановить кровь. Кровотечение может помочь уда­лить слюну животного из раны.</a:t>
            </a:r>
          </a:p>
          <a:p>
            <a:pPr>
              <a:lnSpc>
                <a:spcPct val="80000"/>
              </a:lnSpc>
            </a:pPr>
            <a:r>
              <a:rPr lang="ru-RU" sz="2200"/>
              <a:t>При возможности промойте рану чис­той водой и смажьте кожу вокруг укуса йодом или одеколоном.</a:t>
            </a:r>
          </a:p>
          <a:p>
            <a:pPr>
              <a:lnSpc>
                <a:spcPct val="80000"/>
              </a:lnSpc>
            </a:pPr>
            <a:r>
              <a:rPr lang="en-US" sz="2200"/>
              <a:t> </a:t>
            </a:r>
            <a:r>
              <a:rPr lang="ru-RU" sz="2200"/>
              <a:t>Расскажите о происшедшем родителям и постарайтесь немедленно обратиться в ближайшую больницу.</a:t>
            </a:r>
          </a:p>
          <a:p>
            <a:pPr>
              <a:lnSpc>
                <a:spcPct val="80000"/>
              </a:lnSpc>
            </a:pPr>
            <a:r>
              <a:rPr lang="ru-RU" sz="2200"/>
              <a:t>Если вам известен хозяин собаки, сооб­щите его адрес врачу, чтобы собаку прове­рили на бешенство.</a:t>
            </a:r>
          </a:p>
          <a:p>
            <a:pPr>
              <a:lnSpc>
                <a:spcPct val="80000"/>
              </a:lnSpc>
            </a:pPr>
            <a:endParaRPr lang="ru-RU" sz="220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42913" y="282575"/>
            <a:ext cx="8243887" cy="1135063"/>
          </a:xfrm>
        </p:spPr>
        <p:txBody>
          <a:bodyPr anchor="ctr">
            <a:normAutofit/>
          </a:bodyPr>
          <a:lstStyle/>
          <a:p>
            <a:r>
              <a:rPr lang="ru-RU" sz="3200" b="1"/>
              <a:t>А как узнать — бешеная собака или нет?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41986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000125"/>
            <a:ext cx="8229600" cy="4525963"/>
          </a:xfrm>
        </p:spPr>
        <p:txBody>
          <a:bodyPr/>
          <a:lstStyle/>
          <a:p>
            <a:r>
              <a:rPr lang="ru-RU" sz="2800"/>
              <a:t>Заболевшие бешенством собаки обычно становятся капризными. Им труд­но пить воду — они даже боятся к ней под­ходить. Походка у них неуверенная, лай — хриплый. Они прячутся в темном месте, сторонятся людей, а иногда наоборот — становятся вдруг агрессивными, нападают на других собак и людей...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41987" name="Picture 2" descr="C:\Users\ПК\Downloads\бешенств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4357688"/>
            <a:ext cx="272732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 descr="http://t2.gstatic.com/images?q=tbn:ANd9GcSM0TcrOxdvBfSGwqCnXyREMpTjfif7yTuxuVLHye5STJhMkDLTf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572000"/>
            <a:ext cx="2214562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 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r>
              <a:rPr lang="ru-RU"/>
              <a:t>Промурлыкала немножко</a:t>
            </a:r>
          </a:p>
          <a:p>
            <a:pPr>
              <a:buFontTx/>
              <a:buNone/>
            </a:pPr>
            <a:r>
              <a:rPr lang="ru-RU"/>
              <a:t>    И в клубок свернулась…….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 sz="1000"/>
          </a:p>
          <a:p>
            <a:pPr>
              <a:buFontTx/>
              <a:buNone/>
            </a:pPr>
            <a:endParaRPr lang="ru-RU"/>
          </a:p>
        </p:txBody>
      </p:sp>
      <p:pic>
        <p:nvPicPr>
          <p:cNvPr id="2054" name="Picture 6" descr="C:\Users\ПК\Downloads\ко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286000"/>
            <a:ext cx="3227388" cy="300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ru-RU"/>
              <a:t>Каких домашних животных вы знаете?</a:t>
            </a:r>
          </a:p>
          <a:p>
            <a:r>
              <a:rPr lang="ru-RU"/>
              <a:t>Почему некоторые домашние животные становятся бездомными?</a:t>
            </a:r>
          </a:p>
          <a:p>
            <a:r>
              <a:rPr lang="ru-RU"/>
              <a:t>Как можно помочь бездомным животным?</a:t>
            </a:r>
          </a:p>
          <a:p>
            <a:r>
              <a:rPr lang="ru-RU"/>
              <a:t>Безопасны ли бездомные животные?</a:t>
            </a:r>
          </a:p>
          <a:p>
            <a:r>
              <a:rPr lang="ru-RU"/>
              <a:t>Чем опасны бездомные животные?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357438"/>
            <a:ext cx="8229600" cy="1143000"/>
          </a:xfrm>
        </p:spPr>
        <p:txBody>
          <a:bodyPr anchor="ctr"/>
          <a:lstStyle/>
          <a:p>
            <a:r>
              <a:rPr lang="ru-RU" sz="9600">
                <a:solidFill>
                  <a:srgbClr val="C00000"/>
                </a:solidFill>
              </a:rPr>
              <a:t>Молодцы!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500063"/>
            <a:ext cx="8229600" cy="5626100"/>
          </a:xfrm>
        </p:spPr>
        <p:txBody>
          <a:bodyPr>
            <a:normAutofit/>
          </a:bodyPr>
          <a:lstStyle/>
          <a:p>
            <a:r>
              <a:rPr lang="ru-RU"/>
              <a:t>Каждый вечер, так легко,</a:t>
            </a:r>
            <a:br>
              <a:rPr lang="ru-RU"/>
            </a:br>
            <a:r>
              <a:rPr lang="ru-RU"/>
              <a:t>Она дает нам молоко.</a:t>
            </a:r>
            <a:br>
              <a:rPr lang="ru-RU"/>
            </a:br>
            <a:r>
              <a:rPr lang="ru-RU"/>
              <a:t>Говорит она два слова,</a:t>
            </a:r>
            <a:br>
              <a:rPr lang="ru-RU"/>
            </a:br>
            <a:r>
              <a:rPr lang="ru-RU"/>
              <a:t>Как зовут ее – …</a:t>
            </a:r>
          </a:p>
          <a:p>
            <a:endParaRPr lang="ru-RU" sz="1000"/>
          </a:p>
          <a:p>
            <a:endParaRPr lang="ru-RU" sz="1000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</p:txBody>
      </p:sp>
      <p:pic>
        <p:nvPicPr>
          <p:cNvPr id="3082" name="Picture 10" descr="C:\Users\ПК\Downloads\кор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86063"/>
            <a:ext cx="4024313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ru-RU"/>
              <a:t>Быстрее ветра я скачу,</a:t>
            </a:r>
            <a:br>
              <a:rPr lang="ru-RU"/>
            </a:br>
            <a:r>
              <a:rPr lang="ru-RU"/>
              <a:t>''Цок-цок,'' – копытами стучу,</a:t>
            </a:r>
            <a:br>
              <a:rPr lang="ru-RU"/>
            </a:br>
            <a:r>
              <a:rPr lang="ru-RU"/>
              <a:t>Я громко ''иго-го'' кричу,</a:t>
            </a:r>
          </a:p>
          <a:p>
            <a:r>
              <a:rPr lang="ru-RU"/>
              <a:t>Садись на спину – прокачу!</a:t>
            </a:r>
          </a:p>
          <a:p>
            <a:pPr>
              <a:buFontTx/>
              <a:buNone/>
            </a:pPr>
            <a:endParaRPr lang="ru-RU"/>
          </a:p>
        </p:txBody>
      </p:sp>
      <p:pic>
        <p:nvPicPr>
          <p:cNvPr id="4098" name="Picture 2" descr="C:\Users\ПК\Downloads\лошад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3071813"/>
            <a:ext cx="35179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85750"/>
            <a:ext cx="8229600" cy="5840413"/>
          </a:xfrm>
        </p:spPr>
        <p:txBody>
          <a:bodyPr>
            <a:normAutofit/>
          </a:bodyPr>
          <a:lstStyle/>
          <a:p>
            <a:r>
              <a:rPr lang="ru-RU"/>
              <a:t>Не усат, а бородат, </a:t>
            </a:r>
            <a:br>
              <a:rPr lang="ru-RU"/>
            </a:br>
            <a:r>
              <a:rPr lang="ru-RU"/>
              <a:t>И сердит на ребят, </a:t>
            </a:r>
            <a:br>
              <a:rPr lang="ru-RU"/>
            </a:br>
            <a:r>
              <a:rPr lang="ru-RU"/>
              <a:t>Но не дедушка он все же. </a:t>
            </a:r>
            <a:br>
              <a:rPr lang="ru-RU"/>
            </a:br>
            <a:r>
              <a:rPr lang="ru-RU"/>
              <a:t>Угадайте, дети, кто же?</a:t>
            </a:r>
          </a:p>
          <a:p>
            <a:endParaRPr lang="ru-RU" sz="1100"/>
          </a:p>
          <a:p>
            <a:pPr>
              <a:buFontTx/>
              <a:buNone/>
            </a:pPr>
            <a:r>
              <a:rPr lang="ru-RU" sz="1000"/>
              <a:t>               </a:t>
            </a:r>
          </a:p>
          <a:p>
            <a:pPr>
              <a:buFontTx/>
              <a:buNone/>
            </a:pPr>
            <a:endParaRPr lang="ru-RU" sz="1000"/>
          </a:p>
          <a:p>
            <a:pPr>
              <a:buFontTx/>
              <a:buNone/>
            </a:pPr>
            <a:endParaRPr lang="ru-RU" sz="1000"/>
          </a:p>
          <a:p>
            <a:pPr>
              <a:buFontTx/>
              <a:buNone/>
            </a:pPr>
            <a:endParaRPr lang="ru-RU" sz="1000"/>
          </a:p>
          <a:p>
            <a:pPr>
              <a:buFontTx/>
              <a:buNone/>
            </a:pPr>
            <a:endParaRPr lang="ru-RU" sz="1000"/>
          </a:p>
          <a:p>
            <a:pPr>
              <a:buFontTx/>
              <a:buNone/>
            </a:pPr>
            <a:endParaRPr lang="ru-RU" sz="1000"/>
          </a:p>
          <a:p>
            <a:pPr>
              <a:buFontTx/>
              <a:buNone/>
            </a:pPr>
            <a:endParaRPr lang="ru-RU" sz="1000"/>
          </a:p>
          <a:p>
            <a:pPr>
              <a:buFontTx/>
              <a:buNone/>
            </a:pPr>
            <a:r>
              <a:rPr lang="ru-RU" sz="1000"/>
              <a:t>                                                        </a:t>
            </a:r>
          </a:p>
          <a:p>
            <a:pPr>
              <a:buFontTx/>
              <a:buNone/>
            </a:pPr>
            <a:endParaRPr lang="ru-RU" sz="1200"/>
          </a:p>
        </p:txBody>
      </p:sp>
      <p:pic>
        <p:nvPicPr>
          <p:cNvPr id="5130" name="Picture 10" descr="C:\Users\ПК\Downloads\коз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857500"/>
            <a:ext cx="4360863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4294967295"/>
          </p:nvPr>
        </p:nvSpPr>
        <p:spPr>
          <a:xfrm>
            <a:off x="285750" y="428625"/>
            <a:ext cx="8229600" cy="5697538"/>
          </a:xfrm>
        </p:spPr>
        <p:txBody>
          <a:bodyPr/>
          <a:lstStyle/>
          <a:p>
            <a:r>
              <a:rPr lang="ru-RU"/>
              <a:t>По горам, по долам</a:t>
            </a:r>
            <a:br>
              <a:rPr lang="ru-RU"/>
            </a:br>
            <a:r>
              <a:rPr lang="ru-RU"/>
              <a:t>Ходит шуба, да кафтан.</a:t>
            </a:r>
          </a:p>
          <a:p>
            <a:endParaRPr lang="ru-RU" sz="1000"/>
          </a:p>
          <a:p>
            <a:endParaRPr lang="ru-RU" sz="1000"/>
          </a:p>
          <a:p>
            <a:endParaRPr lang="ru-RU" sz="1000"/>
          </a:p>
          <a:p>
            <a:endParaRPr lang="ru-RU" sz="1000"/>
          </a:p>
          <a:p>
            <a:endParaRPr lang="ru-RU" sz="1000"/>
          </a:p>
        </p:txBody>
      </p:sp>
      <p:pic>
        <p:nvPicPr>
          <p:cNvPr id="6148" name="Picture 4" descr="C:\Users\ПК\Downloads\овц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5163" y="2286000"/>
            <a:ext cx="40782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4294967295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r>
              <a:rPr lang="ru-RU"/>
              <a:t>Комочек пуха, длинное ухо, </a:t>
            </a:r>
            <a:br>
              <a:rPr lang="ru-RU"/>
            </a:br>
            <a:r>
              <a:rPr lang="ru-RU"/>
              <a:t>Прыгает ловко, любит морковку.</a:t>
            </a:r>
          </a:p>
          <a:p>
            <a:endParaRPr lang="ru-RU"/>
          </a:p>
        </p:txBody>
      </p:sp>
      <p:pic>
        <p:nvPicPr>
          <p:cNvPr id="7170" name="Picture 2" descr="C:\Users\ПК\Downloads\кол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86000"/>
            <a:ext cx="3890963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ru-RU"/>
              <a:t>Носик круглый, пятачком,</a:t>
            </a:r>
            <a:br>
              <a:rPr lang="ru-RU"/>
            </a:br>
            <a:r>
              <a:rPr lang="ru-RU"/>
              <a:t>Им в земле удобно рыться,</a:t>
            </a:r>
            <a:br>
              <a:rPr lang="ru-RU"/>
            </a:br>
            <a:r>
              <a:rPr lang="ru-RU"/>
              <a:t>Хвостик маленький, крючком,</a:t>
            </a:r>
            <a:br>
              <a:rPr lang="ru-RU"/>
            </a:br>
            <a:r>
              <a:rPr lang="ru-RU"/>
              <a:t>Вместо туфелек – копытца!</a:t>
            </a:r>
            <a:br>
              <a:rPr lang="ru-RU"/>
            </a:br>
            <a:endParaRPr lang="ru-RU"/>
          </a:p>
          <a:p>
            <a:endParaRPr lang="ru-RU"/>
          </a:p>
        </p:txBody>
      </p:sp>
      <p:pic>
        <p:nvPicPr>
          <p:cNvPr id="8194" name="Picture 2" descr="C:\Users\ПК\Downloads\свинь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714625"/>
            <a:ext cx="4745038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263</TotalTime>
  <Words>727</Words>
  <Application>Microsoft Office PowerPoint</Application>
  <PresentationFormat>Экран (4:3)</PresentationFormat>
  <Paragraphs>108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Calibri</vt:lpstr>
      <vt:lpstr>Arial</vt:lpstr>
      <vt:lpstr>Verdana</vt:lpstr>
      <vt:lpstr>Шары</vt:lpstr>
      <vt:lpstr>Домашние животные и безопасность при обращении с ними.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Домашние животные </vt:lpstr>
      <vt:lpstr>Слайд 11</vt:lpstr>
      <vt:lpstr>Собаки </vt:lpstr>
      <vt:lpstr>Слайд 13</vt:lpstr>
      <vt:lpstr>Слайд 14</vt:lpstr>
      <vt:lpstr>Викторина </vt:lpstr>
      <vt:lpstr>Конкурс  «Песни- песенки» </vt:lpstr>
      <vt:lpstr>«Догадайся».</vt:lpstr>
      <vt:lpstr>«Хитрые вопросы».</vt:lpstr>
      <vt:lpstr>Конкурс  «Стихи о домашних животных»</vt:lpstr>
      <vt:lpstr>Конкурс  «Наши любимые сказки»</vt:lpstr>
      <vt:lpstr>Конкурс  «Подарки домашних животных»</vt:lpstr>
      <vt:lpstr>Безопасность при обращении с животными</vt:lpstr>
      <vt:lpstr>Слайд 23</vt:lpstr>
      <vt:lpstr>Слайд 24</vt:lpstr>
      <vt:lpstr>Слайд 25</vt:lpstr>
      <vt:lpstr>Если собака нападет на вас.</vt:lpstr>
      <vt:lpstr>Кошки могут быть опасными</vt:lpstr>
      <vt:lpstr>Бешенство</vt:lpstr>
      <vt:lpstr>А как узнать — бешеная собака или нет? </vt:lpstr>
      <vt:lpstr>Слайд 30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 и безопасность при обращении с ними.</dc:title>
  <dc:creator>ПК</dc:creator>
  <cp:lastModifiedBy>*</cp:lastModifiedBy>
  <cp:revision>61</cp:revision>
  <dcterms:created xsi:type="dcterms:W3CDTF">2012-04-14T15:04:58Z</dcterms:created>
  <dcterms:modified xsi:type="dcterms:W3CDTF">2012-05-09T10:58:24Z</dcterms:modified>
</cp:coreProperties>
</file>