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842" autoAdjust="0"/>
  </p:normalViewPr>
  <p:slideViewPr>
    <p:cSldViewPr>
      <p:cViewPr varScale="1">
        <p:scale>
          <a:sx n="62" d="100"/>
          <a:sy n="6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8C4C0A2-1E77-430A-8ED4-3E1C319C99D1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EE65B68-5834-4DD5-B08F-45F19B61F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C0A2-1E77-430A-8ED4-3E1C319C99D1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5B68-5834-4DD5-B08F-45F19B61F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C0A2-1E77-430A-8ED4-3E1C319C99D1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5B68-5834-4DD5-B08F-45F19B61F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C4C0A2-1E77-430A-8ED4-3E1C319C99D1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E65B68-5834-4DD5-B08F-45F19B61FF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8C4C0A2-1E77-430A-8ED4-3E1C319C99D1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EE65B68-5834-4DD5-B08F-45F19B61F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C0A2-1E77-430A-8ED4-3E1C319C99D1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5B68-5834-4DD5-B08F-45F19B61FF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C0A2-1E77-430A-8ED4-3E1C319C99D1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5B68-5834-4DD5-B08F-45F19B61FF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C4C0A2-1E77-430A-8ED4-3E1C319C99D1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E65B68-5834-4DD5-B08F-45F19B61FF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C0A2-1E77-430A-8ED4-3E1C319C99D1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5B68-5834-4DD5-B08F-45F19B61F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C4C0A2-1E77-430A-8ED4-3E1C319C99D1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E65B68-5834-4DD5-B08F-45F19B61FF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C4C0A2-1E77-430A-8ED4-3E1C319C99D1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E65B68-5834-4DD5-B08F-45F19B61FF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8C4C0A2-1E77-430A-8ED4-3E1C319C99D1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EE65B68-5834-4DD5-B08F-45F19B61F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476672"/>
            <a:ext cx="7772400" cy="2996952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Презентация на тему: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«</a:t>
            </a:r>
            <a:r>
              <a:rPr lang="ru-RU" sz="4000" b="1" dirty="0" smtClean="0"/>
              <a:t>Проверяемые </a:t>
            </a:r>
            <a:r>
              <a:rPr lang="ru-RU" sz="4000" b="1" dirty="0"/>
              <a:t>и непроверяемые безударные гласные   </a:t>
            </a:r>
            <a:r>
              <a:rPr lang="ru-RU" sz="4000" b="1"/>
              <a:t>в   </a:t>
            </a:r>
            <a:r>
              <a:rPr lang="ru-RU" sz="4000" b="1" smtClean="0"/>
              <a:t>словах»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4509120"/>
            <a:ext cx="5104656" cy="1944216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dirty="0" smtClean="0"/>
              <a:t>Выполнила: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МОУ «СОШ №2»</a:t>
            </a:r>
          </a:p>
          <a:p>
            <a:r>
              <a:rPr lang="ru-RU" dirty="0" smtClean="0"/>
              <a:t>Баширова Т.В.</a:t>
            </a:r>
            <a:endParaRPr lang="ru-RU" dirty="0"/>
          </a:p>
        </p:txBody>
      </p:sp>
      <p:pic>
        <p:nvPicPr>
          <p:cNvPr id="5" name="Рисунок 4" descr="мик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996952"/>
            <a:ext cx="990600" cy="14287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404664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именно эти гласные, когда находятся в безударном положении, требуют проверки или запоминания.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3040" y="2276872"/>
            <a:ext cx="8640960" cy="2232248"/>
          </a:xfrm>
        </p:spPr>
        <p:txBody>
          <a:bodyPr>
            <a:norm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А   Е  И  Я  О</a:t>
            </a:r>
            <a:endParaRPr lang="ru-RU" sz="9600" dirty="0"/>
          </a:p>
        </p:txBody>
      </p:sp>
      <p:sp>
        <p:nvSpPr>
          <p:cNvPr id="10" name="16-конечная звезда 9"/>
          <p:cNvSpPr/>
          <p:nvPr/>
        </p:nvSpPr>
        <p:spPr>
          <a:xfrm>
            <a:off x="2123728" y="4869160"/>
            <a:ext cx="6192688" cy="720080"/>
          </a:xfrm>
          <a:prstGeom prst="star16">
            <a:avLst>
              <a:gd name="adj" fmla="val 2211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 descr="мик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56376" y="332656"/>
            <a:ext cx="990600" cy="14287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123728" y="476672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прочитайте слова, вставьте подходящие по смыслу слова и объясните  смысл.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19064" y="2924944"/>
            <a:ext cx="8424936" cy="2952328"/>
          </a:xfrm>
        </p:spPr>
        <p:txBody>
          <a:bodyPr>
            <a:noAutofit/>
          </a:bodyPr>
          <a:lstStyle/>
          <a:p>
            <a:r>
              <a:rPr lang="ru-RU" sz="3200" dirty="0" smtClean="0"/>
              <a:t>Береги свой нос в сильный  ( </a:t>
            </a:r>
            <a:r>
              <a:rPr lang="ru-RU" sz="3200" dirty="0" smtClean="0">
                <a:solidFill>
                  <a:srgbClr val="FF0000"/>
                </a:solidFill>
              </a:rPr>
              <a:t>……….</a:t>
            </a:r>
            <a:r>
              <a:rPr lang="ru-RU" sz="3200" dirty="0" smtClean="0"/>
              <a:t>).</a:t>
            </a:r>
          </a:p>
          <a:p>
            <a:r>
              <a:rPr lang="ru-RU" sz="3200" dirty="0" smtClean="0"/>
              <a:t>Что ни   ( </a:t>
            </a:r>
            <a:r>
              <a:rPr lang="ru-RU" sz="3200" dirty="0" smtClean="0">
                <a:solidFill>
                  <a:srgbClr val="FF0000"/>
                </a:solidFill>
              </a:rPr>
              <a:t>………</a:t>
            </a:r>
            <a:r>
              <a:rPr lang="ru-RU" sz="3200" dirty="0" smtClean="0"/>
              <a:t>)</a:t>
            </a:r>
            <a:r>
              <a:rPr lang="ru-RU" sz="3200" u="sng" dirty="0" smtClean="0"/>
              <a:t>,</a:t>
            </a:r>
            <a:r>
              <a:rPr lang="ru-RU" sz="3200" dirty="0" smtClean="0"/>
              <a:t>  то обычай, что ни двор, то разговор.</a:t>
            </a:r>
          </a:p>
          <a:p>
            <a:r>
              <a:rPr lang="ru-RU" sz="3200" dirty="0" smtClean="0"/>
              <a:t>Март – с  (</a:t>
            </a:r>
            <a:r>
              <a:rPr lang="ru-RU" sz="3200" dirty="0" smtClean="0">
                <a:solidFill>
                  <a:srgbClr val="FF0000"/>
                </a:solidFill>
              </a:rPr>
              <a:t>……….</a:t>
            </a:r>
            <a:r>
              <a:rPr lang="ru-RU" sz="3200" dirty="0" smtClean="0"/>
              <a:t>)</a:t>
            </a:r>
            <a:r>
              <a:rPr lang="ru-RU" sz="3200" u="sng" dirty="0" smtClean="0"/>
              <a:t>,</a:t>
            </a:r>
            <a:r>
              <a:rPr lang="ru-RU" sz="3200" dirty="0" smtClean="0"/>
              <a:t>  апрель – с (</a:t>
            </a:r>
            <a:r>
              <a:rPr lang="ru-RU" sz="3200" dirty="0" smtClean="0">
                <a:solidFill>
                  <a:srgbClr val="FF0000"/>
                </a:solidFill>
              </a:rPr>
              <a:t>………</a:t>
            </a:r>
            <a:r>
              <a:rPr lang="ru-RU" sz="3200" dirty="0" smtClean="0"/>
              <a:t>),   май- с (</a:t>
            </a:r>
            <a:r>
              <a:rPr lang="ru-RU" sz="3200" u="sng" dirty="0" smtClean="0">
                <a:solidFill>
                  <a:srgbClr val="FF0000"/>
                </a:solidFill>
              </a:rPr>
              <a:t>………..</a:t>
            </a:r>
            <a:r>
              <a:rPr lang="ru-RU" sz="3200" u="sng" dirty="0" smtClean="0"/>
              <a:t>)</a:t>
            </a:r>
            <a:endParaRPr lang="ru-RU" sz="3200" dirty="0" smtClean="0"/>
          </a:p>
          <a:p>
            <a:r>
              <a:rPr lang="ru-RU" sz="3200" dirty="0" smtClean="0"/>
              <a:t> </a:t>
            </a:r>
          </a:p>
          <a:p>
            <a:endParaRPr lang="ru-RU" sz="3200" dirty="0"/>
          </a:p>
        </p:txBody>
      </p:sp>
      <p:sp>
        <p:nvSpPr>
          <p:cNvPr id="7" name="16-конечная звезда 6"/>
          <p:cNvSpPr/>
          <p:nvPr/>
        </p:nvSpPr>
        <p:spPr>
          <a:xfrm>
            <a:off x="1763688" y="2060848"/>
            <a:ext cx="6192688" cy="720080"/>
          </a:xfrm>
          <a:prstGeom prst="star16">
            <a:avLst>
              <a:gd name="adj" fmla="val 2211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мик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60648"/>
            <a:ext cx="990600" cy="14287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55776" y="1700808"/>
            <a:ext cx="5112568" cy="4392488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6900" dirty="0" smtClean="0"/>
              <a:t>Хвосты-хвост,</a:t>
            </a:r>
          </a:p>
          <a:p>
            <a:pPr algn="ctr"/>
            <a:r>
              <a:rPr lang="ru-RU" sz="6900" dirty="0" smtClean="0">
                <a:solidFill>
                  <a:schemeClr val="tx1"/>
                </a:solidFill>
              </a:rPr>
              <a:t>р..га-</a:t>
            </a:r>
          </a:p>
          <a:p>
            <a:pPr algn="ctr"/>
            <a:r>
              <a:rPr lang="ru-RU" sz="6900" dirty="0" smtClean="0">
                <a:solidFill>
                  <a:schemeClr val="tx1"/>
                </a:solidFill>
              </a:rPr>
              <a:t>  сл..</a:t>
            </a:r>
            <a:r>
              <a:rPr lang="ru-RU" sz="6900" dirty="0" err="1" smtClean="0">
                <a:solidFill>
                  <a:schemeClr val="tx1"/>
                </a:solidFill>
              </a:rPr>
              <a:t>ны</a:t>
            </a:r>
            <a:r>
              <a:rPr lang="ru-RU" sz="6900" dirty="0" smtClean="0">
                <a:solidFill>
                  <a:schemeClr val="tx1"/>
                </a:solidFill>
              </a:rPr>
              <a:t>- </a:t>
            </a:r>
          </a:p>
          <a:p>
            <a:pPr algn="ctr"/>
            <a:r>
              <a:rPr lang="ru-RU" sz="6900" dirty="0" smtClean="0">
                <a:solidFill>
                  <a:schemeClr val="tx1"/>
                </a:solidFill>
              </a:rPr>
              <a:t>  </a:t>
            </a:r>
            <a:r>
              <a:rPr lang="ru-RU" sz="6900" dirty="0" err="1" smtClean="0">
                <a:solidFill>
                  <a:schemeClr val="tx1"/>
                </a:solidFill>
              </a:rPr>
              <a:t>вр</a:t>
            </a:r>
            <a:r>
              <a:rPr lang="ru-RU" sz="6900" dirty="0" smtClean="0">
                <a:solidFill>
                  <a:schemeClr val="tx1"/>
                </a:solidFill>
              </a:rPr>
              <a:t>..</a:t>
            </a:r>
            <a:r>
              <a:rPr lang="ru-RU" sz="6900" dirty="0" err="1" smtClean="0">
                <a:solidFill>
                  <a:schemeClr val="tx1"/>
                </a:solidFill>
              </a:rPr>
              <a:t>чи</a:t>
            </a:r>
            <a:r>
              <a:rPr lang="ru-RU" sz="6900" dirty="0" smtClean="0">
                <a:solidFill>
                  <a:schemeClr val="tx1"/>
                </a:solidFill>
              </a:rPr>
              <a:t>- </a:t>
            </a:r>
          </a:p>
          <a:p>
            <a:pPr algn="ctr"/>
            <a:r>
              <a:rPr lang="ru-RU" sz="6900" dirty="0" smtClean="0">
                <a:solidFill>
                  <a:schemeClr val="tx1"/>
                </a:solidFill>
              </a:rPr>
              <a:t> к..ты-</a:t>
            </a:r>
          </a:p>
          <a:p>
            <a:pPr algn="ctr"/>
            <a:r>
              <a:rPr lang="ru-RU" sz="6900" dirty="0" smtClean="0">
                <a:solidFill>
                  <a:schemeClr val="tx1"/>
                </a:solidFill>
              </a:rPr>
              <a:t> н..га-</a:t>
            </a:r>
          </a:p>
          <a:p>
            <a:r>
              <a:rPr lang="ru-RU" dirty="0" smtClean="0"/>
              <a:t>  	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92088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З а </a:t>
            </a:r>
            <a:r>
              <a:rPr lang="ru-RU" sz="4000" dirty="0" err="1" smtClean="0"/>
              <a:t>п</a:t>
            </a:r>
            <a:r>
              <a:rPr lang="ru-RU" sz="4000" dirty="0" smtClean="0"/>
              <a:t> и </a:t>
            </a:r>
            <a:r>
              <a:rPr lang="ru-RU" sz="4000" dirty="0" err="1" smtClean="0"/>
              <a:t>ш</a:t>
            </a:r>
            <a:r>
              <a:rPr lang="ru-RU" sz="4000" dirty="0" smtClean="0"/>
              <a:t> </a:t>
            </a:r>
            <a:r>
              <a:rPr lang="ru-RU" sz="4000" dirty="0" err="1" smtClean="0"/>
              <a:t>и</a:t>
            </a:r>
            <a:r>
              <a:rPr lang="ru-RU" sz="4000" dirty="0" smtClean="0"/>
              <a:t> т е  слова, подберите проверочные.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16-конечная звезда 7"/>
          <p:cNvSpPr/>
          <p:nvPr/>
        </p:nvSpPr>
        <p:spPr>
          <a:xfrm>
            <a:off x="1835696" y="5733256"/>
            <a:ext cx="6696744" cy="720080"/>
          </a:xfrm>
          <a:prstGeom prst="star16">
            <a:avLst>
              <a:gd name="adj" fmla="val 26022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мик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4077072"/>
            <a:ext cx="990600" cy="14287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23528" y="0"/>
            <a:ext cx="6172200" cy="1894362"/>
          </a:xfrm>
        </p:spPr>
        <p:txBody>
          <a:bodyPr/>
          <a:lstStyle/>
          <a:p>
            <a: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Исправь ошибку с помощью   проверочного слова. (устно)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619672" y="2204864"/>
            <a:ext cx="8280920" cy="2592288"/>
          </a:xfrm>
        </p:spPr>
        <p:txBody>
          <a:bodyPr>
            <a:noAutofit/>
          </a:bodyPr>
          <a:lstStyle/>
          <a:p>
            <a:r>
              <a:rPr lang="ru-RU" sz="36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Образец:   сила - силач</a:t>
            </a:r>
            <a:endParaRPr lang="ru-RU" sz="3600" dirty="0" smtClean="0"/>
          </a:p>
          <a:p>
            <a:r>
              <a:rPr lang="ru-RU" sz="3600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Начлег</a:t>
            </a:r>
            <a:r>
              <a:rPr lang="ru-RU" sz="36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, трава, </a:t>
            </a:r>
            <a:r>
              <a:rPr lang="ru-RU" sz="3600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селач</a:t>
            </a:r>
            <a:r>
              <a:rPr lang="ru-RU" sz="36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ru-RU" sz="3600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снижок</a:t>
            </a:r>
            <a:r>
              <a:rPr lang="ru-RU" sz="36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, мячи, </a:t>
            </a:r>
            <a:r>
              <a:rPr lang="ru-RU" sz="3600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кармушка</a:t>
            </a:r>
            <a:r>
              <a:rPr lang="ru-RU" sz="36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,  плясать, </a:t>
            </a:r>
            <a:r>
              <a:rPr lang="ru-RU" sz="3600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полител</a:t>
            </a:r>
            <a:r>
              <a:rPr lang="ru-RU" sz="36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,</a:t>
            </a:r>
            <a:br>
              <a:rPr lang="ru-RU" sz="36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36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грибной, пятнистый, </a:t>
            </a:r>
            <a:r>
              <a:rPr lang="ru-RU" sz="3600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звирёк</a:t>
            </a:r>
            <a:r>
              <a:rPr lang="ru-RU" sz="36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ru-RU" sz="3600" dirty="0" smtClean="0"/>
          </a:p>
          <a:p>
            <a:endParaRPr lang="ru-RU" sz="3200" dirty="0"/>
          </a:p>
        </p:txBody>
      </p:sp>
      <p:sp>
        <p:nvSpPr>
          <p:cNvPr id="6" name="16-конечная звезда 5"/>
          <p:cNvSpPr/>
          <p:nvPr/>
        </p:nvSpPr>
        <p:spPr>
          <a:xfrm>
            <a:off x="1763688" y="5877272"/>
            <a:ext cx="6696744" cy="576064"/>
          </a:xfrm>
          <a:prstGeom prst="star16">
            <a:avLst>
              <a:gd name="adj" fmla="val 26022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мик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260648"/>
            <a:ext cx="990600" cy="14287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95536" y="-531440"/>
            <a:ext cx="8928992" cy="7638234"/>
          </a:xfrm>
        </p:spPr>
        <p:txBody>
          <a:bodyPr>
            <a:normAutofit/>
          </a:bodyPr>
          <a:lstStyle/>
          <a:p>
            <a:r>
              <a:rPr lang="ru-RU" sz="2700" dirty="0" smtClean="0"/>
              <a:t>- Вспомним то, что мы уже знаем по этой теме.</a:t>
            </a:r>
            <a:br>
              <a:rPr lang="ru-RU" sz="2700" dirty="0" smtClean="0"/>
            </a:br>
            <a:r>
              <a:rPr lang="ru-RU" sz="2700" dirty="0" smtClean="0"/>
              <a:t>- Ответим на первый вопрос:</a:t>
            </a:r>
            <a:br>
              <a:rPr lang="ru-RU" sz="2700" dirty="0" smtClean="0"/>
            </a:br>
            <a:r>
              <a:rPr lang="ru-RU" sz="2700" dirty="0" smtClean="0"/>
              <a:t>Что надо проверять? </a:t>
            </a:r>
            <a:r>
              <a:rPr lang="ru-RU" sz="2700" dirty="0" smtClean="0">
                <a:solidFill>
                  <a:srgbClr val="FF0000"/>
                </a:solidFill>
              </a:rPr>
              <a:t>(Гласные  А, О, И, Е, Я)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- Ответим на второй вопрос:</a:t>
            </a:r>
            <a:br>
              <a:rPr lang="ru-RU" sz="2700" dirty="0" smtClean="0"/>
            </a:br>
            <a:r>
              <a:rPr lang="ru-RU" sz="2700" dirty="0" smtClean="0"/>
              <a:t>Где надо проверять? </a:t>
            </a:r>
            <a:r>
              <a:rPr lang="ru-RU" sz="2700" dirty="0" smtClean="0">
                <a:solidFill>
                  <a:srgbClr val="FF0000"/>
                </a:solidFill>
              </a:rPr>
              <a:t>(В корне слова)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- Ответим на третий вопрос:</a:t>
            </a:r>
            <a:br>
              <a:rPr lang="ru-RU" sz="2700" dirty="0" smtClean="0"/>
            </a:br>
            <a:r>
              <a:rPr lang="ru-RU" sz="2700" dirty="0" smtClean="0"/>
              <a:t>Как надо проверять? </a:t>
            </a:r>
            <a:r>
              <a:rPr lang="ru-RU" sz="2700" dirty="0" smtClean="0">
                <a:solidFill>
                  <a:srgbClr val="FF0000"/>
                </a:solidFill>
              </a:rPr>
              <a:t>(Надо подобрать однокоренное слово с ударным звуком в </a:t>
            </a:r>
            <a:r>
              <a:rPr lang="ru-RU" sz="2700" dirty="0" smtClean="0"/>
              <a:t>корне).</a:t>
            </a:r>
            <a:br>
              <a:rPr lang="ru-RU" sz="2700" dirty="0" smtClean="0"/>
            </a:br>
            <a:r>
              <a:rPr lang="ru-RU" sz="2700" dirty="0" smtClean="0"/>
              <a:t>- Ответим на четвёртый вопрос:</a:t>
            </a:r>
            <a:br>
              <a:rPr lang="ru-RU" sz="2700" dirty="0" smtClean="0"/>
            </a:br>
            <a:r>
              <a:rPr lang="ru-RU" sz="2700" dirty="0" smtClean="0"/>
              <a:t>Чем надо проверять? </a:t>
            </a:r>
            <a:r>
              <a:rPr lang="ru-RU" sz="2700" dirty="0" smtClean="0">
                <a:solidFill>
                  <a:srgbClr val="FF0000"/>
                </a:solidFill>
              </a:rPr>
              <a:t>(Проверяем ударением)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16-конечная звезда 5"/>
          <p:cNvSpPr/>
          <p:nvPr/>
        </p:nvSpPr>
        <p:spPr>
          <a:xfrm>
            <a:off x="539552" y="260648"/>
            <a:ext cx="8208912" cy="576064"/>
          </a:xfrm>
          <a:prstGeom prst="star16">
            <a:avLst>
              <a:gd name="adj" fmla="val 26022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748464" cy="3168352"/>
          </a:xfrm>
        </p:spPr>
        <p:txBody>
          <a:bodyPr/>
          <a:lstStyle/>
          <a:p>
            <a:r>
              <a:rPr lang="ru-RU" i="1" dirty="0" smtClean="0"/>
              <a:t>Если в слове гласный звук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                    Вызвал вдруг сомнение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                          Ты его немедленно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                            	 Ставь под ударение!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4293096"/>
            <a:ext cx="9144000" cy="2091680"/>
          </a:xfrm>
        </p:spPr>
        <p:txBody>
          <a:bodyPr/>
          <a:lstStyle/>
          <a:p>
            <a:pPr algn="r"/>
            <a:r>
              <a:rPr lang="ru-RU" sz="3600" i="1" dirty="0" smtClean="0">
                <a:latin typeface="+mj-lt"/>
              </a:rPr>
              <a:t>Ударение над гласной</a:t>
            </a:r>
          </a:p>
          <a:p>
            <a:r>
              <a:rPr lang="ru-RU" sz="3600" i="1" dirty="0" smtClean="0">
                <a:latin typeface="+mj-lt"/>
              </a:rPr>
              <a:t>          Может сделать  букву ясной !</a:t>
            </a:r>
          </a:p>
          <a:p>
            <a:endParaRPr lang="ru-RU" dirty="0"/>
          </a:p>
        </p:txBody>
      </p:sp>
      <p:sp>
        <p:nvSpPr>
          <p:cNvPr id="6" name="16-конечная звезда 5"/>
          <p:cNvSpPr/>
          <p:nvPr/>
        </p:nvSpPr>
        <p:spPr>
          <a:xfrm>
            <a:off x="935088" y="3212976"/>
            <a:ext cx="8208912" cy="576064"/>
          </a:xfrm>
          <a:prstGeom prst="star16">
            <a:avLst>
              <a:gd name="adj" fmla="val 26022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мик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260648"/>
            <a:ext cx="990600" cy="14287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260648"/>
            <a:ext cx="6172200" cy="103026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СПАСИБО!</a:t>
            </a:r>
            <a:endParaRPr lang="ru-RU" sz="48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971800" y="4005064"/>
            <a:ext cx="6172200" cy="1371600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/>
              <a:t>До свидания!</a:t>
            </a:r>
            <a:endParaRPr lang="ru-RU" sz="2800" dirty="0"/>
          </a:p>
        </p:txBody>
      </p:sp>
      <p:sp>
        <p:nvSpPr>
          <p:cNvPr id="5" name="16-конечная звезда 4"/>
          <p:cNvSpPr/>
          <p:nvPr/>
        </p:nvSpPr>
        <p:spPr>
          <a:xfrm>
            <a:off x="935088" y="5373216"/>
            <a:ext cx="8208912" cy="576064"/>
          </a:xfrm>
          <a:prstGeom prst="star16">
            <a:avLst>
              <a:gd name="adj" fmla="val 26022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мик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58276" y="1196752"/>
            <a:ext cx="2841916" cy="409891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179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Презентация на тему:  «Проверяемые и непроверяемые безударные гласные   в   словах»</vt:lpstr>
      <vt:lpstr>именно эти гласные, когда находятся в безударном положении, требуют проверки или запоминания. </vt:lpstr>
      <vt:lpstr>прочитайте слова, вставьте подходящие по смыслу слова и объясните  смысл. </vt:lpstr>
      <vt:lpstr>З а п и ш и т е  слова, подберите проверочные.  </vt:lpstr>
      <vt:lpstr>Исправь ошибку с помощью   проверочного слова. (устно)</vt:lpstr>
      <vt:lpstr>- Вспомним то, что мы уже знаем по этой теме. - Ответим на первый вопрос: Что надо проверять? (Гласные  А, О, И, Е, Я) - Ответим на второй вопрос: Где надо проверять? (В корне слова) - Ответим на третий вопрос: Как надо проверять? (Надо подобрать однокоренное слово с ударным звуком в корне). - Ответим на четвёртый вопрос: Чем надо проверять? (Проверяем ударением)   </vt:lpstr>
      <vt:lpstr>Если в слове гласный звук                     Вызвал вдруг сомнение                           Ты его немедленно                               Ставь под ударение! </vt:lpstr>
      <vt:lpstr>СПАСИБО!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 «Проверяемые и непроверяемые безударные гласные   в   словах.»</dc:title>
  <dc:creator>user</dc:creator>
  <cp:lastModifiedBy>user</cp:lastModifiedBy>
  <cp:revision>12</cp:revision>
  <dcterms:created xsi:type="dcterms:W3CDTF">2013-03-14T20:41:16Z</dcterms:created>
  <dcterms:modified xsi:type="dcterms:W3CDTF">2013-03-25T18:18:31Z</dcterms:modified>
</cp:coreProperties>
</file>