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8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891F1-E443-4836-B1C4-2C256A54D9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88F47-6A14-486A-8778-D11453F1DAE1}">
      <dgm:prSet phldrT="[Текст]"/>
      <dgm:spPr/>
      <dgm:t>
        <a:bodyPr/>
        <a:lstStyle/>
        <a:p>
          <a:r>
            <a:rPr lang="ru-RU" dirty="0" smtClean="0"/>
            <a:t>Первый </a:t>
          </a:r>
          <a:endParaRPr lang="ru-RU" dirty="0"/>
        </a:p>
      </dgm:t>
    </dgm:pt>
    <dgm:pt modelId="{36226907-6FB7-49CE-9AF3-099B9317A147}" type="parTrans" cxnId="{7A5B3823-CD77-437A-9D98-522A78403B6F}">
      <dgm:prSet/>
      <dgm:spPr/>
      <dgm:t>
        <a:bodyPr/>
        <a:lstStyle/>
        <a:p>
          <a:endParaRPr lang="ru-RU"/>
        </a:p>
      </dgm:t>
    </dgm:pt>
    <dgm:pt modelId="{3E3032CB-16FE-4B4B-8336-B754D0724C6F}" type="sibTrans" cxnId="{7A5B3823-CD77-437A-9D98-522A78403B6F}">
      <dgm:prSet/>
      <dgm:spPr/>
      <dgm:t>
        <a:bodyPr/>
        <a:lstStyle/>
        <a:p>
          <a:endParaRPr lang="ru-RU"/>
        </a:p>
      </dgm:t>
    </dgm:pt>
    <dgm:pt modelId="{4CB1F3EA-1035-45CE-AD0E-3113CE293168}">
      <dgm:prSet phldrT="[Текст]" custT="1"/>
      <dgm:spPr/>
      <dgm:t>
        <a:bodyPr/>
        <a:lstStyle/>
        <a:p>
          <a:r>
            <a:rPr lang="ru-RU" sz="2800" i="1" dirty="0" smtClean="0"/>
            <a:t>вводный мониторинг </a:t>
          </a:r>
          <a:endParaRPr lang="ru-RU" sz="2800" dirty="0"/>
        </a:p>
      </dgm:t>
    </dgm:pt>
    <dgm:pt modelId="{47261726-B117-4844-B4BB-A7A66700DE4C}" type="parTrans" cxnId="{C334287B-1742-4ADE-9411-3FF37E565D6F}">
      <dgm:prSet/>
      <dgm:spPr/>
      <dgm:t>
        <a:bodyPr/>
        <a:lstStyle/>
        <a:p>
          <a:endParaRPr lang="ru-RU"/>
        </a:p>
      </dgm:t>
    </dgm:pt>
    <dgm:pt modelId="{8D9CBD10-B2D7-4B98-B4A7-BBC9D82F5103}" type="sibTrans" cxnId="{C334287B-1742-4ADE-9411-3FF37E565D6F}">
      <dgm:prSet/>
      <dgm:spPr/>
      <dgm:t>
        <a:bodyPr/>
        <a:lstStyle/>
        <a:p>
          <a:endParaRPr lang="ru-RU"/>
        </a:p>
      </dgm:t>
    </dgm:pt>
    <dgm:pt modelId="{C0CFCB35-FA22-46E2-8266-4DBA94F13090}">
      <dgm:prSet phldrT="[Текст]" custT="1"/>
      <dgm:spPr/>
      <dgm:t>
        <a:bodyPr/>
        <a:lstStyle/>
        <a:p>
          <a:r>
            <a:rPr lang="ru-RU" sz="2800" i="1" dirty="0" smtClean="0"/>
            <a:t>сбор и изучение информации</a:t>
          </a:r>
          <a:endParaRPr lang="ru-RU" sz="2800" dirty="0"/>
        </a:p>
      </dgm:t>
    </dgm:pt>
    <dgm:pt modelId="{8DF75BA6-4256-4954-B698-FFD32642C3F2}" type="parTrans" cxnId="{41280AB7-1705-4F7A-84D0-ACABCD4FCA33}">
      <dgm:prSet/>
      <dgm:spPr/>
      <dgm:t>
        <a:bodyPr/>
        <a:lstStyle/>
        <a:p>
          <a:endParaRPr lang="ru-RU"/>
        </a:p>
      </dgm:t>
    </dgm:pt>
    <dgm:pt modelId="{385754B6-1A79-4607-B64B-4C2EB3ED1571}" type="sibTrans" cxnId="{41280AB7-1705-4F7A-84D0-ACABCD4FCA33}">
      <dgm:prSet/>
      <dgm:spPr/>
      <dgm:t>
        <a:bodyPr/>
        <a:lstStyle/>
        <a:p>
          <a:endParaRPr lang="ru-RU"/>
        </a:p>
      </dgm:t>
    </dgm:pt>
    <dgm:pt modelId="{B53FFA0C-84AA-4201-AD0C-4D818DE3E953}">
      <dgm:prSet phldrT="[Текст]"/>
      <dgm:spPr/>
      <dgm:t>
        <a:bodyPr/>
        <a:lstStyle/>
        <a:p>
          <a:r>
            <a:rPr lang="ru-RU" dirty="0" smtClean="0"/>
            <a:t>Второй </a:t>
          </a:r>
          <a:endParaRPr lang="ru-RU" dirty="0"/>
        </a:p>
      </dgm:t>
    </dgm:pt>
    <dgm:pt modelId="{D2C5C48E-5471-4B92-AE3F-051EBD4B07AA}" type="parTrans" cxnId="{0C142D33-E78D-43AC-ABD8-BD3E46B9FB64}">
      <dgm:prSet/>
      <dgm:spPr/>
      <dgm:t>
        <a:bodyPr/>
        <a:lstStyle/>
        <a:p>
          <a:endParaRPr lang="ru-RU"/>
        </a:p>
      </dgm:t>
    </dgm:pt>
    <dgm:pt modelId="{DD761B43-D39C-45A7-A8AD-30A1769ABC19}" type="sibTrans" cxnId="{0C142D33-E78D-43AC-ABD8-BD3E46B9FB64}">
      <dgm:prSet/>
      <dgm:spPr/>
      <dgm:t>
        <a:bodyPr/>
        <a:lstStyle/>
        <a:p>
          <a:endParaRPr lang="ru-RU"/>
        </a:p>
      </dgm:t>
    </dgm:pt>
    <dgm:pt modelId="{C78E6571-7A9D-4A93-A403-4F651789AD7D}">
      <dgm:prSet phldrT="[Текст]" custT="1"/>
      <dgm:spPr/>
      <dgm:t>
        <a:bodyPr/>
        <a:lstStyle/>
        <a:p>
          <a:r>
            <a:rPr lang="ru-RU" sz="2800" i="1" dirty="0" smtClean="0"/>
            <a:t>текущий</a:t>
          </a:r>
          <a:endParaRPr lang="ru-RU" sz="2800" dirty="0"/>
        </a:p>
      </dgm:t>
    </dgm:pt>
    <dgm:pt modelId="{299E5865-4292-4D4F-8EE0-56FC397B8068}" type="parTrans" cxnId="{54377681-FAE5-4F29-AF7D-243809944EB1}">
      <dgm:prSet/>
      <dgm:spPr/>
      <dgm:t>
        <a:bodyPr/>
        <a:lstStyle/>
        <a:p>
          <a:endParaRPr lang="ru-RU"/>
        </a:p>
      </dgm:t>
    </dgm:pt>
    <dgm:pt modelId="{C69F9B56-9E4A-4E83-91FE-1454DF8F0FB1}" type="sibTrans" cxnId="{54377681-FAE5-4F29-AF7D-243809944EB1}">
      <dgm:prSet/>
      <dgm:spPr/>
      <dgm:t>
        <a:bodyPr/>
        <a:lstStyle/>
        <a:p>
          <a:endParaRPr lang="ru-RU"/>
        </a:p>
      </dgm:t>
    </dgm:pt>
    <dgm:pt modelId="{1699699B-E23E-4D27-9357-E21A64DD0DB3}">
      <dgm:prSet phldrT="[Текст]" custT="1"/>
      <dgm:spPr/>
      <dgm:t>
        <a:bodyPr/>
        <a:lstStyle/>
        <a:p>
          <a:r>
            <a:rPr lang="ru-RU" sz="2800" i="1" dirty="0" err="1" smtClean="0"/>
            <a:t>корректировочно</a:t>
          </a:r>
          <a:r>
            <a:rPr lang="ru-RU" sz="2800" i="1" dirty="0" smtClean="0"/>
            <a:t> – прогностический</a:t>
          </a:r>
          <a:endParaRPr lang="ru-RU" sz="2800" dirty="0"/>
        </a:p>
      </dgm:t>
    </dgm:pt>
    <dgm:pt modelId="{55E36F18-945F-403C-8CC5-E35624687725}" type="parTrans" cxnId="{CBBCC9CE-F46F-4EDF-8C55-85BF8E93E035}">
      <dgm:prSet/>
      <dgm:spPr/>
      <dgm:t>
        <a:bodyPr/>
        <a:lstStyle/>
        <a:p>
          <a:endParaRPr lang="ru-RU"/>
        </a:p>
      </dgm:t>
    </dgm:pt>
    <dgm:pt modelId="{F8C4765A-90D1-4C49-9BDF-1EC2E0966DC3}" type="sibTrans" cxnId="{CBBCC9CE-F46F-4EDF-8C55-85BF8E93E035}">
      <dgm:prSet/>
      <dgm:spPr/>
      <dgm:t>
        <a:bodyPr/>
        <a:lstStyle/>
        <a:p>
          <a:endParaRPr lang="ru-RU"/>
        </a:p>
      </dgm:t>
    </dgm:pt>
    <dgm:pt modelId="{72DE54EE-17B8-4F8C-AB8E-F674F341C000}">
      <dgm:prSet phldrT="[Текст]"/>
      <dgm:spPr/>
      <dgm:t>
        <a:bodyPr/>
        <a:lstStyle/>
        <a:p>
          <a:r>
            <a:rPr lang="ru-RU" dirty="0" smtClean="0"/>
            <a:t>Третий </a:t>
          </a:r>
          <a:endParaRPr lang="ru-RU" dirty="0"/>
        </a:p>
      </dgm:t>
    </dgm:pt>
    <dgm:pt modelId="{7BB78814-3076-4B5D-8107-266E12D9564D}" type="parTrans" cxnId="{A8CD9AB3-9981-423B-9E98-E8A6BC663575}">
      <dgm:prSet/>
      <dgm:spPr/>
      <dgm:t>
        <a:bodyPr/>
        <a:lstStyle/>
        <a:p>
          <a:endParaRPr lang="ru-RU"/>
        </a:p>
      </dgm:t>
    </dgm:pt>
    <dgm:pt modelId="{0E8BF7B7-D8BF-462A-9E00-E12AC8C8CA37}" type="sibTrans" cxnId="{A8CD9AB3-9981-423B-9E98-E8A6BC663575}">
      <dgm:prSet/>
      <dgm:spPr/>
      <dgm:t>
        <a:bodyPr/>
        <a:lstStyle/>
        <a:p>
          <a:endParaRPr lang="ru-RU"/>
        </a:p>
      </dgm:t>
    </dgm:pt>
    <dgm:pt modelId="{78396C4A-354C-4800-8B3F-59075623376D}">
      <dgm:prSet phldrT="[Текст]" custT="1"/>
      <dgm:spPr/>
      <dgm:t>
        <a:bodyPr/>
        <a:lstStyle/>
        <a:p>
          <a:r>
            <a:rPr lang="ru-RU" sz="2800" i="1" dirty="0" smtClean="0"/>
            <a:t>заключительный </a:t>
          </a:r>
          <a:endParaRPr lang="ru-RU" sz="2800" dirty="0"/>
        </a:p>
      </dgm:t>
    </dgm:pt>
    <dgm:pt modelId="{ECDE23B9-74C9-47F7-A2B0-25CB165EEC9E}" type="parTrans" cxnId="{A916553F-643F-4B10-AEC0-70E8C3C94C41}">
      <dgm:prSet/>
      <dgm:spPr/>
      <dgm:t>
        <a:bodyPr/>
        <a:lstStyle/>
        <a:p>
          <a:endParaRPr lang="ru-RU"/>
        </a:p>
      </dgm:t>
    </dgm:pt>
    <dgm:pt modelId="{744B8FE0-A610-444D-B309-78B1203C5E2E}" type="sibTrans" cxnId="{A916553F-643F-4B10-AEC0-70E8C3C94C41}">
      <dgm:prSet/>
      <dgm:spPr/>
      <dgm:t>
        <a:bodyPr/>
        <a:lstStyle/>
        <a:p>
          <a:endParaRPr lang="ru-RU"/>
        </a:p>
      </dgm:t>
    </dgm:pt>
    <dgm:pt modelId="{42BAB217-E167-4511-8A59-B85E48815669}">
      <dgm:prSet phldrT="[Текст]" custT="1"/>
      <dgm:spPr/>
      <dgm:t>
        <a:bodyPr/>
        <a:lstStyle/>
        <a:p>
          <a:r>
            <a:rPr lang="ru-RU" sz="2800" i="1" dirty="0" smtClean="0"/>
            <a:t>выводы по эффективности работы</a:t>
          </a:r>
          <a:endParaRPr lang="ru-RU" sz="2800" dirty="0"/>
        </a:p>
      </dgm:t>
    </dgm:pt>
    <dgm:pt modelId="{873E3D52-E5DC-401E-AE75-738EA70C2E1B}" type="parTrans" cxnId="{580CCFC3-5FC0-4EA7-8A61-E23B6228F0E2}">
      <dgm:prSet/>
      <dgm:spPr/>
      <dgm:t>
        <a:bodyPr/>
        <a:lstStyle/>
        <a:p>
          <a:endParaRPr lang="ru-RU"/>
        </a:p>
      </dgm:t>
    </dgm:pt>
    <dgm:pt modelId="{11FFFB21-2C96-43EC-BD30-8FEDD8228E7A}" type="sibTrans" cxnId="{580CCFC3-5FC0-4EA7-8A61-E23B6228F0E2}">
      <dgm:prSet/>
      <dgm:spPr/>
      <dgm:t>
        <a:bodyPr/>
        <a:lstStyle/>
        <a:p>
          <a:endParaRPr lang="ru-RU"/>
        </a:p>
      </dgm:t>
    </dgm:pt>
    <dgm:pt modelId="{6610B8CF-BCA7-4918-A094-D97F7BFDDC89}" type="pres">
      <dgm:prSet presAssocID="{F91891F1-E443-4836-B1C4-2C256A54D9BB}" presName="Name0" presStyleCnt="0">
        <dgm:presLayoutVars>
          <dgm:dir/>
          <dgm:animLvl val="lvl"/>
          <dgm:resizeHandles val="exact"/>
        </dgm:presLayoutVars>
      </dgm:prSet>
      <dgm:spPr/>
    </dgm:pt>
    <dgm:pt modelId="{FC1E2E45-72EF-49D5-8EE7-D4A6D7BDCAFA}" type="pres">
      <dgm:prSet presAssocID="{8E788F47-6A14-486A-8778-D11453F1DAE1}" presName="linNode" presStyleCnt="0"/>
      <dgm:spPr/>
    </dgm:pt>
    <dgm:pt modelId="{10601F0F-B336-4351-B41C-2DEC0C3080EE}" type="pres">
      <dgm:prSet presAssocID="{8E788F47-6A14-486A-8778-D11453F1DAE1}" presName="parentText" presStyleLbl="node1" presStyleIdx="0" presStyleCnt="3" custLinFactNeighborX="1363" custLinFactNeighborY="-151">
        <dgm:presLayoutVars>
          <dgm:chMax val="1"/>
          <dgm:bulletEnabled val="1"/>
        </dgm:presLayoutVars>
      </dgm:prSet>
      <dgm:spPr/>
    </dgm:pt>
    <dgm:pt modelId="{07113EC5-5C74-47ED-BF6E-A5727B5E72DB}" type="pres">
      <dgm:prSet presAssocID="{8E788F47-6A14-486A-8778-D11453F1DAE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097F4-C85D-42EA-9B8B-788FD0663F1E}" type="pres">
      <dgm:prSet presAssocID="{3E3032CB-16FE-4B4B-8336-B754D0724C6F}" presName="sp" presStyleCnt="0"/>
      <dgm:spPr/>
    </dgm:pt>
    <dgm:pt modelId="{4280CDEE-5997-49E8-9F97-D238BC849263}" type="pres">
      <dgm:prSet presAssocID="{B53FFA0C-84AA-4201-AD0C-4D818DE3E953}" presName="linNode" presStyleCnt="0"/>
      <dgm:spPr/>
    </dgm:pt>
    <dgm:pt modelId="{C08D14B9-2063-4217-9519-B9D3890F6D29}" type="pres">
      <dgm:prSet presAssocID="{B53FFA0C-84AA-4201-AD0C-4D818DE3E95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4CBBAA4-D2EC-4702-918A-4C25DA57112A}" type="pres">
      <dgm:prSet presAssocID="{B53FFA0C-84AA-4201-AD0C-4D818DE3E95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A131A-02F5-4133-A0AE-5D6E2137027A}" type="pres">
      <dgm:prSet presAssocID="{DD761B43-D39C-45A7-A8AD-30A1769ABC19}" presName="sp" presStyleCnt="0"/>
      <dgm:spPr/>
    </dgm:pt>
    <dgm:pt modelId="{F14A9963-6979-435A-990C-ABAFAE4C419D}" type="pres">
      <dgm:prSet presAssocID="{72DE54EE-17B8-4F8C-AB8E-F674F341C000}" presName="linNode" presStyleCnt="0"/>
      <dgm:spPr/>
    </dgm:pt>
    <dgm:pt modelId="{4181B528-C816-4643-AA38-690B6ABB2631}" type="pres">
      <dgm:prSet presAssocID="{72DE54EE-17B8-4F8C-AB8E-F674F341C00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C330A37-AC2B-462C-AE75-9FBE00453BFC}" type="pres">
      <dgm:prSet presAssocID="{72DE54EE-17B8-4F8C-AB8E-F674F341C00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F278D-EC52-4921-AB9A-F29D7CE11DBF}" type="presOf" srcId="{1699699B-E23E-4D27-9357-E21A64DD0DB3}" destId="{44CBBAA4-D2EC-4702-918A-4C25DA57112A}" srcOrd="0" destOrd="1" presId="urn:microsoft.com/office/officeart/2005/8/layout/vList5"/>
    <dgm:cxn modelId="{7A5B3823-CD77-437A-9D98-522A78403B6F}" srcId="{F91891F1-E443-4836-B1C4-2C256A54D9BB}" destId="{8E788F47-6A14-486A-8778-D11453F1DAE1}" srcOrd="0" destOrd="0" parTransId="{36226907-6FB7-49CE-9AF3-099B9317A147}" sibTransId="{3E3032CB-16FE-4B4B-8336-B754D0724C6F}"/>
    <dgm:cxn modelId="{9F3268F3-8486-40D0-9BFB-BAB5F9F43E26}" type="presOf" srcId="{C78E6571-7A9D-4A93-A403-4F651789AD7D}" destId="{44CBBAA4-D2EC-4702-918A-4C25DA57112A}" srcOrd="0" destOrd="0" presId="urn:microsoft.com/office/officeart/2005/8/layout/vList5"/>
    <dgm:cxn modelId="{4BE8D22C-F947-4058-BA2F-D28CD523CED6}" type="presOf" srcId="{B53FFA0C-84AA-4201-AD0C-4D818DE3E953}" destId="{C08D14B9-2063-4217-9519-B9D3890F6D29}" srcOrd="0" destOrd="0" presId="urn:microsoft.com/office/officeart/2005/8/layout/vList5"/>
    <dgm:cxn modelId="{52ECB195-5B06-4350-8ECD-B4F5C995CB9B}" type="presOf" srcId="{72DE54EE-17B8-4F8C-AB8E-F674F341C000}" destId="{4181B528-C816-4643-AA38-690B6ABB2631}" srcOrd="0" destOrd="0" presId="urn:microsoft.com/office/officeart/2005/8/layout/vList5"/>
    <dgm:cxn modelId="{A8CD9AB3-9981-423B-9E98-E8A6BC663575}" srcId="{F91891F1-E443-4836-B1C4-2C256A54D9BB}" destId="{72DE54EE-17B8-4F8C-AB8E-F674F341C000}" srcOrd="2" destOrd="0" parTransId="{7BB78814-3076-4B5D-8107-266E12D9564D}" sibTransId="{0E8BF7B7-D8BF-462A-9E00-E12AC8C8CA37}"/>
    <dgm:cxn modelId="{F0B7F170-0A97-441C-8731-B208A833C1A9}" type="presOf" srcId="{78396C4A-354C-4800-8B3F-59075623376D}" destId="{6C330A37-AC2B-462C-AE75-9FBE00453BFC}" srcOrd="0" destOrd="0" presId="urn:microsoft.com/office/officeart/2005/8/layout/vList5"/>
    <dgm:cxn modelId="{2B6BC546-CB36-4E85-A50E-0A552126B83F}" type="presOf" srcId="{42BAB217-E167-4511-8A59-B85E48815669}" destId="{6C330A37-AC2B-462C-AE75-9FBE00453BFC}" srcOrd="0" destOrd="1" presId="urn:microsoft.com/office/officeart/2005/8/layout/vList5"/>
    <dgm:cxn modelId="{3A5050AF-A9B2-459A-881C-5384771AD053}" type="presOf" srcId="{C0CFCB35-FA22-46E2-8266-4DBA94F13090}" destId="{07113EC5-5C74-47ED-BF6E-A5727B5E72DB}" srcOrd="0" destOrd="1" presId="urn:microsoft.com/office/officeart/2005/8/layout/vList5"/>
    <dgm:cxn modelId="{97D869FF-3FD0-48B4-86A1-77C4D2C08FF8}" type="presOf" srcId="{4CB1F3EA-1035-45CE-AD0E-3113CE293168}" destId="{07113EC5-5C74-47ED-BF6E-A5727B5E72DB}" srcOrd="0" destOrd="0" presId="urn:microsoft.com/office/officeart/2005/8/layout/vList5"/>
    <dgm:cxn modelId="{0C142D33-E78D-43AC-ABD8-BD3E46B9FB64}" srcId="{F91891F1-E443-4836-B1C4-2C256A54D9BB}" destId="{B53FFA0C-84AA-4201-AD0C-4D818DE3E953}" srcOrd="1" destOrd="0" parTransId="{D2C5C48E-5471-4B92-AE3F-051EBD4B07AA}" sibTransId="{DD761B43-D39C-45A7-A8AD-30A1769ABC19}"/>
    <dgm:cxn modelId="{C334287B-1742-4ADE-9411-3FF37E565D6F}" srcId="{8E788F47-6A14-486A-8778-D11453F1DAE1}" destId="{4CB1F3EA-1035-45CE-AD0E-3113CE293168}" srcOrd="0" destOrd="0" parTransId="{47261726-B117-4844-B4BB-A7A66700DE4C}" sibTransId="{8D9CBD10-B2D7-4B98-B4A7-BBC9D82F5103}"/>
    <dgm:cxn modelId="{CBBCC9CE-F46F-4EDF-8C55-85BF8E93E035}" srcId="{B53FFA0C-84AA-4201-AD0C-4D818DE3E953}" destId="{1699699B-E23E-4D27-9357-E21A64DD0DB3}" srcOrd="1" destOrd="0" parTransId="{55E36F18-945F-403C-8CC5-E35624687725}" sibTransId="{F8C4765A-90D1-4C49-9BDF-1EC2E0966DC3}"/>
    <dgm:cxn modelId="{41280AB7-1705-4F7A-84D0-ACABCD4FCA33}" srcId="{8E788F47-6A14-486A-8778-D11453F1DAE1}" destId="{C0CFCB35-FA22-46E2-8266-4DBA94F13090}" srcOrd="1" destOrd="0" parTransId="{8DF75BA6-4256-4954-B698-FFD32642C3F2}" sibTransId="{385754B6-1A79-4607-B64B-4C2EB3ED1571}"/>
    <dgm:cxn modelId="{54377681-FAE5-4F29-AF7D-243809944EB1}" srcId="{B53FFA0C-84AA-4201-AD0C-4D818DE3E953}" destId="{C78E6571-7A9D-4A93-A403-4F651789AD7D}" srcOrd="0" destOrd="0" parTransId="{299E5865-4292-4D4F-8EE0-56FC397B8068}" sibTransId="{C69F9B56-9E4A-4E83-91FE-1454DF8F0FB1}"/>
    <dgm:cxn modelId="{580CCFC3-5FC0-4EA7-8A61-E23B6228F0E2}" srcId="{72DE54EE-17B8-4F8C-AB8E-F674F341C000}" destId="{42BAB217-E167-4511-8A59-B85E48815669}" srcOrd="1" destOrd="0" parTransId="{873E3D52-E5DC-401E-AE75-738EA70C2E1B}" sibTransId="{11FFFB21-2C96-43EC-BD30-8FEDD8228E7A}"/>
    <dgm:cxn modelId="{A916553F-643F-4B10-AEC0-70E8C3C94C41}" srcId="{72DE54EE-17B8-4F8C-AB8E-F674F341C000}" destId="{78396C4A-354C-4800-8B3F-59075623376D}" srcOrd="0" destOrd="0" parTransId="{ECDE23B9-74C9-47F7-A2B0-25CB165EEC9E}" sibTransId="{744B8FE0-A610-444D-B309-78B1203C5E2E}"/>
    <dgm:cxn modelId="{C8B988E1-65B4-44B2-A1DA-D75EE23EE437}" type="presOf" srcId="{F91891F1-E443-4836-B1C4-2C256A54D9BB}" destId="{6610B8CF-BCA7-4918-A094-D97F7BFDDC89}" srcOrd="0" destOrd="0" presId="urn:microsoft.com/office/officeart/2005/8/layout/vList5"/>
    <dgm:cxn modelId="{0D8DCE71-05DC-4386-9B77-2FE962CB45B3}" type="presOf" srcId="{8E788F47-6A14-486A-8778-D11453F1DAE1}" destId="{10601F0F-B336-4351-B41C-2DEC0C3080EE}" srcOrd="0" destOrd="0" presId="urn:microsoft.com/office/officeart/2005/8/layout/vList5"/>
    <dgm:cxn modelId="{F364D1D4-7FA0-4B91-AD3A-D488AD61A3B0}" type="presParOf" srcId="{6610B8CF-BCA7-4918-A094-D97F7BFDDC89}" destId="{FC1E2E45-72EF-49D5-8EE7-D4A6D7BDCAFA}" srcOrd="0" destOrd="0" presId="urn:microsoft.com/office/officeart/2005/8/layout/vList5"/>
    <dgm:cxn modelId="{E812264F-2D3E-43E5-8FFD-7FFFF1D5E962}" type="presParOf" srcId="{FC1E2E45-72EF-49D5-8EE7-D4A6D7BDCAFA}" destId="{10601F0F-B336-4351-B41C-2DEC0C3080EE}" srcOrd="0" destOrd="0" presId="urn:microsoft.com/office/officeart/2005/8/layout/vList5"/>
    <dgm:cxn modelId="{7AE0F1A1-E6F9-437F-90C3-2FC05A1BAB4B}" type="presParOf" srcId="{FC1E2E45-72EF-49D5-8EE7-D4A6D7BDCAFA}" destId="{07113EC5-5C74-47ED-BF6E-A5727B5E72DB}" srcOrd="1" destOrd="0" presId="urn:microsoft.com/office/officeart/2005/8/layout/vList5"/>
    <dgm:cxn modelId="{B6863FE9-876E-4C5B-B02A-6BF9ACD14DF8}" type="presParOf" srcId="{6610B8CF-BCA7-4918-A094-D97F7BFDDC89}" destId="{97C097F4-C85D-42EA-9B8B-788FD0663F1E}" srcOrd="1" destOrd="0" presId="urn:microsoft.com/office/officeart/2005/8/layout/vList5"/>
    <dgm:cxn modelId="{D3170639-56E1-46DB-B2E9-DA39E314E0D9}" type="presParOf" srcId="{6610B8CF-BCA7-4918-A094-D97F7BFDDC89}" destId="{4280CDEE-5997-49E8-9F97-D238BC849263}" srcOrd="2" destOrd="0" presId="urn:microsoft.com/office/officeart/2005/8/layout/vList5"/>
    <dgm:cxn modelId="{787354B8-CE07-4F32-9E6D-69AC332C5714}" type="presParOf" srcId="{4280CDEE-5997-49E8-9F97-D238BC849263}" destId="{C08D14B9-2063-4217-9519-B9D3890F6D29}" srcOrd="0" destOrd="0" presId="urn:microsoft.com/office/officeart/2005/8/layout/vList5"/>
    <dgm:cxn modelId="{43A64BD3-C6CC-45C0-8100-8B7A0FE163EC}" type="presParOf" srcId="{4280CDEE-5997-49E8-9F97-D238BC849263}" destId="{44CBBAA4-D2EC-4702-918A-4C25DA57112A}" srcOrd="1" destOrd="0" presId="urn:microsoft.com/office/officeart/2005/8/layout/vList5"/>
    <dgm:cxn modelId="{7821F579-56DE-4B55-9372-421D36EF2314}" type="presParOf" srcId="{6610B8CF-BCA7-4918-A094-D97F7BFDDC89}" destId="{D9EA131A-02F5-4133-A0AE-5D6E2137027A}" srcOrd="3" destOrd="0" presId="urn:microsoft.com/office/officeart/2005/8/layout/vList5"/>
    <dgm:cxn modelId="{B099C2E0-65E8-4E73-A5A9-F32694E24C8B}" type="presParOf" srcId="{6610B8CF-BCA7-4918-A094-D97F7BFDDC89}" destId="{F14A9963-6979-435A-990C-ABAFAE4C419D}" srcOrd="4" destOrd="0" presId="urn:microsoft.com/office/officeart/2005/8/layout/vList5"/>
    <dgm:cxn modelId="{7EEF20AC-AF93-448E-AF40-A5523DB25485}" type="presParOf" srcId="{F14A9963-6979-435A-990C-ABAFAE4C419D}" destId="{4181B528-C816-4643-AA38-690B6ABB2631}" srcOrd="0" destOrd="0" presId="urn:microsoft.com/office/officeart/2005/8/layout/vList5"/>
    <dgm:cxn modelId="{455061B7-EABE-4D58-8FB2-DA2B60DBFC41}" type="presParOf" srcId="{F14A9963-6979-435A-990C-ABAFAE4C419D}" destId="{6C330A37-AC2B-462C-AE75-9FBE00453BFC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C355EB-E728-41DF-AECA-C11BB673AB48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C0EFC-30E0-4746-8BE4-B11D68290C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РОЛЬ ДИАГНОСТИКИ В ОБУЧЕНИИ МАТЕМАТИКЕ</a:t>
            </a:r>
            <a:endParaRPr lang="ru-RU" sz="7200" b="1" i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48" y="500042"/>
            <a:ext cx="764386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Образование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важнейшее из земных благ, если оно наивысшего качества. В противном случае оно совершенно бесполезно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58A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Р.Киплинг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429682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1428760"/>
                <a:gridCol w="4857783"/>
              </a:tblGrid>
              <a:tr h="2463586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Сквозная линия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№ задания в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тесте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Проверяемые вопросы</a:t>
                      </a:r>
                    </a:p>
                  </a:txBody>
                  <a:tcPr marL="19050" marR="19050" marT="19050" marB="19050" anchor="ctr"/>
                </a:tc>
              </a:tr>
              <a:tr h="866442">
                <a:tc rowSpan="4"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Соотношения в прямоугольном треугольнике</a:t>
                      </a:r>
                    </a:p>
                  </a:txBody>
                  <a:tcPr marL="19050" marR="19050" marT="19050" marB="19050" anchor="ctr"/>
                </a:tc>
              </a:tr>
              <a:tr h="866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Площади многоугольников</a:t>
                      </a:r>
                    </a:p>
                  </a:txBody>
                  <a:tcPr marL="19050" marR="19050" marT="19050" marB="19050" anchor="ctr"/>
                </a:tc>
              </a:tr>
              <a:tr h="866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Векторы и координаты</a:t>
                      </a:r>
                    </a:p>
                  </a:txBody>
                  <a:tcPr marL="19050" marR="19050" marT="19050" marB="19050" anchor="ctr"/>
                </a:tc>
              </a:tr>
              <a:tr h="8664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Стереометрические задачи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err="1" smtClean="0"/>
              <a:t>Фамилия_______________</a:t>
            </a:r>
            <a:r>
              <a:rPr lang="ru-RU" sz="3200" dirty="0" smtClean="0"/>
              <a:t>               Тест  </a:t>
            </a:r>
            <a:r>
              <a:rPr lang="ru-RU" sz="3200" b="1" u="sng" dirty="0" smtClean="0"/>
              <a:t>УТТ</a:t>
            </a:r>
            <a:endParaRPr lang="ru-RU" sz="32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4" cy="441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323"/>
                <a:gridCol w="529627"/>
                <a:gridCol w="285752"/>
                <a:gridCol w="357190"/>
                <a:gridCol w="357190"/>
                <a:gridCol w="357190"/>
                <a:gridCol w="357190"/>
                <a:gridCol w="357190"/>
                <a:gridCol w="285752"/>
                <a:gridCol w="357190"/>
                <a:gridCol w="357190"/>
                <a:gridCol w="285752"/>
                <a:gridCol w="357190"/>
                <a:gridCol w="285752"/>
                <a:gridCol w="285752"/>
                <a:gridCol w="214314"/>
                <a:gridCol w="285752"/>
                <a:gridCol w="357190"/>
                <a:gridCol w="285752"/>
                <a:gridCol w="285752"/>
                <a:gridCol w="214314"/>
                <a:gridCol w="285752"/>
                <a:gridCol w="285752"/>
                <a:gridCol w="285756"/>
              </a:tblGrid>
              <a:tr h="164977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636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25.01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Отметка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mic Sans MS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26.01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Отметка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mic Sans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/>
              <a:t>Учет знаний выпускника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58203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24"/>
                <a:gridCol w="2622020"/>
                <a:gridCol w="428628"/>
                <a:gridCol w="1571636"/>
                <a:gridCol w="525646"/>
                <a:gridCol w="491514"/>
                <a:gridCol w="515612"/>
                <a:gridCol w="475498"/>
                <a:gridCol w="343692"/>
                <a:gridCol w="409595"/>
                <a:gridCol w="238838"/>
              </a:tblGrid>
              <a:tr h="353632">
                <a:tc gridSpan="11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Фамилия 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_______________________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Тест   УТТ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40">
                <a:tc gridSpan="2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Условные обозначения    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r>
                        <a:rPr lang="ru-RU" sz="2000" baseline="0" dirty="0" smtClean="0"/>
                        <a:t> Знает тему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sz="2000" dirty="0" smtClean="0"/>
                        <a:t> - не знает тему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 вопросы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Отметка о знании проверяемого вопроса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Текстовые задачи на проценты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Текстовые задачи на целые числа и дроби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Графическое представление данных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Табличное представление данных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Текстовые задачи типа В12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Корень степени </a:t>
                      </a: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с рациональным и действительным показателем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Рациональные выражения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Логарифмы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Обработка </a:t>
            </a:r>
            <a:r>
              <a:rPr lang="ru-RU" b="1" dirty="0"/>
              <a:t>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СОУ </a:t>
            </a:r>
            <a:r>
              <a:rPr lang="ru-RU" sz="2000" b="1" dirty="0"/>
              <a:t>=  </a:t>
            </a:r>
            <a:r>
              <a:rPr lang="en-US" sz="2000" b="1" u="sng" dirty="0"/>
              <a:t>n</a:t>
            </a:r>
            <a:r>
              <a:rPr lang="ru-RU" sz="2000" b="1" u="sng" dirty="0"/>
              <a:t>"5"</a:t>
            </a:r>
            <a:r>
              <a:rPr lang="ru-RU" sz="2000" b="1" u="sng" dirty="0" err="1"/>
              <a:t>х</a:t>
            </a:r>
            <a:r>
              <a:rPr lang="ru-RU" sz="2000" b="1" u="sng" dirty="0"/>
              <a:t> 100% + </a:t>
            </a:r>
            <a:r>
              <a:rPr lang="nb-NO" sz="2000" b="1" u="sng" dirty="0"/>
              <a:t>n</a:t>
            </a:r>
            <a:r>
              <a:rPr lang="ru-RU" sz="2000" b="1" u="sng" dirty="0"/>
              <a:t>"4"х64% + </a:t>
            </a:r>
            <a:r>
              <a:rPr lang="nb-NO" sz="2000" b="1" u="sng" dirty="0"/>
              <a:t>n</a:t>
            </a:r>
            <a:r>
              <a:rPr lang="ru-RU" sz="2000" b="1" u="sng" dirty="0"/>
              <a:t>"3"х36% + </a:t>
            </a:r>
            <a:r>
              <a:rPr lang="nb-NO" sz="2000" b="1" u="sng" dirty="0"/>
              <a:t>n</a:t>
            </a:r>
            <a:r>
              <a:rPr lang="ru-RU" sz="2000" b="1" u="sng" dirty="0"/>
              <a:t>"2"</a:t>
            </a:r>
            <a:r>
              <a:rPr lang="ru-RU" sz="2000" b="1" u="sng" dirty="0" err="1"/>
              <a:t>х</a:t>
            </a:r>
            <a:r>
              <a:rPr lang="ru-RU" sz="2000" b="1" u="sng" dirty="0"/>
              <a:t> 16%</a:t>
            </a:r>
            <a:endParaRPr lang="ru-RU" sz="2000" b="1" dirty="0"/>
          </a:p>
          <a:p>
            <a:pPr>
              <a:buNone/>
            </a:pPr>
            <a:r>
              <a:rPr lang="ru-RU" sz="2000" b="1" dirty="0"/>
              <a:t>        </a:t>
            </a:r>
            <a:r>
              <a:rPr lang="ru-RU" sz="2000" b="1" dirty="0" smtClean="0"/>
              <a:t>                                              </a:t>
            </a:r>
            <a:r>
              <a:rPr lang="nb-NO" sz="2000" b="1" dirty="0"/>
              <a:t>n</a:t>
            </a:r>
            <a:endParaRPr lang="ru-RU" sz="2000" b="1" dirty="0"/>
          </a:p>
          <a:p>
            <a:pPr>
              <a:buNone/>
            </a:pPr>
            <a:r>
              <a:rPr lang="ru-RU" dirty="0"/>
              <a:t>где:</a:t>
            </a:r>
          </a:p>
          <a:p>
            <a:r>
              <a:rPr lang="ru-RU" dirty="0"/>
              <a:t> </a:t>
            </a:r>
            <a:r>
              <a:rPr lang="nb-NO" dirty="0"/>
              <a:t>n</a:t>
            </a:r>
            <a:r>
              <a:rPr lang="ru-RU" dirty="0"/>
              <a:t>"5" - количество полученных «пятёрок»;</a:t>
            </a:r>
          </a:p>
          <a:p>
            <a:r>
              <a:rPr lang="nb-NO" dirty="0"/>
              <a:t>n</a:t>
            </a:r>
            <a:r>
              <a:rPr lang="ru-RU" dirty="0"/>
              <a:t>"4" - количество полученных «четвёрок»;</a:t>
            </a:r>
          </a:p>
          <a:p>
            <a:r>
              <a:rPr lang="ru-RU" dirty="0"/>
              <a:t> </a:t>
            </a:r>
            <a:r>
              <a:rPr lang="nb-NO" dirty="0"/>
              <a:t>n</a:t>
            </a:r>
            <a:r>
              <a:rPr lang="ru-RU" dirty="0"/>
              <a:t>"3" - количество полученных «троек»; </a:t>
            </a:r>
          </a:p>
          <a:p>
            <a:r>
              <a:rPr lang="nb-NO" dirty="0"/>
              <a:t>n</a:t>
            </a:r>
            <a:r>
              <a:rPr lang="ru-RU" dirty="0"/>
              <a:t>"2" - количество полученных «двоек»; </a:t>
            </a:r>
          </a:p>
          <a:p>
            <a:r>
              <a:rPr lang="nb-NO" dirty="0"/>
              <a:t>n</a:t>
            </a:r>
            <a:r>
              <a:rPr lang="ru-RU" dirty="0"/>
              <a:t> - количество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/>
              <a:t>Таблица 1</a:t>
            </a:r>
            <a:r>
              <a:rPr lang="ru-RU" u="sng" dirty="0" smtClean="0"/>
              <a:t>.              </a:t>
            </a:r>
            <a:r>
              <a:rPr lang="ru-RU" dirty="0"/>
              <a:t>Показатель СОУ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26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5573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Работу выполняли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Оценку «5» получили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</a:rPr>
                        <a:t>Оценку «4» получили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</a:rPr>
                        <a:t>Оценку «3» получили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</a:rPr>
                        <a:t>Оценку «2» получили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СОУ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573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</a:rPr>
                        <a:t>17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</a:rPr>
                        <a:t>2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</a:rPr>
                        <a:t>2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</a:rPr>
                        <a:t>13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</a:rPr>
                        <a:t>4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</a:rPr>
                        <a:t>50,58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smtClean="0"/>
              <a:t>Таблица </a:t>
            </a:r>
            <a:r>
              <a:rPr lang="ru-RU" sz="3600" u="sng" dirty="0"/>
              <a:t>2. </a:t>
            </a:r>
            <a:r>
              <a:rPr lang="ru-RU" sz="3600" dirty="0"/>
              <a:t>Результаты выполнения заданий  работы.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530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3214710"/>
                <a:gridCol w="2057400"/>
                <a:gridCol w="2057400"/>
              </a:tblGrid>
              <a:tr h="9719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№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Фамилия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Количество выполненных заданий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СОУ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Акопян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54, 54 %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Ануфриева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18,18 %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Гордеев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63,64 %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Дрипак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27,27 %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Зима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45,45 %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 err="1">
                          <a:latin typeface="Calibri"/>
                          <a:ea typeface="Times New Roman"/>
                        </a:rPr>
                        <a:t>Криворучка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63,64 %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Лисюткин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6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54, 54 %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Машкова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63,64 %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9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Мороз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63,64 %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10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</a:rPr>
                        <a:t>Кутырева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72,73 %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1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Пектубаева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63,64 %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600" u="sng" dirty="0" smtClean="0"/>
              <a:t>Таблица </a:t>
            </a:r>
            <a:r>
              <a:rPr lang="ru-RU" sz="3600" u="sng" dirty="0"/>
              <a:t>3. </a:t>
            </a:r>
            <a:r>
              <a:rPr lang="ru-RU" sz="3600" dirty="0" smtClean="0"/>
              <a:t>  Результаты </a:t>
            </a:r>
            <a:r>
              <a:rPr lang="ru-RU" sz="3600" dirty="0"/>
              <a:t>выполнения </a:t>
            </a:r>
            <a:r>
              <a:rPr lang="ru-RU" sz="3600" dirty="0" smtClean="0"/>
              <a:t> заданий  </a:t>
            </a:r>
            <a:r>
              <a:rPr lang="ru-RU" sz="3600" dirty="0"/>
              <a:t>в целом по классу.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3" y="1885328"/>
          <a:ext cx="8858278" cy="3686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</a:tblGrid>
              <a:tr h="1174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ЗАДАНИЕ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37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0б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</a:tr>
              <a:tr h="157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% выполнения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88%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76%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82%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14356"/>
            <a:ext cx="8382000" cy="107157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Анализ 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785926"/>
            <a:ext cx="4041648" cy="916244"/>
          </a:xfrm>
        </p:spPr>
        <p:txBody>
          <a:bodyPr>
            <a:normAutofit fontScale="47500" lnSpcReduction="20000"/>
          </a:bodyPr>
          <a:lstStyle/>
          <a:p>
            <a:endParaRPr lang="ru-RU" i="1" dirty="0" smtClean="0"/>
          </a:p>
          <a:p>
            <a:r>
              <a:rPr lang="ru-RU" sz="5100" i="1" dirty="0" smtClean="0"/>
              <a:t>«</a:t>
            </a:r>
            <a:r>
              <a:rPr lang="ru-RU" sz="5100" i="1" dirty="0"/>
              <a:t>Запавшие»  темы:</a:t>
            </a:r>
            <a:endParaRPr lang="ru-RU" sz="5100" dirty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21225" y="1857364"/>
            <a:ext cx="4041775" cy="844806"/>
          </a:xfrm>
        </p:spPr>
        <p:txBody>
          <a:bodyPr>
            <a:noAutofit/>
          </a:bodyPr>
          <a:lstStyle/>
          <a:p>
            <a:r>
              <a:rPr lang="ru-RU" i="1" dirty="0"/>
              <a:t>Темы, требующие доработки: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800" dirty="0" smtClean="0"/>
              <a:t>задачи </a:t>
            </a:r>
            <a:r>
              <a:rPr lang="ru-RU" sz="2800" dirty="0"/>
              <a:t>на «проценты»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преобразование рациональных выражений</a:t>
            </a:r>
          </a:p>
          <a:p>
            <a:r>
              <a:rPr lang="ru-RU" sz="2800" dirty="0" smtClean="0"/>
              <a:t>степень </a:t>
            </a:r>
            <a:r>
              <a:rPr lang="ru-RU" sz="2800" dirty="0"/>
              <a:t>с целым показателем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стандартный вид числа</a:t>
            </a:r>
          </a:p>
          <a:p>
            <a:r>
              <a:rPr lang="ru-RU" sz="2800" dirty="0" smtClean="0"/>
              <a:t>область </a:t>
            </a:r>
            <a:r>
              <a:rPr lang="ru-RU" sz="2800" dirty="0"/>
              <a:t>определения выражения</a:t>
            </a:r>
          </a:p>
          <a:p>
            <a:r>
              <a:rPr lang="ru-RU" sz="2800" dirty="0" smtClean="0"/>
              <a:t>интерпретация </a:t>
            </a:r>
            <a:r>
              <a:rPr lang="ru-RU" sz="2800" dirty="0"/>
              <a:t>графика реальной зависимости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>Таблица </a:t>
            </a:r>
            <a:r>
              <a:rPr lang="ru-RU" sz="3600" u="sng" dirty="0"/>
              <a:t>№</a:t>
            </a:r>
            <a:r>
              <a:rPr lang="ru-RU" sz="3600" dirty="0" smtClean="0"/>
              <a:t>4</a:t>
            </a:r>
            <a:r>
              <a:rPr lang="ru-RU" sz="3600" dirty="0"/>
              <a:t> </a:t>
            </a:r>
            <a:r>
              <a:rPr lang="ru-RU" sz="3600" dirty="0" smtClean="0"/>
              <a:t>     </a:t>
            </a:r>
            <a:r>
              <a:rPr lang="ru-RU" sz="3600" i="1" dirty="0" smtClean="0"/>
              <a:t>Распределение </a:t>
            </a:r>
            <a:r>
              <a:rPr lang="ru-RU" sz="3600" i="1" dirty="0"/>
              <a:t>уровней обучения учащихся </a:t>
            </a:r>
            <a:r>
              <a:rPr lang="ru-RU" sz="3600" i="1" dirty="0" smtClean="0"/>
              <a:t> </a:t>
            </a:r>
            <a:r>
              <a:rPr lang="ru-RU" sz="3600" i="1" dirty="0"/>
              <a:t>класса </a:t>
            </a:r>
            <a:r>
              <a:rPr lang="ru-RU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43063"/>
          <a:ext cx="8229600" cy="482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Уровни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u="sng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(0 - 5)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u="sng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(6 - 7)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u="sng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(8  - 11)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Ануфриева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Дрипак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Зима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Фомин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Акопян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Гордеев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Криворучка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Лисюткин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Машкова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Мороз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Пектубаева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Смола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Чуклина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Кутырева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Строкач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Счастный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Худая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23,5 %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53 %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23,5 %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Показатели: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степень  </a:t>
            </a:r>
            <a:r>
              <a:rPr lang="ru-RU" dirty="0" err="1"/>
              <a:t>обученности</a:t>
            </a:r>
            <a:r>
              <a:rPr lang="ru-RU" dirty="0"/>
              <a:t> учащихся;</a:t>
            </a:r>
          </a:p>
          <a:p>
            <a:pPr lvl="0"/>
            <a:r>
              <a:rPr lang="ru-RU" dirty="0"/>
              <a:t>наглядную сравнительную информацию о степени </a:t>
            </a:r>
            <a:r>
              <a:rPr lang="ru-RU" dirty="0" err="1"/>
              <a:t>обученности</a:t>
            </a:r>
            <a:r>
              <a:rPr lang="ru-RU" dirty="0"/>
              <a:t> учащихся класса;</a:t>
            </a:r>
          </a:p>
          <a:p>
            <a:pPr lvl="0"/>
            <a:r>
              <a:rPr lang="ru-RU" dirty="0"/>
              <a:t>результаты </a:t>
            </a:r>
            <a:r>
              <a:rPr lang="ru-RU" dirty="0" err="1"/>
              <a:t>поуровневого</a:t>
            </a:r>
            <a:r>
              <a:rPr lang="ru-RU" dirty="0"/>
              <a:t> выполнения заданий  контрольной работы с выявлением типичных ошибок;</a:t>
            </a:r>
          </a:p>
          <a:p>
            <a:pPr lvl="0"/>
            <a:r>
              <a:rPr lang="ru-RU" dirty="0"/>
              <a:t>распределение учащихся по уровням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i="1" dirty="0"/>
              <a:t>Мониторинг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Педагогический мониторинг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dirty="0"/>
              <a:t>постоянно организованное наблюдение, за каким – либо процессом, отслеживание его хода по чётко определённым показателям с целью сопоставления наличного состояния с ожидаемыми результатами и предупреждения нежелательных отклонений.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система </a:t>
            </a:r>
            <a:r>
              <a:rPr lang="ru-RU" i="1" dirty="0"/>
              <a:t>сбора, обработки, анализа, хранения, распространения  информации о результатах деятельности педагогической системы, обеспечивающая непрерывное отслеживание её состояния, своевременную корректировку и прогнозирование развития.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Этапы мониторинга: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1867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3573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Мониторинг </a:t>
            </a:r>
            <a:r>
              <a:rPr lang="ru-RU" sz="4000" b="1" dirty="0"/>
              <a:t>и диагностика учебных достижений учащихся.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81000" y="1714488"/>
            <a:ext cx="4041648" cy="571504"/>
          </a:xfrm>
        </p:spPr>
        <p:txBody>
          <a:bodyPr>
            <a:noAutofit/>
          </a:bodyPr>
          <a:lstStyle/>
          <a:p>
            <a:r>
              <a:rPr lang="ru-RU" sz="2800" dirty="0"/>
              <a:t>Диагностика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357818" y="1857364"/>
            <a:ext cx="3405182" cy="844806"/>
          </a:xfrm>
        </p:spPr>
        <p:txBody>
          <a:bodyPr>
            <a:noAutofit/>
          </a:bodyPr>
          <a:lstStyle/>
          <a:p>
            <a:r>
              <a:rPr lang="ru-RU" sz="2800" dirty="0"/>
              <a:t>Учебная диагностика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2357430"/>
            <a:ext cx="5143504" cy="4237289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совокупность </a:t>
            </a:r>
            <a:r>
              <a:rPr lang="ru-RU" sz="2800" dirty="0"/>
              <a:t>действий учителя и учащихся, направленных на выявление </a:t>
            </a:r>
            <a:r>
              <a:rPr lang="ru-RU" sz="2800" u="sng" dirty="0"/>
              <a:t>каждым</a:t>
            </a:r>
            <a:r>
              <a:rPr lang="ru-RU" sz="2800" dirty="0"/>
              <a:t> учащимся особенностей осуществления своей учебной деятельности, причин этих особенностей с </a:t>
            </a:r>
            <a:r>
              <a:rPr lang="ru-RU" sz="2800" u="sng" dirty="0"/>
              <a:t>целью</a:t>
            </a:r>
            <a:r>
              <a:rPr lang="ru-RU" sz="2800" dirty="0"/>
              <a:t> обогащения своего учебного опыта.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072066" y="2708519"/>
            <a:ext cx="3688013" cy="3886200"/>
          </a:xfrm>
        </p:spPr>
        <p:txBody>
          <a:bodyPr>
            <a:normAutofit/>
          </a:bodyPr>
          <a:lstStyle/>
          <a:p>
            <a:r>
              <a:rPr lang="ru-RU" sz="2800" dirty="0"/>
              <a:t>диагностика, осуществляемая в учебном процессе, и имеющая,  в том числе,  и обучающий характер.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Диагностика </a:t>
            </a:r>
            <a:r>
              <a:rPr lang="ru-RU" sz="4000" b="1" dirty="0"/>
              <a:t>пробелов  знаний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571612"/>
            <a:ext cx="4041648" cy="785818"/>
          </a:xfrm>
        </p:spPr>
        <p:txBody>
          <a:bodyPr>
            <a:noAutofit/>
          </a:bodyPr>
          <a:lstStyle/>
          <a:p>
            <a:r>
              <a:rPr lang="ru-RU" sz="2000" i="1" dirty="0"/>
              <a:t>Сущность диагностирования 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21225" y="1071546"/>
            <a:ext cx="4041775" cy="1214446"/>
          </a:xfrm>
        </p:spPr>
        <p:txBody>
          <a:bodyPr>
            <a:noAutofit/>
          </a:bodyPr>
          <a:lstStyle/>
          <a:p>
            <a:r>
              <a:rPr lang="ru-RU" sz="2000" i="1" dirty="0"/>
              <a:t>Т</a:t>
            </a:r>
            <a:r>
              <a:rPr lang="ru-RU" sz="2000" i="1" dirty="0" smtClean="0"/>
              <a:t>ребования предъявляемые к </a:t>
            </a:r>
            <a:r>
              <a:rPr lang="ru-RU" sz="2000" i="1" dirty="0"/>
              <a:t>осуществлению </a:t>
            </a:r>
            <a:r>
              <a:rPr lang="ru-RU" sz="2000" i="1" dirty="0" smtClean="0"/>
              <a:t>диагностики</a:t>
            </a:r>
            <a:r>
              <a:rPr lang="ru-RU" sz="2000" i="1" dirty="0"/>
              <a:t>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определить уровень знаний</a:t>
            </a:r>
            <a:r>
              <a:rPr lang="ru-RU" dirty="0" smtClean="0"/>
              <a:t>;</a:t>
            </a:r>
          </a:p>
          <a:p>
            <a:r>
              <a:rPr lang="ru-RU" dirty="0"/>
              <a:t>проанализировать полученные факты;</a:t>
            </a:r>
          </a:p>
          <a:p>
            <a:r>
              <a:rPr lang="ru-RU" dirty="0" smtClean="0"/>
              <a:t>установить </a:t>
            </a:r>
            <a:r>
              <a:rPr lang="ru-RU" dirty="0"/>
              <a:t>причины «пробелов» в знаниях;</a:t>
            </a:r>
          </a:p>
          <a:p>
            <a:r>
              <a:rPr lang="ru-RU" dirty="0" smtClean="0"/>
              <a:t>выработать </a:t>
            </a:r>
            <a:r>
              <a:rPr lang="ru-RU" dirty="0"/>
              <a:t>конкретный  план дальнейшей работы с учащимися.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428869"/>
            <a:ext cx="4041775" cy="3929090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диагностика </a:t>
            </a:r>
            <a:r>
              <a:rPr lang="ru-RU" sz="2900" dirty="0"/>
              <a:t>не должна являться самоцелью;</a:t>
            </a:r>
          </a:p>
          <a:p>
            <a:r>
              <a:rPr lang="ru-RU" sz="2900" dirty="0" smtClean="0"/>
              <a:t>осуществлять </a:t>
            </a:r>
            <a:r>
              <a:rPr lang="ru-RU" sz="2900" dirty="0"/>
              <a:t>её нужно планомерно и систематически;</a:t>
            </a:r>
          </a:p>
          <a:p>
            <a:r>
              <a:rPr lang="ru-RU" sz="2900" dirty="0" smtClean="0"/>
              <a:t>учитывать  </a:t>
            </a:r>
            <a:r>
              <a:rPr lang="ru-RU" sz="2900" dirty="0"/>
              <a:t>возрастные особенности учащихся;</a:t>
            </a:r>
          </a:p>
          <a:p>
            <a:r>
              <a:rPr lang="ru-RU" sz="2900" dirty="0" smtClean="0"/>
              <a:t>ясность </a:t>
            </a:r>
            <a:r>
              <a:rPr lang="ru-RU" sz="2900" dirty="0"/>
              <a:t>вопросов и заданий для выполнения;</a:t>
            </a:r>
          </a:p>
          <a:p>
            <a:r>
              <a:rPr lang="ru-RU" sz="2900" dirty="0" smtClean="0"/>
              <a:t>использовать </a:t>
            </a:r>
            <a:r>
              <a:rPr lang="ru-RU" sz="2900" dirty="0"/>
              <a:t>систему методов диагностики;</a:t>
            </a:r>
          </a:p>
          <a:p>
            <a:r>
              <a:rPr lang="ru-RU" sz="2900" dirty="0" smtClean="0"/>
              <a:t>постоянно </a:t>
            </a:r>
            <a:r>
              <a:rPr lang="ru-RU" sz="2900" dirty="0"/>
              <a:t>обогащать арсенал методов, методик диагностики;</a:t>
            </a:r>
          </a:p>
          <a:p>
            <a:r>
              <a:rPr lang="ru-RU" sz="2900" dirty="0" smtClean="0"/>
              <a:t>диагностирование </a:t>
            </a:r>
            <a:r>
              <a:rPr lang="ru-RU" sz="2900" dirty="0"/>
              <a:t>необходимо осуществлять в естественных условиях  жизнедеятельности  учащихся;</a:t>
            </a:r>
          </a:p>
          <a:p>
            <a:r>
              <a:rPr lang="ru-RU" sz="2900" dirty="0" smtClean="0"/>
              <a:t>Соблюдение профессионально </a:t>
            </a:r>
            <a:r>
              <a:rPr lang="ru-RU" sz="2900" dirty="0"/>
              <a:t>– </a:t>
            </a:r>
            <a:r>
              <a:rPr lang="ru-RU" sz="2900" dirty="0" smtClean="0"/>
              <a:t>этических принципов.</a:t>
            </a:r>
            <a:endParaRPr lang="ru-RU" sz="29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14356"/>
            <a:ext cx="83820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и формы диагностики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i="1" u="sng" dirty="0"/>
              <a:t>Задачи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i="1" u="sng" dirty="0"/>
              <a:t>Формы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Учёт индивидуальных способностей учащихся.</a:t>
            </a:r>
          </a:p>
          <a:p>
            <a:pPr lvl="0"/>
            <a:r>
              <a:rPr lang="ru-RU" dirty="0"/>
              <a:t>Использование полученных результатов для развития творческих способностей.</a:t>
            </a:r>
          </a:p>
          <a:p>
            <a:pPr lvl="0"/>
            <a:r>
              <a:rPr lang="ru-RU" dirty="0"/>
              <a:t>Отбор педагогических средств и методов для коррекции и развития знаний, умений, навыков учащихся.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dirty="0"/>
              <a:t>наблюдение;</a:t>
            </a:r>
          </a:p>
          <a:p>
            <a:r>
              <a:rPr lang="ru-RU" sz="2800" dirty="0" err="1" smtClean="0"/>
              <a:t>опросники</a:t>
            </a:r>
            <a:r>
              <a:rPr lang="ru-RU" sz="2800" dirty="0"/>
              <a:t>;</a:t>
            </a:r>
          </a:p>
          <a:p>
            <a:r>
              <a:rPr lang="ru-RU" sz="2800" dirty="0" smtClean="0"/>
              <a:t>анкеты</a:t>
            </a:r>
            <a:r>
              <a:rPr lang="ru-RU" sz="2800" dirty="0"/>
              <a:t>;</a:t>
            </a:r>
          </a:p>
          <a:p>
            <a:r>
              <a:rPr lang="ru-RU" sz="2800" dirty="0" smtClean="0"/>
              <a:t>тесты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8643966" cy="6226175"/>
          </a:xfrm>
        </p:spPr>
        <p:txBody>
          <a:bodyPr>
            <a:noAutofit/>
          </a:bodyPr>
          <a:lstStyle/>
          <a:p>
            <a:r>
              <a:rPr lang="ru-RU" sz="8000" dirty="0"/>
              <a:t>Диагностические работы в ходе подготовки к ЕГЭ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500042"/>
          <a:ext cx="8429682" cy="610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1428760"/>
                <a:gridCol w="4857783"/>
              </a:tblGrid>
              <a:tr h="34166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Сквозная линия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№ задания в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тесте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Проверяемые вопросы</a:t>
                      </a:r>
                    </a:p>
                  </a:txBody>
                  <a:tcPr marL="19050" marR="19050" marT="19050" marB="19050" anchor="ctr"/>
                </a:tc>
              </a:tr>
              <a:tr h="341660">
                <a:tc rowSpan="5"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практического содержания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Текстовые задачи на проценты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Текстовые задачи на целые числа и дроби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Графическое представление данных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Табличное представление данных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Текстовые задачи типа В12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0">
                <a:tc rowSpan="5"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Выражения и преобразования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Корень степени </a:t>
                      </a:r>
                      <a:r>
                        <a:rPr lang="ru-RU" sz="2000" i="1" dirty="0" err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Степень с рациональным и действительным показателем</a:t>
                      </a: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Рациональные выражения</a:t>
                      </a: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Логарифмы</a:t>
                      </a:r>
                    </a:p>
                  </a:txBody>
                  <a:tcPr marL="19050" marR="19050" marT="19050" marB="19050" anchor="ctr"/>
                </a:tc>
              </a:tr>
              <a:tr h="341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Тригонометрические преобразования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429682" cy="61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1428760"/>
                <a:gridCol w="4857783"/>
              </a:tblGrid>
              <a:tr h="1554792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Сквозная линия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№ задания в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тесте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142875" marR="142875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Проверяемые вопросы</a:t>
                      </a:r>
                    </a:p>
                  </a:txBody>
                  <a:tcPr marL="19050" marR="19050" marT="19050" marB="19050" anchor="ctr"/>
                </a:tc>
              </a:tr>
              <a:tr h="546820">
                <a:tc rowSpan="5"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практического содержания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Алгебраические уравнения</a:t>
                      </a:r>
                    </a:p>
                  </a:txBody>
                  <a:tcPr marL="19050" marR="19050" marT="19050" marB="19050" anchor="ctr"/>
                </a:tc>
              </a:tr>
              <a:tr h="54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Иррациональные уравнения</a:t>
                      </a:r>
                    </a:p>
                  </a:txBody>
                  <a:tcPr marL="19050" marR="19050" marT="19050" marB="19050" anchor="ctr"/>
                </a:tc>
              </a:tr>
              <a:tr h="54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Показательные уравнения</a:t>
                      </a:r>
                    </a:p>
                  </a:txBody>
                  <a:tcPr marL="19050" marR="19050" marT="19050" marB="19050" anchor="ctr"/>
                </a:tc>
              </a:tr>
              <a:tr h="5468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Логарифмические уравнения</a:t>
                      </a:r>
                    </a:p>
                  </a:txBody>
                  <a:tcPr marL="19050" marR="19050" marT="19050" marB="19050" anchor="ctr"/>
                </a:tc>
              </a:tr>
              <a:tr h="258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Тригонометрические уравнения</a:t>
                      </a:r>
                    </a:p>
                  </a:txBody>
                  <a:tcPr marL="19050" marR="19050" marT="19050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2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</a:t>
                      </a:r>
                    </a:p>
                    <a:p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Физический и геометрический смысл производной</a:t>
                      </a:r>
                    </a:p>
                  </a:txBody>
                  <a:tcPr marL="19050" marR="19050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Наибольшее, наименьшее значение функции</a:t>
                      </a:r>
                    </a:p>
                  </a:txBody>
                  <a:tcPr marL="19050" marR="19050" marT="19050" marB="19050" anchor="ctr"/>
                </a:tc>
              </a:tr>
              <a:tr h="54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Чтение графика производной функции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910</Words>
  <Application>Microsoft Office PowerPoint</Application>
  <PresentationFormat>Экран (4:3)</PresentationFormat>
  <Paragraphs>404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Слайд 1</vt:lpstr>
      <vt:lpstr>Основные понятия</vt:lpstr>
      <vt:lpstr>Этапы мониторинга: </vt:lpstr>
      <vt:lpstr> Мониторинг и диагностика учебных достижений учащихся. </vt:lpstr>
      <vt:lpstr> Диагностика пробелов  знаний учащихся </vt:lpstr>
      <vt:lpstr>Задачи и формы диагностики</vt:lpstr>
      <vt:lpstr>Диагностические работы в ходе подготовки к ЕГЭ </vt:lpstr>
      <vt:lpstr>Слайд 8</vt:lpstr>
      <vt:lpstr>Слайд 9</vt:lpstr>
      <vt:lpstr>Слайд 10</vt:lpstr>
      <vt:lpstr>Фамилия_______________               Тест  УТТ</vt:lpstr>
      <vt:lpstr>Учет знаний выпускника</vt:lpstr>
      <vt:lpstr> Обработка результатов </vt:lpstr>
      <vt:lpstr>Таблица 1.              Показатель СОУ </vt:lpstr>
      <vt:lpstr> Таблица 2. Результаты выполнения заданий  работы.  </vt:lpstr>
      <vt:lpstr> Таблица 3.   Результаты выполнения  заданий  в целом по классу.  </vt:lpstr>
      <vt:lpstr>Анализ </vt:lpstr>
      <vt:lpstr> Таблица №4      Распределение уровней обучения учащихся  класса   </vt:lpstr>
      <vt:lpstr>Показатели: 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Bill Gates</dc:creator>
  <cp:lastModifiedBy>Bill Gates</cp:lastModifiedBy>
  <cp:revision>21</cp:revision>
  <dcterms:created xsi:type="dcterms:W3CDTF">2011-01-19T18:44:32Z</dcterms:created>
  <dcterms:modified xsi:type="dcterms:W3CDTF">2011-01-19T22:11:23Z</dcterms:modified>
</cp:coreProperties>
</file>