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</p:sldMasterIdLst>
  <p:notesMasterIdLst>
    <p:notesMasterId r:id="rId49"/>
  </p:notesMasterIdLst>
  <p:sldIdLst>
    <p:sldId id="256" r:id="rId3"/>
    <p:sldId id="258" r:id="rId4"/>
    <p:sldId id="260" r:id="rId5"/>
    <p:sldId id="261" r:id="rId6"/>
    <p:sldId id="266" r:id="rId7"/>
    <p:sldId id="275" r:id="rId8"/>
    <p:sldId id="274" r:id="rId9"/>
    <p:sldId id="273" r:id="rId10"/>
    <p:sldId id="272" r:id="rId11"/>
    <p:sldId id="271" r:id="rId12"/>
    <p:sldId id="270" r:id="rId13"/>
    <p:sldId id="268" r:id="rId14"/>
    <p:sldId id="290" r:id="rId15"/>
    <p:sldId id="304" r:id="rId16"/>
    <p:sldId id="303" r:id="rId17"/>
    <p:sldId id="302" r:id="rId18"/>
    <p:sldId id="301" r:id="rId19"/>
    <p:sldId id="300" r:id="rId20"/>
    <p:sldId id="299" r:id="rId21"/>
    <p:sldId id="298" r:id="rId22"/>
    <p:sldId id="297" r:id="rId23"/>
    <p:sldId id="296" r:id="rId24"/>
    <p:sldId id="295" r:id="rId25"/>
    <p:sldId id="294" r:id="rId26"/>
    <p:sldId id="293" r:id="rId27"/>
    <p:sldId id="292" r:id="rId28"/>
    <p:sldId id="291" r:id="rId29"/>
    <p:sldId id="265" r:id="rId30"/>
    <p:sldId id="282" r:id="rId31"/>
    <p:sldId id="281" r:id="rId32"/>
    <p:sldId id="280" r:id="rId33"/>
    <p:sldId id="276" r:id="rId34"/>
    <p:sldId id="277" r:id="rId35"/>
    <p:sldId id="278" r:id="rId36"/>
    <p:sldId id="264" r:id="rId37"/>
    <p:sldId id="263" r:id="rId38"/>
    <p:sldId id="286" r:id="rId39"/>
    <p:sldId id="285" r:id="rId40"/>
    <p:sldId id="284" r:id="rId41"/>
    <p:sldId id="283" r:id="rId42"/>
    <p:sldId id="262" r:id="rId43"/>
    <p:sldId id="288" r:id="rId44"/>
    <p:sldId id="287" r:id="rId45"/>
    <p:sldId id="289" r:id="rId46"/>
    <p:sldId id="307" r:id="rId47"/>
    <p:sldId id="30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86477" autoAdjust="0"/>
  </p:normalViewPr>
  <p:slideViewPr>
    <p:cSldViewPr>
      <p:cViewPr varScale="1">
        <p:scale>
          <a:sx n="68" d="100"/>
          <a:sy n="68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03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41469-D790-4CE8-9A24-2C8C8D9B55DE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9C2F-D584-45D0-9D66-4DB55AED8A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9C2F-D584-45D0-9D66-4DB55AED8AE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D35078-14F8-4904-B8EB-D6CD2D080418}" type="datetimeFigureOut">
              <a:rPr lang="ru-RU" smtClean="0"/>
              <a:pPr/>
              <a:t>08.02.2011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BB48E2-0450-4FFA-B9ED-FA6E63B22F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Математический</a:t>
            </a:r>
            <a:br>
              <a:rPr lang="ru-RU" smtClean="0"/>
            </a:br>
            <a:r>
              <a:rPr lang="ru-RU" smtClean="0"/>
              <a:t>вечер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7А класс МОУ гимназия №4 г. Волгограда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71802" y="2214554"/>
            <a:ext cx="4071966" cy="38576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3"/>
          </p:cNvCxnSpPr>
          <p:nvPr/>
        </p:nvCxnSpPr>
        <p:spPr>
          <a:xfrm rot="16200000" flipH="1" flipV="1">
            <a:off x="2741601" y="3141081"/>
            <a:ext cx="3292712" cy="1439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3636" y="250030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785786" y="857232"/>
            <a:ext cx="72866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Отрезок, соединяющий две точки окружности?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[Хорда.]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357298"/>
            <a:ext cx="707236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Как называется вторая координата точки?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[Ордината.]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71481"/>
            <a:ext cx="63579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• Что такое абак?</a:t>
            </a:r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r>
              <a:rPr lang="ru-RU" sz="2800" dirty="0" smtClean="0"/>
              <a:t>[Счеты.]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24088"/>
            <a:ext cx="4357718" cy="327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1714488"/>
            <a:ext cx="3500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Римляне усовершенствовали</a:t>
            </a:r>
          </a:p>
          <a:p>
            <a:r>
              <a:rPr lang="ru-RU" sz="2400" dirty="0" smtClean="0"/>
              <a:t>абак, перейдя от деревянных</a:t>
            </a:r>
          </a:p>
          <a:p>
            <a:r>
              <a:rPr lang="ru-RU" sz="2400" dirty="0" smtClean="0"/>
              <a:t>досок, песка и камешков</a:t>
            </a:r>
          </a:p>
          <a:p>
            <a:r>
              <a:rPr lang="ru-RU" sz="2400" dirty="0" smtClean="0"/>
              <a:t>к мраморным доскам</a:t>
            </a:r>
          </a:p>
          <a:p>
            <a:r>
              <a:rPr lang="ru-RU" sz="2400" dirty="0" smtClean="0"/>
              <a:t>с выточенными</a:t>
            </a:r>
          </a:p>
          <a:p>
            <a:r>
              <a:rPr lang="ru-RU" sz="2400" dirty="0" smtClean="0"/>
              <a:t>желобками и</a:t>
            </a:r>
          </a:p>
          <a:p>
            <a:r>
              <a:rPr lang="ru-RU" sz="2400" dirty="0" smtClean="0"/>
              <a:t>мраморными</a:t>
            </a:r>
          </a:p>
          <a:p>
            <a:r>
              <a:rPr lang="ru-RU" sz="2400" dirty="0" smtClean="0"/>
              <a:t>шариками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142984"/>
            <a:ext cx="650085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Что такое астролябия?</a:t>
            </a:r>
          </a:p>
          <a:p>
            <a:r>
              <a:rPr lang="ru-RU" sz="4400" dirty="0" smtClean="0"/>
              <a:t>                                  </a:t>
            </a:r>
            <a:r>
              <a:rPr lang="ru-RU" sz="2800" dirty="0" smtClean="0"/>
              <a:t>астролябия</a:t>
            </a:r>
          </a:p>
          <a:p>
            <a:r>
              <a:rPr lang="ru-RU" sz="2800" dirty="0" smtClean="0"/>
              <a:t>                                                    для морской </a:t>
            </a:r>
          </a:p>
          <a:p>
            <a:r>
              <a:rPr lang="ru-RU" sz="2800" dirty="0" smtClean="0"/>
              <a:t>                                                        навигации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[Прибор для измерения углов.]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7273" t="24129"/>
          <a:stretch>
            <a:fillRect/>
          </a:stretch>
        </p:blipFill>
        <p:spPr bwMode="auto">
          <a:xfrm rot="1488515">
            <a:off x="4726267" y="1414284"/>
            <a:ext cx="3643337" cy="449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500175"/>
            <a:ext cx="678661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 Чему равен объем 1 кг воды?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[1 литр]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71546"/>
            <a:ext cx="707236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Какую часть часа составляют 20 минут?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3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214422"/>
            <a:ext cx="45720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Что такое 1%?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1</a:t>
            </a:r>
          </a:p>
          <a:p>
            <a:r>
              <a:rPr lang="ru-RU" sz="2800" dirty="0" smtClean="0"/>
              <a:t>100 часть.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714357"/>
            <a:ext cx="67866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Наименьшее натуральное число?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2800" dirty="0"/>
          </a:p>
        </p:txBody>
      </p:sp>
      <p:pic>
        <p:nvPicPr>
          <p:cNvPr id="3" name="Picture 8" descr="C:\Мои документы\78\cif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4343400" cy="3157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285861"/>
            <a:ext cx="664373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Чему равен угол в квадрате?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[90°]</a:t>
            </a:r>
          </a:p>
        </p:txBody>
      </p:sp>
      <p:pic>
        <p:nvPicPr>
          <p:cNvPr id="3" name="Picture 1030" descr="d0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24906" y="2000216"/>
            <a:ext cx="5242320" cy="392911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71547"/>
            <a:ext cx="62865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4400" dirty="0" smtClean="0"/>
              <a:t>Может ли при делении получиться 0?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[Да.]</a:t>
            </a:r>
          </a:p>
        </p:txBody>
      </p:sp>
      <p:pic>
        <p:nvPicPr>
          <p:cNvPr id="3" name="Picture 11" descr="C:\Мои документы\78\cifr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643182"/>
            <a:ext cx="420370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29256" y="1487386"/>
            <a:ext cx="3329000" cy="441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1071546"/>
            <a:ext cx="46434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Гипатии</a:t>
            </a:r>
            <a:r>
              <a:rPr lang="ru-RU" sz="2800" dirty="0"/>
              <a:t> приписывают слова:</a:t>
            </a:r>
          </a:p>
          <a:p>
            <a:r>
              <a:rPr lang="ru-RU" sz="2800" dirty="0"/>
              <a:t>«Лучше думать и делать</a:t>
            </a:r>
          </a:p>
          <a:p>
            <a:r>
              <a:rPr lang="ru-RU" sz="2800" dirty="0"/>
              <a:t>ошибки, чем не думать вообще.</a:t>
            </a:r>
          </a:p>
          <a:p>
            <a:r>
              <a:rPr lang="ru-RU" sz="2800" dirty="0"/>
              <a:t>Самое страшное –</a:t>
            </a:r>
          </a:p>
          <a:p>
            <a:r>
              <a:rPr lang="ru-RU" sz="2800" dirty="0"/>
              <a:t>это преподносить </a:t>
            </a:r>
            <a:r>
              <a:rPr lang="ru-RU" sz="2800" dirty="0" smtClean="0"/>
              <a:t>суеверие как </a:t>
            </a:r>
            <a:r>
              <a:rPr lang="ru-RU" sz="2800" dirty="0"/>
              <a:t>истину»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642918"/>
            <a:ext cx="550069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4400" dirty="0" smtClean="0"/>
              <a:t>Чьи штаны во все стороны равны?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[Пифагора.]</a:t>
            </a:r>
          </a:p>
        </p:txBody>
      </p:sp>
      <p:pic>
        <p:nvPicPr>
          <p:cNvPr id="3" name="Picture 3" descr="8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3116"/>
            <a:ext cx="4953000" cy="3703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928670"/>
            <a:ext cx="67151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4400" dirty="0" smtClean="0"/>
              <a:t>Прибор для измерения и построения углов?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2800" dirty="0" smtClean="0"/>
          </a:p>
          <a:p>
            <a:r>
              <a:rPr lang="ru-RU" sz="2800" dirty="0" smtClean="0"/>
              <a:t>[Транспортир.]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628775"/>
            <a:ext cx="4716463" cy="42751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857232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Как называется первая координата точки?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dirty="0" smtClean="0"/>
              <a:t>[</a:t>
            </a:r>
            <a:r>
              <a:rPr lang="ru-RU" sz="2800" dirty="0" smtClean="0"/>
              <a:t>Абсцисса.]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4716463" cy="42751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785794"/>
            <a:ext cx="7358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4400" dirty="0" smtClean="0"/>
              <a:t>Что представляет собой график функции</a:t>
            </a:r>
          </a:p>
          <a:p>
            <a:r>
              <a:rPr lang="en-US" sz="4400" i="1" dirty="0" smtClean="0"/>
              <a:t>y = x2?</a:t>
            </a:r>
            <a:endParaRPr lang="ru-RU" sz="4400" i="1" dirty="0" smtClean="0"/>
          </a:p>
          <a:p>
            <a:endParaRPr lang="ru-RU" sz="4400" i="1" dirty="0" smtClean="0"/>
          </a:p>
          <a:p>
            <a:endParaRPr lang="ru-RU" sz="4400" i="1" dirty="0" smtClean="0"/>
          </a:p>
          <a:p>
            <a:endParaRPr lang="ru-RU" sz="4400" i="1" dirty="0" smtClean="0"/>
          </a:p>
          <a:p>
            <a:endParaRPr lang="en-US" sz="4400" i="1" dirty="0" smtClean="0"/>
          </a:p>
          <a:p>
            <a:r>
              <a:rPr lang="ru-RU" dirty="0" smtClean="0"/>
              <a:t>[</a:t>
            </a:r>
            <a:r>
              <a:rPr lang="ru-RU" sz="2800" dirty="0" smtClean="0"/>
              <a:t>Парабола.]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>
            <a:off x="4786314" y="3500438"/>
            <a:ext cx="3714776" cy="264320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0100" y="1000108"/>
            <a:ext cx="72866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4400" dirty="0" smtClean="0"/>
              <a:t>Отрезок, соединяющий две </a:t>
            </a:r>
            <a:r>
              <a:rPr lang="ru-RU" sz="4400" dirty="0" err="1" smtClean="0"/>
              <a:t>несоседние</a:t>
            </a:r>
            <a:r>
              <a:rPr lang="ru-RU" sz="4400" dirty="0" smtClean="0"/>
              <a:t> вершины четырехугольника.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[Диагональ.]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14423"/>
            <a:ext cx="621510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4400" dirty="0" smtClean="0"/>
              <a:t>Что легче: 1 кг ваты или 1 кг соли?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[Равны.]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000108"/>
            <a:ext cx="7215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Мог ли Лобачевский быть учеником Евклида?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[Нет.]</a:t>
            </a:r>
            <a:endParaRPr lang="ru-RU" sz="2800" dirty="0"/>
          </a:p>
        </p:txBody>
      </p:sp>
      <p:pic>
        <p:nvPicPr>
          <p:cNvPr id="3" name="Picture 6" descr="лобаче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29256" y="2265338"/>
            <a:ext cx="2992435" cy="4016387"/>
          </a:xfrm>
          <a:prstGeom prst="rect">
            <a:avLst/>
          </a:prstGeom>
          <a:noFill/>
          <a:ln/>
        </p:spPr>
      </p:pic>
      <p:pic>
        <p:nvPicPr>
          <p:cNvPr id="4" name="Picture 2" descr="8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39624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142985"/>
            <a:ext cx="63579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4400" dirty="0" smtClean="0"/>
              <a:t>Третья буква греческого алфавита?</a:t>
            </a:r>
          </a:p>
          <a:p>
            <a:endParaRPr lang="ru-RU" sz="4400" dirty="0" smtClean="0"/>
          </a:p>
          <a:p>
            <a:r>
              <a:rPr lang="ru-RU" sz="9600" dirty="0" smtClean="0"/>
              <a:t>       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  <a:r>
              <a:rPr lang="el-GR" sz="9600" dirty="0" smtClean="0">
                <a:solidFill>
                  <a:srgbClr val="FF0000"/>
                </a:solidFill>
              </a:rPr>
              <a:t>[γ]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28343"/>
            <a:ext cx="750099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Что означает слово «тригонометрия»?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[Измерение треугольников.]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643702" y="1571612"/>
            <a:ext cx="1928826" cy="2214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785918" y="3071810"/>
            <a:ext cx="3143272" cy="178595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142984"/>
            <a:ext cx="79296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• Кто из ученых-математиков впервые </a:t>
            </a:r>
            <a:r>
              <a:rPr lang="ru-RU" sz="4400" dirty="0" smtClean="0"/>
              <a:t>установил </a:t>
            </a:r>
            <a:r>
              <a:rPr lang="ru-RU" sz="4400" dirty="0" smtClean="0"/>
              <a:t>существование односторонних </a:t>
            </a:r>
            <a:r>
              <a:rPr lang="ru-RU" sz="4400" dirty="0" smtClean="0"/>
              <a:t>поверхностей</a:t>
            </a:r>
            <a:r>
              <a:rPr lang="ru-RU" sz="4400" dirty="0" smtClean="0"/>
              <a:t>? </a:t>
            </a:r>
          </a:p>
          <a:p>
            <a:endParaRPr lang="ru-RU" sz="4400" dirty="0" smtClean="0"/>
          </a:p>
          <a:p>
            <a:r>
              <a:rPr lang="ru-RU" sz="2800" dirty="0" smtClean="0"/>
              <a:t>[Мёбиус.]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rmAutofit/>
          </a:bodyPr>
          <a:lstStyle/>
          <a:p>
            <a:r>
              <a:rPr lang="ru-RU" sz="2000" dirty="0"/>
              <a:t>Ход игры</a:t>
            </a:r>
            <a:br>
              <a:rPr lang="ru-RU" sz="2000" dirty="0"/>
            </a:br>
            <a:r>
              <a:rPr lang="ru-RU" sz="2000" dirty="0"/>
              <a:t>Учитель представляет команды участников. 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— «</a:t>
            </a:r>
            <a:r>
              <a:rPr lang="ru-RU" sz="2000" dirty="0" err="1"/>
              <a:t>Брейн-ринг</a:t>
            </a:r>
            <a:r>
              <a:rPr lang="ru-RU" sz="2000" dirty="0" smtClean="0"/>
              <a:t>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Представители команд поочередно делают свой выбор (</a:t>
            </a:r>
            <a:r>
              <a:rPr lang="ru-RU" sz="2000" dirty="0" smtClean="0"/>
              <a:t>выби</a:t>
            </a:r>
            <a:r>
              <a:rPr lang="ru-RU" sz="2000" dirty="0"/>
              <a:t>рают карточки с цифрами).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phag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2132" y="2285992"/>
            <a:ext cx="2930525" cy="38163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85786" y="857232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Кто из древних математиков был олимпийским чемпионом по кулачному бою?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[Пифагор.]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857232"/>
            <a:ext cx="7358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В какой стране впервые появились отрицательные числа?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[Древний Китай.]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8581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С именем какого ученого связана привычная</a:t>
            </a:r>
          </a:p>
          <a:p>
            <a:r>
              <a:rPr lang="ru-RU" sz="4400" dirty="0" smtClean="0"/>
              <a:t>для нас прямоугольная система координат?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[Рене Декарт.]</a:t>
            </a:r>
            <a:endParaRPr lang="ru-RU" sz="2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571868" y="4572008"/>
            <a:ext cx="37147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571868" y="4572008"/>
            <a:ext cx="37147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4286248" y="4357694"/>
            <a:ext cx="264320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8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714620"/>
            <a:ext cx="2573337" cy="3657600"/>
          </a:xfrm>
          <a:prstGeom prst="rect">
            <a:avLst/>
          </a:prstGeom>
          <a:noFill/>
        </p:spPr>
      </p:pic>
      <p:pic>
        <p:nvPicPr>
          <p:cNvPr id="4" name="Picture 3" descr="8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200400"/>
            <a:ext cx="2406650" cy="36576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500042"/>
            <a:ext cx="80010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Новая геометрия была названа «</a:t>
            </a:r>
            <a:r>
              <a:rPr lang="ru-RU" sz="4400" dirty="0" err="1" smtClean="0"/>
              <a:t>воображае</a:t>
            </a:r>
            <a:r>
              <a:rPr lang="ru-RU" sz="4400" dirty="0" smtClean="0"/>
              <a:t>-</a:t>
            </a:r>
          </a:p>
          <a:p>
            <a:r>
              <a:rPr lang="ru-RU" sz="4400" dirty="0" smtClean="0"/>
              <a:t>мой». Гаусс назвал ее «неевклидовой». Как мы</a:t>
            </a:r>
          </a:p>
          <a:p>
            <a:r>
              <a:rPr lang="ru-RU" sz="4400" dirty="0" smtClean="0"/>
              <a:t>ее называем сейчас?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[Геометрия Лобачевского.]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• «Не знающий геометрии да не войдет в Академию». Кто автор этих слов?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2800" dirty="0" smtClean="0"/>
              <a:t>[Философ-идеалист</a:t>
            </a:r>
          </a:p>
          <a:p>
            <a:r>
              <a:rPr lang="ru-RU" sz="2800" dirty="0" smtClean="0"/>
              <a:t>античного мира Платон.]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48196"/>
            <a:ext cx="4268899" cy="35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928662" y="1305342"/>
            <a:ext cx="75724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По арабскому преданию формулу Герона открыл не сам Герон. А кто?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[Архимед.]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12845"/>
            <a:ext cx="692948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Прибор для измерения углов на местности.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[Астролябия.]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7273" t="24129"/>
          <a:stretch>
            <a:fillRect/>
          </a:stretch>
        </p:blipFill>
        <p:spPr bwMode="auto">
          <a:xfrm>
            <a:off x="4572000" y="2000240"/>
            <a:ext cx="3643337" cy="449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42968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В 1685 г. в Париже было введено математическое обозначение благодаря типографской</a:t>
            </a:r>
          </a:p>
          <a:p>
            <a:r>
              <a:rPr lang="ru-RU" sz="4400" dirty="0" smtClean="0"/>
              <a:t>опечатке. Какое это обозначение?                         </a:t>
            </a:r>
          </a:p>
          <a:p>
            <a:r>
              <a:rPr lang="ru-RU" sz="4400" dirty="0" smtClean="0"/>
              <a:t>                                                </a:t>
            </a:r>
            <a:r>
              <a:rPr lang="ru-RU" sz="15000" dirty="0" smtClean="0">
                <a:solidFill>
                  <a:srgbClr val="FF0000"/>
                </a:solidFill>
              </a:rPr>
              <a:t>%</a:t>
            </a:r>
            <a:endParaRPr lang="ru-RU" sz="4400" dirty="0" smtClean="0"/>
          </a:p>
          <a:p>
            <a:r>
              <a:rPr lang="ru-RU" sz="2800" dirty="0" smtClean="0"/>
              <a:t>[Знак «%».]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214423"/>
            <a:ext cx="7143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В каком городе есть улицы Пифагора, Ньютона, Архимеда?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[Амстердам.]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6438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4400" dirty="0" smtClean="0"/>
              <a:t>От греческого слова «</a:t>
            </a:r>
            <a:r>
              <a:rPr lang="ru-RU" sz="4400" dirty="0" err="1" smtClean="0"/>
              <a:t>матема</a:t>
            </a:r>
            <a:r>
              <a:rPr lang="ru-RU" sz="4400" dirty="0" smtClean="0"/>
              <a:t>» произошло</a:t>
            </a:r>
          </a:p>
          <a:p>
            <a:r>
              <a:rPr lang="ru-RU" sz="4400" dirty="0" smtClean="0"/>
              <a:t>слово «математика». Что это слово означает?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[Истина.]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928803"/>
            <a:ext cx="60722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• </a:t>
            </a:r>
            <a:r>
              <a:rPr lang="ru-RU" sz="3600" dirty="0"/>
              <a:t>Какого немецкого ученого называли </a:t>
            </a:r>
            <a:endParaRPr lang="ru-RU" sz="3600" dirty="0" smtClean="0"/>
          </a:p>
          <a:p>
            <a:r>
              <a:rPr lang="ru-RU" sz="3600" dirty="0" smtClean="0"/>
              <a:t>«королем </a:t>
            </a:r>
            <a:r>
              <a:rPr lang="ru-RU" sz="3600" dirty="0"/>
              <a:t>математики»? </a:t>
            </a:r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Гаусс.</a:t>
            </a:r>
          </a:p>
          <a:p>
            <a:endParaRPr lang="ru-RU" sz="36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020888" y="480131"/>
            <a:ext cx="55515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>
                <a:solidFill>
                  <a:srgbClr val="FF0000"/>
                </a:solidFill>
              </a:rPr>
              <a:t>Вопросы </a:t>
            </a:r>
            <a:r>
              <a:rPr lang="ru-RU" sz="4000" dirty="0" smtClean="0">
                <a:solidFill>
                  <a:srgbClr val="FF0000"/>
                </a:solidFill>
              </a:rPr>
              <a:t>команде</a:t>
            </a:r>
            <a:r>
              <a:rPr lang="ru-RU" sz="4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2" descr="8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71876"/>
            <a:ext cx="2378075" cy="297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500306"/>
            <a:ext cx="3857652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071538" y="1000108"/>
            <a:ext cx="735811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Что означает в переводе с греческого «октаэдр»?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400" dirty="0" smtClean="0"/>
              <a:t>[Восьмигранник.]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85926"/>
            <a:ext cx="3810005" cy="467513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357166"/>
            <a:ext cx="814393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• Если повторять древние легенды, то этот</a:t>
            </a:r>
          </a:p>
          <a:p>
            <a:r>
              <a:rPr lang="ru-RU" sz="4000" dirty="0" smtClean="0"/>
              <a:t>ученый в честь своего открытия принес в жертву</a:t>
            </a:r>
          </a:p>
          <a:p>
            <a:r>
              <a:rPr lang="ru-RU" sz="4000" dirty="0" smtClean="0"/>
              <a:t>быка, а может, 100 быков. Его именем названо</a:t>
            </a:r>
          </a:p>
          <a:p>
            <a:r>
              <a:rPr lang="ru-RU" sz="4000" dirty="0" smtClean="0"/>
              <a:t>величайшее открытие. Его имя?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2800" dirty="0" smtClean="0"/>
              <a:t>[ Пифагор.]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000108"/>
            <a:ext cx="79296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Ее именем назван цветок, привезенный из</a:t>
            </a:r>
          </a:p>
          <a:p>
            <a:r>
              <a:rPr lang="ru-RU" sz="4400" dirty="0" smtClean="0"/>
              <a:t>Индии. Это великая французская </a:t>
            </a:r>
            <a:r>
              <a:rPr lang="ru-RU" sz="4400" dirty="0" err="1" smtClean="0"/>
              <a:t>вычислительница</a:t>
            </a:r>
            <a:r>
              <a:rPr lang="ru-RU" sz="4400" dirty="0" smtClean="0"/>
              <a:t>. Назовите ее имя.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 Гортензия </a:t>
            </a:r>
            <a:r>
              <a:rPr lang="ru-RU" sz="2800" dirty="0" err="1" smtClean="0"/>
              <a:t>Лепот</a:t>
            </a:r>
            <a:r>
              <a:rPr lang="ru-RU" sz="2800" dirty="0" smtClean="0"/>
              <a:t>.]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143248"/>
            <a:ext cx="3167071" cy="33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857224" y="714356"/>
            <a:ext cx="7786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• Единственная дочь английского поэта, творчество которого любили Пушкин, Лермонтов,</a:t>
            </a:r>
          </a:p>
          <a:p>
            <a:r>
              <a:rPr lang="ru-RU" sz="4000" dirty="0" smtClean="0"/>
              <a:t>Белинский, тоже занималась математикой. Кто</a:t>
            </a:r>
          </a:p>
          <a:p>
            <a:r>
              <a:rPr lang="ru-RU" sz="4000" dirty="0" smtClean="0"/>
              <a:t>эта женщина?</a:t>
            </a:r>
          </a:p>
          <a:p>
            <a:endParaRPr lang="ru-RU" sz="4000" dirty="0" smtClean="0"/>
          </a:p>
          <a:p>
            <a:r>
              <a:rPr lang="ru-RU" sz="2800" dirty="0" smtClean="0"/>
              <a:t>[ Ада Байрон.]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1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Ада Байрон, графиня</a:t>
            </a:r>
          </a:p>
          <a:p>
            <a:r>
              <a:rPr lang="ru-RU" sz="4000" dirty="0" smtClean="0"/>
              <a:t>Лавлейс, известна созданием</a:t>
            </a:r>
          </a:p>
          <a:p>
            <a:r>
              <a:rPr lang="ru-RU" sz="4000" dirty="0" smtClean="0"/>
              <a:t>описания вычислительной</a:t>
            </a:r>
          </a:p>
          <a:p>
            <a:r>
              <a:rPr lang="ru-RU" sz="4000" dirty="0" smtClean="0"/>
              <a:t>машины, проект которой</a:t>
            </a:r>
          </a:p>
          <a:p>
            <a:r>
              <a:rPr lang="ru-RU" sz="4000" dirty="0" smtClean="0"/>
              <a:t>был разработан Чарльзом</a:t>
            </a:r>
          </a:p>
          <a:p>
            <a:r>
              <a:rPr lang="ru-RU" sz="4000" dirty="0" smtClean="0"/>
              <a:t>Бэббиджем, составила первую</a:t>
            </a:r>
          </a:p>
          <a:p>
            <a:r>
              <a:rPr lang="ru-RU" sz="4000" dirty="0" smtClean="0"/>
              <a:t>в мире программу, ввела в</a:t>
            </a:r>
          </a:p>
          <a:p>
            <a:r>
              <a:rPr lang="ru-RU" sz="4000" dirty="0" smtClean="0"/>
              <a:t>употребление термины «цикл»</a:t>
            </a:r>
          </a:p>
          <a:p>
            <a:r>
              <a:rPr lang="ru-RU" sz="4000" dirty="0" smtClean="0"/>
              <a:t>и «рабочая ячейка».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Молодцы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77631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5   5    5   5   5   5  5   5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8477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Спасибо за урок!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Documents and Settings\user\Мои документы\Картинки-2\Смайлики\j0428071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786182" cy="4143404"/>
          </a:xfrm>
          <a:prstGeom prst="rect">
            <a:avLst/>
          </a:prstGeom>
          <a:noFill/>
        </p:spPr>
      </p:pic>
      <p:pic>
        <p:nvPicPr>
          <p:cNvPr id="7171" name="Picture 3" descr="C:\Documents and Settings\user\Мои документы\Коллекция картинок (Microsoft)\j0412490.wm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14422"/>
            <a:ext cx="4714908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36_2_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6413" y="1600200"/>
            <a:ext cx="5589587" cy="45259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071546"/>
            <a:ext cx="70009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• В каких европейских городах есть улица </a:t>
            </a:r>
            <a:r>
              <a:rPr lang="ru-RU" sz="4000" dirty="0" smtClean="0"/>
              <a:t>Коперника? 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Амстердам, Москва, Варшава.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00108"/>
            <a:ext cx="68580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Может ли при умножении получиться 0?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4000" dirty="0" smtClean="0"/>
              <a:t>Да </a:t>
            </a:r>
          </a:p>
        </p:txBody>
      </p:sp>
      <p:pic>
        <p:nvPicPr>
          <p:cNvPr id="3" name="Picture 11" descr="C:\Мои документы\78\cifr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643182"/>
            <a:ext cx="4203700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71679"/>
            <a:ext cx="72866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• Единица массы драгоценных камней?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 smtClean="0"/>
          </a:p>
          <a:p>
            <a:r>
              <a:rPr lang="ru-RU" sz="2800" dirty="0" smtClean="0"/>
              <a:t>[Карат.]</a:t>
            </a:r>
            <a:endParaRPr lang="ru-RU" sz="2800" dirty="0"/>
          </a:p>
        </p:txBody>
      </p:sp>
      <p:pic>
        <p:nvPicPr>
          <p:cNvPr id="4" name="Picture 1031" descr="boule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114800"/>
            <a:ext cx="1066800" cy="1066800"/>
          </a:xfrm>
          <a:prstGeom prst="rect">
            <a:avLst/>
          </a:prstGeom>
          <a:noFill/>
        </p:spPr>
      </p:pic>
      <p:pic>
        <p:nvPicPr>
          <p:cNvPr id="3" name="Picture 1032" descr="B_Fly3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048000"/>
            <a:ext cx="2000250" cy="158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500174"/>
            <a:ext cx="600079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• Чему равен 1 фунт?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2800" dirty="0" smtClean="0"/>
              <a:t>[400 г]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5"/>
            <a:ext cx="657229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• Прибор для построения окружности.</a:t>
            </a:r>
          </a:p>
          <a:p>
            <a:r>
              <a:rPr lang="ru-RU" sz="4800" dirty="0" smtClean="0"/>
              <a:t> </a:t>
            </a:r>
          </a:p>
          <a:p>
            <a:endParaRPr lang="ru-RU" sz="4800" dirty="0" smtClean="0"/>
          </a:p>
          <a:p>
            <a:r>
              <a:rPr lang="ru-RU" sz="2800" dirty="0" smtClean="0"/>
              <a:t>[Циркуль.]</a:t>
            </a:r>
            <a:endParaRPr lang="ru-RU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5249" y="3143248"/>
            <a:ext cx="4959459" cy="326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Шаблон оформления 'Надпись крупным планом'">
  <a:themeElements>
    <a:clrScheme name="Шаблон оформления 'Надпись крупным планом'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'Надпись крупным планом'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Надпись крупным планом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Надпись крупным планом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надпись</Template>
  <TotalTime>234</TotalTime>
  <Words>674</Words>
  <Application>Microsoft Office PowerPoint</Application>
  <PresentationFormat>Экран (4:3)</PresentationFormat>
  <Paragraphs>273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Шаблон оформления 'Надпись крупным планом'</vt:lpstr>
      <vt:lpstr>Поток</vt:lpstr>
      <vt:lpstr>Математический вечер</vt:lpstr>
      <vt:lpstr>Слайд 2</vt:lpstr>
      <vt:lpstr>Ход игры Учитель представляет команды участников.   — «Брейн-ринг» Представители команд поочередно делают свой выбор (выбирают карточки с цифрами).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Молодцы</vt:lpstr>
      <vt:lpstr>Слайд 46</vt:lpstr>
    </vt:vector>
  </TitlesOfParts>
  <Company>АВО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вечер</dc:title>
  <dc:creator>Пользователь</dc:creator>
  <cp:lastModifiedBy>Пользователь</cp:lastModifiedBy>
  <cp:revision>27</cp:revision>
  <dcterms:created xsi:type="dcterms:W3CDTF">2010-12-01T19:26:22Z</dcterms:created>
  <dcterms:modified xsi:type="dcterms:W3CDTF">2011-02-08T12:34:28Z</dcterms:modified>
</cp:coreProperties>
</file>