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5" r:id="rId3"/>
    <p:sldId id="280" r:id="rId4"/>
    <p:sldId id="264" r:id="rId5"/>
    <p:sldId id="266" r:id="rId6"/>
    <p:sldId id="283" r:id="rId7"/>
    <p:sldId id="263" r:id="rId8"/>
    <p:sldId id="273" r:id="rId9"/>
    <p:sldId id="282" r:id="rId10"/>
    <p:sldId id="269" r:id="rId11"/>
    <p:sldId id="284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164"/>
    <a:srgbClr val="4320A6"/>
    <a:srgbClr val="BC8F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F27814-17CF-4853-AB4B-8BEB6DC585FE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DA2131-299F-4A73-9C62-6FC749E00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EE545C-6164-47B7-81F2-681368850C4C}" type="datetimeFigureOut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914E7E-E97A-464F-8ADD-FD1087317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7BADDC-B1A3-4ECC-A0F6-9C9F4AF180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5534B-4559-49B4-99B4-11C97CAB24F0}" type="datetime1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8D66-5ADA-4392-AD2E-B8332D74E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51BFC-64FA-44EB-B468-6E12D5181AFE}" type="datetime1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6DF87-F553-4DB3-95CF-AB883C4ED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19FDF-EB63-4502-A7AC-EA8AE851FB7E}" type="datetime1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22474-498C-4AAF-BB30-B833CDD9D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85C05-D9C4-4467-A3A0-3DBF2C1FC3E6}" type="datetime1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8ADEA-2E29-45BF-9894-036DA21FD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22EBC-E3E0-408B-8CF4-152F1DF0BB99}" type="datetime1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84CB-5BC4-4D26-8B8C-B8C252D1F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C599-2252-48D0-8560-559B430DF676}" type="datetime1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008BA-6512-422B-9646-123273520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BC90-F919-4FAD-A598-5B8F1E752B9E}" type="datetime1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3F687-6BCA-4998-A47E-93BDDFEC3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B967E-734D-407A-89E5-050F7344E0CE}" type="datetime1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3F14-A2FD-4FC4-AA6A-A77E7341E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332BF-9696-4984-9D95-351BA9A3EF40}" type="datetime1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2F28A-3665-4558-8205-E166A20C1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8F750-78B0-4B38-9C8B-44319B0E6266}" type="datetime1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EB6D3-AF23-4415-8CAC-4FCD15911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DC6B7-19CF-4211-B40B-4A762EC1E46A}" type="datetime1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3767B-2B88-43AC-990C-F27F915EA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C834F3-13DE-42D8-8638-16AF1DC473E4}" type="datetime1">
              <a:rPr lang="ru-RU"/>
              <a:pPr>
                <a:defRPr/>
              </a:pPr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912185-804C-4FF5-BD27-4AE4BF841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лок-схема: узел 15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с одним скругленным углом 1"/>
          <p:cNvSpPr/>
          <p:nvPr/>
        </p:nvSpPr>
        <p:spPr>
          <a:xfrm>
            <a:off x="-217488" y="403225"/>
            <a:ext cx="8621713" cy="5605463"/>
          </a:xfrm>
          <a:prstGeom prst="round1Rect">
            <a:avLst/>
          </a:prstGeom>
          <a:solidFill>
            <a:schemeClr val="accent4"/>
          </a:solidFill>
          <a:ln w="57150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674688" y="973138"/>
            <a:ext cx="60848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latin typeface="Calibri" pitchFamily="34" charset="0"/>
              </a:rPr>
              <a:t>Коэффициент</a:t>
            </a:r>
            <a:r>
              <a:rPr lang="ru-RU" sz="6000" b="1">
                <a:latin typeface="Calibri" pitchFamily="34" charset="0"/>
              </a:rPr>
              <a:t>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84225" y="2655888"/>
            <a:ext cx="5224463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480175" y="6356350"/>
            <a:ext cx="2057400" cy="365125"/>
          </a:xfrm>
        </p:spPr>
        <p:txBody>
          <a:bodyPr/>
          <a:lstStyle/>
          <a:p>
            <a:pPr>
              <a:defRPr/>
            </a:pPr>
            <a:fld id="{F772C71C-ED01-43C8-837D-761A39AE96B8}" type="slidenum">
              <a:rPr lang="ru-RU">
                <a:solidFill>
                  <a:schemeClr val="tx1">
                    <a:lumMod val="95000"/>
                    <a:lumOff val="5000"/>
                  </a:schemeClr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696907"/>
            <a:ext cx="7875639" cy="2819400"/>
          </a:xfrm>
          <a:prstGeom prst="rect">
            <a:avLst/>
          </a:prstGeom>
          <a:solidFill>
            <a:schemeClr val="lt1">
              <a:alpha val="4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5368" name="Группа 13"/>
          <p:cNvGrpSpPr>
            <a:grpSpLocks/>
          </p:cNvGrpSpPr>
          <p:nvPr/>
        </p:nvGrpSpPr>
        <p:grpSpPr bwMode="auto">
          <a:xfrm rot="-535551">
            <a:off x="1824038" y="4402138"/>
            <a:ext cx="6961187" cy="1524000"/>
            <a:chOff x="1478062" y="5029200"/>
            <a:chExt cx="6961204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4925" y="5028673"/>
              <a:ext cx="1524004" cy="1524000"/>
            </a:xfrm>
            <a:prstGeom prst="flowChartConnector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264101" y="5380570"/>
              <a:ext cx="1055690" cy="1055688"/>
            </a:xfrm>
            <a:prstGeom prst="flowChartConnec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842662" y="5596896"/>
              <a:ext cx="820740" cy="800100"/>
            </a:xfrm>
            <a:prstGeom prst="flowChart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00454" y="5739628"/>
              <a:ext cx="711202" cy="690563"/>
            </a:xfrm>
            <a:prstGeom prst="flowChartConnector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477627" y="5854391"/>
              <a:ext cx="561976" cy="546100"/>
            </a:xfrm>
            <a:prstGeom prst="flowChartConnector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68723" y="2698955"/>
            <a:ext cx="714216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 dirty="0"/>
              <a:t>Разработала: </a:t>
            </a:r>
            <a:endParaRPr lang="ru-RU" sz="2400" i="1" dirty="0" smtClean="0"/>
          </a:p>
          <a:p>
            <a:pPr algn="ctr">
              <a:spcBef>
                <a:spcPct val="50000"/>
              </a:spcBef>
            </a:pPr>
            <a:r>
              <a:rPr lang="ru-RU" sz="2800" b="1" i="1" dirty="0" smtClean="0"/>
              <a:t>Одинцова </a:t>
            </a:r>
            <a:r>
              <a:rPr lang="ru-RU" sz="2800" b="1" i="1" dirty="0"/>
              <a:t>Валентина Ивановна, </a:t>
            </a:r>
            <a:endParaRPr lang="ru-RU" sz="2800" b="1" i="1" dirty="0" smtClean="0"/>
          </a:p>
          <a:p>
            <a:pPr algn="ctr">
              <a:spcBef>
                <a:spcPct val="50000"/>
              </a:spcBef>
            </a:pPr>
            <a:r>
              <a:rPr lang="ru-RU" sz="2400" b="1" i="1" dirty="0" smtClean="0"/>
              <a:t>учитель </a:t>
            </a:r>
            <a:r>
              <a:rPr lang="ru-RU" sz="2400" b="1" i="1" dirty="0"/>
              <a:t>математики МБОУ «</a:t>
            </a:r>
            <a:r>
              <a:rPr lang="ru-RU" sz="2400" b="1" i="1" dirty="0" err="1"/>
              <a:t>Токтайбелякская</a:t>
            </a:r>
            <a:r>
              <a:rPr lang="ru-RU" sz="2400" b="1" i="1" dirty="0"/>
              <a:t> ООШ» </a:t>
            </a:r>
            <a:r>
              <a:rPr lang="ru-RU" sz="2400" b="1" i="1" dirty="0" err="1"/>
              <a:t>Куженерского</a:t>
            </a:r>
            <a:r>
              <a:rPr lang="ru-RU" sz="2400" b="1" i="1" dirty="0"/>
              <a:t> района Республики Марий Эл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-138113" y="1338263"/>
            <a:ext cx="8653463" cy="482441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Номер слайда 14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ADDE88E-5EF5-47D8-BB68-F6E715FF1FCF}" type="slidenum">
              <a:rPr lang="ru-RU" sz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113" y="247650"/>
            <a:ext cx="9663113" cy="815975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7653" name="Группа 13"/>
          <p:cNvGrpSpPr>
            <a:grpSpLocks/>
          </p:cNvGrpSpPr>
          <p:nvPr/>
        </p:nvGrpSpPr>
        <p:grpSpPr bwMode="auto">
          <a:xfrm rot="-3746968">
            <a:off x="7535069" y="1002506"/>
            <a:ext cx="1819275" cy="398463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4902" y="5009650"/>
              <a:ext cx="1525723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384204" y="5429993"/>
              <a:ext cx="1059532" cy="1056477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09" y="5749352"/>
              <a:ext cx="823406" cy="801465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41222" y="5829456"/>
              <a:ext cx="714426" cy="692174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85816" y="5953062"/>
              <a:ext cx="563066" cy="546453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7654" name="TextBox 18"/>
          <p:cNvSpPr txBox="1">
            <a:spLocks noChangeArrowheads="1"/>
          </p:cNvSpPr>
          <p:nvPr/>
        </p:nvSpPr>
        <p:spPr bwMode="auto">
          <a:xfrm>
            <a:off x="239713" y="301625"/>
            <a:ext cx="6770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262626"/>
                </a:solidFill>
                <a:latin typeface="Arial Black" pitchFamily="34" charset="0"/>
              </a:rPr>
              <a:t>Итог урока:</a:t>
            </a:r>
          </a:p>
        </p:txBody>
      </p:sp>
      <p:sp>
        <p:nvSpPr>
          <p:cNvPr id="27655" name="TextBox 19"/>
          <p:cNvSpPr txBox="1">
            <a:spLocks noChangeArrowheads="1"/>
          </p:cNvSpPr>
          <p:nvPr/>
        </p:nvSpPr>
        <p:spPr bwMode="auto">
          <a:xfrm>
            <a:off x="239713" y="1638300"/>
            <a:ext cx="81645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200" b="1">
                <a:solidFill>
                  <a:srgbClr val="262626"/>
                </a:solidFill>
                <a:latin typeface="Calibri" pitchFamily="34" charset="0"/>
              </a:rPr>
              <a:t>  1.</a:t>
            </a:r>
            <a:r>
              <a:rPr lang="ru-RU" sz="3200">
                <a:solidFill>
                  <a:srgbClr val="262626"/>
                </a:solidFill>
                <a:latin typeface="Calibri" pitchFamily="34" charset="0"/>
              </a:rPr>
              <a:t> Ответьте на вопросы стр.221 учебника</a:t>
            </a:r>
          </a:p>
          <a:p>
            <a:pPr marL="342900" indent="-342900"/>
            <a:endParaRPr lang="ru-RU" sz="3200">
              <a:solidFill>
                <a:srgbClr val="262626"/>
              </a:solidFill>
              <a:latin typeface="Calibri" pitchFamily="34" charset="0"/>
            </a:endParaRPr>
          </a:p>
          <a:p>
            <a:pPr marL="342900" indent="-342900" algn="ctr"/>
            <a:r>
              <a:rPr lang="ru-RU" sz="2800" b="1">
                <a:solidFill>
                  <a:srgbClr val="262626"/>
                </a:solidFill>
              </a:rPr>
              <a:t>2. </a:t>
            </a:r>
            <a:r>
              <a:rPr lang="ru-RU" sz="2800" b="1">
                <a:solidFill>
                  <a:srgbClr val="262626"/>
                </a:solidFill>
                <a:latin typeface="Arial Black" pitchFamily="34" charset="0"/>
              </a:rPr>
              <a:t>Верно ли высказывание </a:t>
            </a:r>
          </a:p>
          <a:p>
            <a:pPr marL="342900" indent="-342900" algn="ctr"/>
            <a:r>
              <a:rPr lang="ru-RU" sz="2800" b="1">
                <a:solidFill>
                  <a:srgbClr val="262626"/>
                </a:solidFill>
                <a:latin typeface="Arial Black" pitchFamily="34" charset="0"/>
              </a:rPr>
              <a:t>(да или нет):</a:t>
            </a:r>
          </a:p>
          <a:p>
            <a:pPr marL="342900" indent="-342900"/>
            <a:r>
              <a:rPr lang="ru-RU" sz="3200" b="1">
                <a:solidFill>
                  <a:srgbClr val="262626"/>
                </a:solidFill>
                <a:latin typeface="Monotype Corsiva" pitchFamily="66" charset="0"/>
              </a:rPr>
              <a:t>1) Коэффициент выражения </a:t>
            </a:r>
            <a:r>
              <a:rPr lang="en-US" sz="4000" b="1" u="sng">
                <a:solidFill>
                  <a:srgbClr val="262626"/>
                </a:solidFill>
                <a:latin typeface="Monotype Corsiva" pitchFamily="66" charset="0"/>
              </a:rPr>
              <a:t>an</a:t>
            </a:r>
            <a:r>
              <a:rPr lang="ru-RU" sz="4000" b="1">
                <a:solidFill>
                  <a:srgbClr val="262626"/>
                </a:solidFill>
                <a:latin typeface="Monotype Corsiva" pitchFamily="66" charset="0"/>
              </a:rPr>
              <a:t> </a:t>
            </a:r>
            <a:r>
              <a:rPr lang="ru-RU" sz="3200" b="1">
                <a:solidFill>
                  <a:srgbClr val="262626"/>
                </a:solidFill>
                <a:latin typeface="Monotype Corsiva" pitchFamily="66" charset="0"/>
              </a:rPr>
              <a:t>равен нулю.</a:t>
            </a:r>
          </a:p>
          <a:p>
            <a:pPr marL="342900" indent="-342900"/>
            <a:r>
              <a:rPr lang="ru-RU" sz="3200" b="1">
                <a:solidFill>
                  <a:srgbClr val="262626"/>
                </a:solidFill>
                <a:latin typeface="Monotype Corsiva" pitchFamily="66" charset="0"/>
              </a:rPr>
              <a:t>2) Разность коэффициентов выражений </a:t>
            </a:r>
            <a:r>
              <a:rPr lang="ru-RU" sz="4000" b="1">
                <a:solidFill>
                  <a:srgbClr val="262626"/>
                </a:solidFill>
                <a:latin typeface="Monotype Corsiva" pitchFamily="66" charset="0"/>
              </a:rPr>
              <a:t>3х </a:t>
            </a:r>
            <a:r>
              <a:rPr lang="ru-RU" sz="3200" b="1">
                <a:solidFill>
                  <a:srgbClr val="262626"/>
                </a:solidFill>
                <a:latin typeface="Monotype Corsiva" pitchFamily="66" charset="0"/>
              </a:rPr>
              <a:t>и </a:t>
            </a:r>
            <a:r>
              <a:rPr lang="ru-RU" sz="4000" b="1">
                <a:solidFill>
                  <a:srgbClr val="262626"/>
                </a:solidFill>
                <a:latin typeface="Monotype Corsiva" pitchFamily="66" charset="0"/>
              </a:rPr>
              <a:t>5х </a:t>
            </a:r>
            <a:r>
              <a:rPr lang="ru-RU" sz="3200" b="1">
                <a:solidFill>
                  <a:srgbClr val="262626"/>
                </a:solidFill>
                <a:latin typeface="Monotype Corsiva" pitchFamily="66" charset="0"/>
              </a:rPr>
              <a:t>равна минус двум.</a:t>
            </a:r>
          </a:p>
          <a:p>
            <a:pPr marL="342900" indent="-342900"/>
            <a:endParaRPr lang="ru-RU" sz="3200" b="1">
              <a:solidFill>
                <a:srgbClr val="262626"/>
              </a:solidFill>
              <a:latin typeface="Monotype Corsiva" pitchFamily="66" charset="0"/>
            </a:endParaRPr>
          </a:p>
        </p:txBody>
      </p:sp>
      <p:sp>
        <p:nvSpPr>
          <p:cNvPr id="27656" name="AutoShape 16"/>
          <p:cNvSpPr>
            <a:spLocks noChangeArrowheads="1"/>
          </p:cNvSpPr>
          <p:nvPr/>
        </p:nvSpPr>
        <p:spPr bwMode="auto">
          <a:xfrm>
            <a:off x="4425950" y="4991100"/>
            <a:ext cx="595313" cy="5810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-138113" y="1338263"/>
            <a:ext cx="8653463" cy="482441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Номер слайда 14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5369417-DA86-4F08-9B23-BD3F27AF0C74}" type="slidenum">
              <a:rPr lang="ru-RU" sz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300038" y="247650"/>
            <a:ext cx="7953375" cy="815975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Arial" charset="0"/>
              </a:rPr>
              <a:t>ФИО_________________________</a:t>
            </a:r>
          </a:p>
        </p:txBody>
      </p:sp>
      <p:grpSp>
        <p:nvGrpSpPr>
          <p:cNvPr id="28677" name="Группа 13"/>
          <p:cNvGrpSpPr>
            <a:grpSpLocks/>
          </p:cNvGrpSpPr>
          <p:nvPr/>
        </p:nvGrpSpPr>
        <p:grpSpPr bwMode="auto">
          <a:xfrm rot="-3746968">
            <a:off x="7535069" y="1002506"/>
            <a:ext cx="1819275" cy="398463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4902" y="5009650"/>
              <a:ext cx="1525723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384204" y="5429993"/>
              <a:ext cx="1059532" cy="1056477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09" y="5749352"/>
              <a:ext cx="823406" cy="801465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41222" y="5829456"/>
              <a:ext cx="714426" cy="692174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85816" y="5953062"/>
              <a:ext cx="563066" cy="546453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32809" name="Group 41"/>
          <p:cNvGraphicFramePr>
            <a:graphicFrameLocks noGrp="1"/>
          </p:cNvGraphicFramePr>
          <p:nvPr/>
        </p:nvGraphicFramePr>
        <p:xfrm>
          <a:off x="0" y="1409700"/>
          <a:ext cx="8561388" cy="3713163"/>
        </p:xfrm>
        <a:graphic>
          <a:graphicData uri="http://schemas.openxmlformats.org/drawingml/2006/table">
            <a:tbl>
              <a:tblPr/>
              <a:tblGrid>
                <a:gridCol w="2663825"/>
                <a:gridCol w="3232150"/>
                <a:gridCol w="2665413"/>
              </a:tblGrid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Знаю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Умею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Применяю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5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как находить и вычислять коэффициент в выражениях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приводить выражение к виду, где коэффициент записывается перед буквенным выражением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при упрощении выражений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2" name="Text Box 36"/>
          <p:cNvSpPr txBox="1">
            <a:spLocks noChangeArrowheads="1"/>
          </p:cNvSpPr>
          <p:nvPr/>
        </p:nvSpPr>
        <p:spPr bwMode="auto">
          <a:xfrm>
            <a:off x="0" y="5340350"/>
            <a:ext cx="8428038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SOS</a:t>
            </a:r>
            <a:r>
              <a:rPr lang="ru-RU" sz="2400" b="1"/>
              <a:t> – нужна помощь (не  соответствует)  -  «-»; </a:t>
            </a:r>
          </a:p>
          <a:p>
            <a:r>
              <a:rPr lang="ru-RU" sz="2400" b="1"/>
              <a:t>соответствует действительности  -  «+»</a:t>
            </a:r>
          </a:p>
          <a:p>
            <a:endParaRPr lang="ru-RU" sz="2400" b="1"/>
          </a:p>
          <a:p>
            <a:pPr>
              <a:spcBef>
                <a:spcPct val="50000"/>
              </a:spcBef>
            </a:pP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-138113" y="1338263"/>
            <a:ext cx="8653463" cy="482441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Номер слайда 14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162C293-6B95-4B77-8CD9-F9DA4FEA02FD}" type="slidenum">
              <a:rPr lang="ru-RU" sz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113" y="247650"/>
            <a:ext cx="9663113" cy="815975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8437" name="Группа 13"/>
          <p:cNvGrpSpPr>
            <a:grpSpLocks/>
          </p:cNvGrpSpPr>
          <p:nvPr/>
        </p:nvGrpSpPr>
        <p:grpSpPr bwMode="auto">
          <a:xfrm rot="-3746968">
            <a:off x="7535069" y="1002506"/>
            <a:ext cx="1819275" cy="398463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4902" y="5009650"/>
              <a:ext cx="1525723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384204" y="5429993"/>
              <a:ext cx="1059532" cy="1056477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09" y="5749352"/>
              <a:ext cx="823406" cy="801465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41222" y="5829456"/>
              <a:ext cx="714426" cy="692174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85816" y="5953062"/>
              <a:ext cx="563066" cy="546453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438" name="TextBox 18"/>
          <p:cNvSpPr txBox="1">
            <a:spLocks noChangeArrowheads="1"/>
          </p:cNvSpPr>
          <p:nvPr/>
        </p:nvSpPr>
        <p:spPr bwMode="auto">
          <a:xfrm>
            <a:off x="239713" y="301625"/>
            <a:ext cx="67706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262626"/>
                </a:solidFill>
                <a:latin typeface="Calibri" pitchFamily="34" charset="0"/>
              </a:rPr>
              <a:t>Устный счёт:</a:t>
            </a:r>
          </a:p>
        </p:txBody>
      </p:sp>
      <p:sp>
        <p:nvSpPr>
          <p:cNvPr id="18439" name="TextBox 19"/>
          <p:cNvSpPr txBox="1">
            <a:spLocks noChangeArrowheads="1"/>
          </p:cNvSpPr>
          <p:nvPr/>
        </p:nvSpPr>
        <p:spPr bwMode="auto">
          <a:xfrm>
            <a:off x="239713" y="1638300"/>
            <a:ext cx="8612187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262626"/>
                </a:solidFill>
                <a:latin typeface="Calibri" pitchFamily="34" charset="0"/>
              </a:rPr>
              <a:t>Выполните умножение:</a:t>
            </a:r>
          </a:p>
          <a:p>
            <a:r>
              <a:rPr lang="ru-RU" sz="4400" b="1">
                <a:solidFill>
                  <a:srgbClr val="262626"/>
                </a:solidFill>
                <a:latin typeface="Calibri" pitchFamily="34" charset="0"/>
              </a:rPr>
              <a:t>1) -19∙2;  2) -2,7∙(-3);  3) 0,125∙(-8); </a:t>
            </a:r>
          </a:p>
          <a:p>
            <a:r>
              <a:rPr lang="ru-RU" sz="4400" b="1">
                <a:solidFill>
                  <a:srgbClr val="262626"/>
                </a:solidFill>
                <a:latin typeface="Calibri" pitchFamily="34" charset="0"/>
              </a:rPr>
              <a:t>4) 0,2∙5;    5) 4∙0,25</a:t>
            </a:r>
          </a:p>
          <a:p>
            <a:r>
              <a:rPr lang="ru-RU" sz="4000">
                <a:solidFill>
                  <a:srgbClr val="262626"/>
                </a:solidFill>
                <a:latin typeface="Calibri" pitchFamily="34" charset="0"/>
              </a:rPr>
              <a:t>Как быстрее умножить числа:</a:t>
            </a:r>
          </a:p>
          <a:p>
            <a:pPr algn="ctr"/>
            <a:r>
              <a:rPr lang="ru-RU" sz="4800" b="1">
                <a:solidFill>
                  <a:srgbClr val="262626"/>
                </a:solidFill>
                <a:latin typeface="Calibri" pitchFamily="34" charset="0"/>
              </a:rPr>
              <a:t>25∙10,17∙(-4)</a:t>
            </a:r>
          </a:p>
          <a:p>
            <a:endParaRPr lang="ru-RU" sz="4800" b="1">
              <a:solidFill>
                <a:srgbClr val="262626"/>
              </a:solidFill>
              <a:latin typeface="Calibri" pitchFamily="34" charset="0"/>
            </a:endParaRPr>
          </a:p>
          <a:p>
            <a:endParaRPr lang="ru-RU" sz="4400">
              <a:solidFill>
                <a:srgbClr val="262626"/>
              </a:solidFill>
              <a:latin typeface="Calibri" pitchFamily="34" charset="0"/>
            </a:endParaRPr>
          </a:p>
          <a:p>
            <a:endParaRPr lang="ru-RU" sz="3200">
              <a:solidFill>
                <a:srgbClr val="26262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-182358" y="1353012"/>
            <a:ext cx="9045576" cy="482441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Номер слайда 14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0AAAEFB-543F-49FE-80B6-75A625EBDC81}" type="slidenum">
              <a:rPr lang="ru-RU" sz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113" y="247650"/>
            <a:ext cx="9663113" cy="815975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9461" name="Группа 13"/>
          <p:cNvGrpSpPr>
            <a:grpSpLocks/>
          </p:cNvGrpSpPr>
          <p:nvPr/>
        </p:nvGrpSpPr>
        <p:grpSpPr bwMode="auto">
          <a:xfrm rot="-3746968">
            <a:off x="7535069" y="1002506"/>
            <a:ext cx="1819275" cy="398463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4902" y="5009650"/>
              <a:ext cx="1525723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384204" y="5429993"/>
              <a:ext cx="1059532" cy="1056477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09" y="5749352"/>
              <a:ext cx="823406" cy="801465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41222" y="5829456"/>
              <a:ext cx="714426" cy="692174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85816" y="5953062"/>
              <a:ext cx="563066" cy="546453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462" name="TextBox 18"/>
          <p:cNvSpPr txBox="1">
            <a:spLocks noChangeArrowheads="1"/>
          </p:cNvSpPr>
          <p:nvPr/>
        </p:nvSpPr>
        <p:spPr bwMode="auto">
          <a:xfrm>
            <a:off x="239713" y="301625"/>
            <a:ext cx="6770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262626"/>
                </a:solidFill>
                <a:latin typeface="Calibri" pitchFamily="34" charset="0"/>
              </a:rPr>
              <a:t>Решите задачу:</a:t>
            </a:r>
          </a:p>
        </p:txBody>
      </p:sp>
      <p:sp>
        <p:nvSpPr>
          <p:cNvPr id="19463" name="TextBox 19"/>
          <p:cNvSpPr txBox="1">
            <a:spLocks noChangeArrowheads="1"/>
          </p:cNvSpPr>
          <p:nvPr/>
        </p:nvSpPr>
        <p:spPr bwMode="auto">
          <a:xfrm>
            <a:off x="239713" y="1435100"/>
            <a:ext cx="85836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262626"/>
                </a:solidFill>
              </a:rPr>
              <a:t>Во время школьного турслёта в Урем-Соле мы через каждые 10 м встречали ленточки на деревьях. Какой путь мы прошли от первой ленточки до последней, если насчитали всего 20 ленточек?  </a:t>
            </a:r>
          </a:p>
        </p:txBody>
      </p:sp>
      <p:pic>
        <p:nvPicPr>
          <p:cNvPr id="19464" name="Picture 14" descr="IMG_65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0225" y="3302000"/>
            <a:ext cx="4478338" cy="335915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latin typeface="Calibri" pitchFamily="34" charset="0"/>
              </a:rPr>
              <a:t>Выдающийся арабский поэт-математик Омар Хайям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2048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438" y="1663700"/>
            <a:ext cx="3814762" cy="439578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643438" y="1944688"/>
            <a:ext cx="43211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«…Мне мудрость не чужда была земная,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Разгадки тайн ища, не ведал сна я.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За семьдесят перевалило мне,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Что ж я узнал? –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Что ничего не знаю»</a:t>
            </a:r>
          </a:p>
          <a:p>
            <a:pPr>
              <a:spcBef>
                <a:spcPct val="50000"/>
              </a:spcBef>
            </a:pPr>
            <a:endParaRPr lang="ru-RU" sz="24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400" b="1">
              <a:latin typeface="Times New Roman" pitchFamily="18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404938" y="6175375"/>
            <a:ext cx="3021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(1048-1131)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latin typeface="Times New Roman" pitchFamily="18" charset="0"/>
              </a:rPr>
              <a:t>1. </a:t>
            </a:r>
            <a:r>
              <a:rPr lang="ru-RU" sz="2800" b="1" u="sng" smtClean="0">
                <a:latin typeface="Times New Roman" pitchFamily="18" charset="0"/>
              </a:rPr>
              <a:t>Определите, положительным или отрицательным будет произведение чисел: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b="1" smtClean="0"/>
              <a:t>1) -1234</a:t>
            </a:r>
            <a:r>
              <a:rPr lang="ru-RU" sz="3600" b="1" smtClean="0">
                <a:cs typeface="Times New Roman" pitchFamily="18" charset="0"/>
              </a:rPr>
              <a:t>∙</a:t>
            </a:r>
            <a:r>
              <a:rPr lang="ru-RU" sz="3600" b="1" smtClean="0"/>
              <a:t>(-34)(-7) </a:t>
            </a:r>
            <a:r>
              <a:rPr lang="ru-RU" sz="3600" b="1" smtClean="0">
                <a:cs typeface="Times New Roman" pitchFamily="18" charset="0"/>
              </a:rPr>
              <a:t>∙</a:t>
            </a:r>
            <a:r>
              <a:rPr lang="ru-RU" sz="3600" b="1" smtClean="0"/>
              <a:t>234</a:t>
            </a:r>
            <a:r>
              <a:rPr lang="ru-RU" sz="3600" b="1" smtClean="0">
                <a:cs typeface="Times New Roman" pitchFamily="18" charset="0"/>
              </a:rPr>
              <a:t>∙</a:t>
            </a:r>
            <a:r>
              <a:rPr lang="ru-RU" sz="3600" b="1" smtClean="0"/>
              <a:t>78</a:t>
            </a:r>
            <a:r>
              <a:rPr lang="ru-RU" sz="3600" b="1" smtClean="0">
                <a:cs typeface="Times New Roman" pitchFamily="18" charset="0"/>
              </a:rPr>
              <a:t>∙</a:t>
            </a:r>
            <a:r>
              <a:rPr lang="ru-RU" sz="3600" b="1" smtClean="0"/>
              <a:t>(-52)</a:t>
            </a:r>
            <a:r>
              <a:rPr lang="ru-RU" sz="3600" b="1" smtClean="0">
                <a:cs typeface="Times New Roman" pitchFamily="18" charset="0"/>
              </a:rPr>
              <a:t>∙</a:t>
            </a:r>
            <a:r>
              <a:rPr lang="ru-RU" sz="3600" b="1" smtClean="0"/>
              <a:t>123</a:t>
            </a:r>
          </a:p>
          <a:p>
            <a:r>
              <a:rPr lang="ru-RU" sz="3600" b="1" smtClean="0"/>
              <a:t>2) 45</a:t>
            </a:r>
            <a:r>
              <a:rPr lang="ru-RU" sz="3600" b="1" smtClean="0">
                <a:cs typeface="Times New Roman" pitchFamily="18" charset="0"/>
              </a:rPr>
              <a:t>∙</a:t>
            </a:r>
            <a:r>
              <a:rPr lang="ru-RU" sz="3600" b="1" smtClean="0"/>
              <a:t>(-345)</a:t>
            </a:r>
            <a:r>
              <a:rPr lang="ru-RU" sz="3600" b="1" smtClean="0">
                <a:cs typeface="Times New Roman" pitchFamily="18" charset="0"/>
              </a:rPr>
              <a:t>∙</a:t>
            </a:r>
            <a:r>
              <a:rPr lang="ru-RU" sz="3600" b="1" smtClean="0"/>
              <a:t>(-245)</a:t>
            </a:r>
            <a:r>
              <a:rPr lang="ru-RU" sz="3600" b="1" smtClean="0">
                <a:cs typeface="Times New Roman" pitchFamily="18" charset="0"/>
              </a:rPr>
              <a:t>∙</a:t>
            </a:r>
            <a:r>
              <a:rPr lang="ru-RU" sz="3600" b="1" smtClean="0"/>
              <a:t>346</a:t>
            </a:r>
            <a:r>
              <a:rPr lang="ru-RU" sz="3600" b="1" smtClean="0">
                <a:cs typeface="Times New Roman" pitchFamily="18" charset="0"/>
              </a:rPr>
              <a:t>∙</a:t>
            </a:r>
            <a:r>
              <a:rPr lang="ru-RU" sz="3600" b="1" smtClean="0"/>
              <a:t>(-123)</a:t>
            </a:r>
          </a:p>
          <a:p>
            <a:r>
              <a:rPr lang="ru-RU" sz="3600" b="1" smtClean="0"/>
              <a:t>3) -345 </a:t>
            </a:r>
            <a:r>
              <a:rPr lang="ru-RU" sz="3600" b="1" smtClean="0">
                <a:cs typeface="Times New Roman" pitchFamily="18" charset="0"/>
              </a:rPr>
              <a:t>∙</a:t>
            </a:r>
            <a:r>
              <a:rPr lang="ru-RU" sz="3600" b="1" smtClean="0"/>
              <a:t>234 </a:t>
            </a:r>
            <a:r>
              <a:rPr lang="ru-RU" sz="3600" b="1" smtClean="0">
                <a:cs typeface="Times New Roman" pitchFamily="18" charset="0"/>
              </a:rPr>
              <a:t>∙</a:t>
            </a:r>
            <a:r>
              <a:rPr lang="ru-RU" sz="3600" b="1" smtClean="0"/>
              <a:t>(-76)</a:t>
            </a:r>
            <a:r>
              <a:rPr lang="ru-RU" sz="3600" b="1" smtClean="0">
                <a:cs typeface="Times New Roman" pitchFamily="18" charset="0"/>
              </a:rPr>
              <a:t>∙</a:t>
            </a:r>
            <a:r>
              <a:rPr lang="ru-RU" sz="3600" b="1" smtClean="0"/>
              <a:t>(-56)</a:t>
            </a:r>
            <a:r>
              <a:rPr lang="ru-RU" sz="3600" b="1" smtClean="0">
                <a:cs typeface="Times New Roman" pitchFamily="18" charset="0"/>
              </a:rPr>
              <a:t>∙</a:t>
            </a:r>
            <a:r>
              <a:rPr lang="ru-RU" sz="3600" b="1" smtClean="0"/>
              <a:t>(-5678)</a:t>
            </a:r>
            <a:r>
              <a:rPr lang="ru-RU" sz="3600" b="1" smtClean="0">
                <a:cs typeface="Times New Roman" pitchFamily="18" charset="0"/>
              </a:rPr>
              <a:t>∙</a:t>
            </a:r>
            <a:r>
              <a:rPr lang="ru-RU" sz="3600" b="1" smtClean="0"/>
              <a:t>(-987)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957263" y="3557588"/>
            <a:ext cx="7181850" cy="344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>
                <a:latin typeface="Times New Roman" pitchFamily="18" charset="0"/>
              </a:rPr>
              <a:t>2. Упростить выражение:</a:t>
            </a:r>
          </a:p>
          <a:p>
            <a:pPr>
              <a:spcBef>
                <a:spcPct val="50000"/>
              </a:spcBef>
            </a:pPr>
            <a:r>
              <a:rPr lang="ru-RU" sz="3600" b="1">
                <a:latin typeface="Times New Roman" pitchFamily="18" charset="0"/>
              </a:rPr>
              <a:t>-5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∙а∙3∙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;                       </a:t>
            </a:r>
            <a:r>
              <a:rPr lang="ru-RU" sz="3600" b="1">
                <a:solidFill>
                  <a:srgbClr val="262626"/>
                </a:solidFill>
              </a:rPr>
              <a:t>0,5∙х∙</a:t>
            </a:r>
            <a:r>
              <a:rPr lang="en-US" sz="3600" b="1">
                <a:solidFill>
                  <a:srgbClr val="262626"/>
                </a:solidFill>
              </a:rPr>
              <a:t>y∙</a:t>
            </a:r>
            <a:r>
              <a:rPr lang="ru-RU" sz="3600" b="1">
                <a:solidFill>
                  <a:srgbClr val="262626"/>
                </a:solidFill>
              </a:rPr>
              <a:t>(-2)</a:t>
            </a:r>
          </a:p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262626"/>
                </a:solidFill>
              </a:rPr>
              <a:t>0,3а</a:t>
            </a:r>
            <a:r>
              <a:rPr lang="ru-RU" sz="3600" b="1">
                <a:solidFill>
                  <a:srgbClr val="262626"/>
                </a:solidFill>
                <a:cs typeface="Arial" charset="0"/>
              </a:rPr>
              <a:t>∙(-0,7</a:t>
            </a:r>
            <a:r>
              <a:rPr lang="en-US" sz="3600" b="1">
                <a:solidFill>
                  <a:srgbClr val="262626"/>
                </a:solidFill>
                <a:cs typeface="Arial" charset="0"/>
              </a:rPr>
              <a:t>b</a:t>
            </a:r>
            <a:r>
              <a:rPr lang="ru-RU" sz="3600" b="1">
                <a:solidFill>
                  <a:srgbClr val="262626"/>
                </a:solidFill>
                <a:cs typeface="Arial" charset="0"/>
              </a:rPr>
              <a:t>)                     </a:t>
            </a:r>
            <a:r>
              <a:rPr lang="en-US" sz="3600" b="1">
                <a:solidFill>
                  <a:srgbClr val="262626"/>
                </a:solidFill>
              </a:rPr>
              <a:t>-a</a:t>
            </a:r>
            <a:r>
              <a:rPr lang="en-US" sz="3600" b="1">
                <a:solidFill>
                  <a:srgbClr val="262626"/>
                </a:solidFill>
                <a:cs typeface="Arial" charset="0"/>
              </a:rPr>
              <a:t>∙(-b)</a:t>
            </a:r>
            <a:endParaRPr lang="ru-RU" sz="3600" b="1">
              <a:solidFill>
                <a:srgbClr val="262626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62626"/>
                </a:solidFill>
                <a:cs typeface="Arial" charset="0"/>
              </a:rPr>
              <a:t>Правило! </a:t>
            </a:r>
            <a:endParaRPr lang="en-US" sz="2800" b="1">
              <a:solidFill>
                <a:srgbClr val="262626"/>
              </a:solidFill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262626"/>
                </a:solidFill>
                <a:cs typeface="Arial" charset="0"/>
              </a:rPr>
              <a:t>              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2955925" y="6175375"/>
            <a:ext cx="13239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-138113" y="1338263"/>
            <a:ext cx="8653463" cy="482441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Номер слайда 14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312440-F374-4DDE-AA87-55730CCC0E18}" type="slidenum">
              <a:rPr lang="ru-RU" sz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138113" y="247650"/>
            <a:ext cx="9663113" cy="815975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2533" name="Группа 13"/>
          <p:cNvGrpSpPr>
            <a:grpSpLocks/>
          </p:cNvGrpSpPr>
          <p:nvPr/>
        </p:nvGrpSpPr>
        <p:grpSpPr bwMode="auto">
          <a:xfrm rot="-3746968">
            <a:off x="7535069" y="1002506"/>
            <a:ext cx="1819275" cy="398463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4902" y="5009650"/>
              <a:ext cx="1525723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384204" y="5429993"/>
              <a:ext cx="1059532" cy="1056477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09" y="5749352"/>
              <a:ext cx="823406" cy="801465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41222" y="5829456"/>
              <a:ext cx="714426" cy="692174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85816" y="5953062"/>
              <a:ext cx="563066" cy="546453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2534" name="TextBox 18"/>
          <p:cNvSpPr txBox="1">
            <a:spLocks noChangeArrowheads="1"/>
          </p:cNvSpPr>
          <p:nvPr/>
        </p:nvSpPr>
        <p:spPr bwMode="auto">
          <a:xfrm>
            <a:off x="239713" y="198438"/>
            <a:ext cx="89042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262626"/>
                </a:solidFill>
                <a:latin typeface="Monotype Corsiva" pitchFamily="66" charset="0"/>
              </a:rPr>
              <a:t>Я хочу научиться упрощать выражения и находить коэффициент. Для этого я :</a:t>
            </a:r>
          </a:p>
        </p:txBody>
      </p: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239713" y="1465263"/>
            <a:ext cx="86614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262626"/>
                </a:solidFill>
                <a:latin typeface="Calibri" pitchFamily="34" charset="0"/>
              </a:rPr>
              <a:t>1) Записываю выражение 2)Произведение состоит из … множителей;</a:t>
            </a:r>
          </a:p>
          <a:p>
            <a:r>
              <a:rPr lang="ru-RU" sz="3600" b="1">
                <a:solidFill>
                  <a:srgbClr val="262626"/>
                </a:solidFill>
                <a:latin typeface="Calibri" pitchFamily="34" charset="0"/>
              </a:rPr>
              <a:t>3)Сгруппирую отдельно числовые и отдельно буквенные множители;</a:t>
            </a:r>
          </a:p>
          <a:p>
            <a:r>
              <a:rPr lang="ru-RU" sz="3600" b="1">
                <a:solidFill>
                  <a:srgbClr val="262626"/>
                </a:solidFill>
                <a:latin typeface="Calibri" pitchFamily="34" charset="0"/>
              </a:rPr>
              <a:t>4)Перемножу их;</a:t>
            </a:r>
          </a:p>
          <a:p>
            <a:r>
              <a:rPr lang="ru-RU" sz="3600" b="1">
                <a:solidFill>
                  <a:srgbClr val="262626"/>
                </a:solidFill>
                <a:latin typeface="Calibri" pitchFamily="34" charset="0"/>
              </a:rPr>
              <a:t>5)Число перед буквенными множителями и будет коэффициентом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 rot="21064449">
            <a:off x="8153400" y="6296025"/>
            <a:ext cx="500063" cy="485775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-138113" y="1338263"/>
            <a:ext cx="8653463" cy="4824412"/>
          </a:xfrm>
          <a:prstGeom prst="snip1Rect">
            <a:avLst>
              <a:gd name="adj" fmla="val 8665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Номер слайда 14"/>
          <p:cNvSpPr txBox="1">
            <a:spLocks noGrp="1"/>
          </p:cNvSpPr>
          <p:nvPr/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ED47576-1CEF-4601-AE44-5F944BAFFC31}" type="slidenum">
              <a:rPr lang="ru-RU" sz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-242888" y="312738"/>
            <a:ext cx="9663113" cy="815975"/>
          </a:xfrm>
          <a:prstGeom prst="snip1Rect">
            <a:avLst>
              <a:gd name="adj" fmla="val 41998"/>
            </a:avLst>
          </a:prstGeom>
          <a:solidFill>
            <a:schemeClr val="lt1"/>
          </a:solidFill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3557" name="Группа 13"/>
          <p:cNvGrpSpPr>
            <a:grpSpLocks/>
          </p:cNvGrpSpPr>
          <p:nvPr/>
        </p:nvGrpSpPr>
        <p:grpSpPr bwMode="auto">
          <a:xfrm rot="-3746968">
            <a:off x="7535069" y="1002506"/>
            <a:ext cx="1819275" cy="398463"/>
            <a:chOff x="1500860" y="5029200"/>
            <a:chExt cx="6938406" cy="1524000"/>
          </a:xfrm>
        </p:grpSpPr>
        <p:sp>
          <p:nvSpPr>
            <p:cNvPr id="9" name="Блок-схема: узел 8"/>
            <p:cNvSpPr/>
            <p:nvPr/>
          </p:nvSpPr>
          <p:spPr>
            <a:xfrm>
              <a:off x="6914902" y="5009650"/>
              <a:ext cx="1525723" cy="1524000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узел 9"/>
            <p:cNvSpPr/>
            <p:nvPr/>
          </p:nvSpPr>
          <p:spPr>
            <a:xfrm>
              <a:off x="5384204" y="5429993"/>
              <a:ext cx="1059532" cy="1056477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узел 10"/>
            <p:cNvSpPr/>
            <p:nvPr/>
          </p:nvSpPr>
          <p:spPr>
            <a:xfrm>
              <a:off x="3905109" y="5749352"/>
              <a:ext cx="823406" cy="801465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узел 11"/>
            <p:cNvSpPr/>
            <p:nvPr/>
          </p:nvSpPr>
          <p:spPr>
            <a:xfrm>
              <a:off x="2641222" y="5829456"/>
              <a:ext cx="714426" cy="692174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узел 12"/>
            <p:cNvSpPr/>
            <p:nvPr/>
          </p:nvSpPr>
          <p:spPr>
            <a:xfrm>
              <a:off x="1585816" y="5953062"/>
              <a:ext cx="563066" cy="546453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3558" name="TextBox 18"/>
          <p:cNvSpPr txBox="1">
            <a:spLocks noChangeArrowheads="1"/>
          </p:cNvSpPr>
          <p:nvPr/>
        </p:nvSpPr>
        <p:spPr bwMode="auto">
          <a:xfrm>
            <a:off x="239713" y="301625"/>
            <a:ext cx="8572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262626"/>
                </a:solidFill>
                <a:latin typeface="Calibri" pitchFamily="34" charset="0"/>
              </a:rPr>
              <a:t>  1∙а=а</a:t>
            </a:r>
            <a:r>
              <a:rPr lang="en-US" sz="5400" b="1">
                <a:solidFill>
                  <a:srgbClr val="262626"/>
                </a:solidFill>
                <a:latin typeface="Calibri" pitchFamily="34" charset="0"/>
              </a:rPr>
              <a:t>                   -1∙a=-a</a:t>
            </a:r>
            <a:endParaRPr lang="ru-RU" sz="5400" b="1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23559" name="TextBox 19"/>
          <p:cNvSpPr txBox="1">
            <a:spLocks noChangeArrowheads="1"/>
          </p:cNvSpPr>
          <p:nvPr/>
        </p:nvSpPr>
        <p:spPr bwMode="auto">
          <a:xfrm>
            <a:off x="355600" y="1624013"/>
            <a:ext cx="8018463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262626"/>
                </a:solidFill>
                <a:latin typeface="Calibri" pitchFamily="34" charset="0"/>
              </a:rPr>
              <a:t>   </a:t>
            </a:r>
            <a:r>
              <a:rPr lang="ru-RU" sz="4800" b="1">
                <a:solidFill>
                  <a:srgbClr val="262626"/>
                </a:solidFill>
                <a:latin typeface="Calibri" pitchFamily="34" charset="0"/>
              </a:rPr>
              <a:t>а∙с</a:t>
            </a:r>
          </a:p>
          <a:p>
            <a:r>
              <a:rPr lang="ru-RU" sz="4800" b="1">
                <a:solidFill>
                  <a:srgbClr val="262626"/>
                </a:solidFill>
                <a:latin typeface="Calibri" pitchFamily="34" charset="0"/>
              </a:rPr>
              <a:t>   у</a:t>
            </a:r>
          </a:p>
          <a:p>
            <a:r>
              <a:rPr lang="ru-RU" sz="4800" b="1">
                <a:solidFill>
                  <a:srgbClr val="262626"/>
                </a:solidFill>
                <a:latin typeface="Calibri" pitchFamily="34" charset="0"/>
              </a:rPr>
              <a:t>   </a:t>
            </a:r>
            <a:r>
              <a:rPr lang="en-US" sz="4800" b="1">
                <a:solidFill>
                  <a:srgbClr val="262626"/>
                </a:solidFill>
                <a:latin typeface="Calibri" pitchFamily="34" charset="0"/>
              </a:rPr>
              <a:t>x∙z</a:t>
            </a:r>
          </a:p>
          <a:p>
            <a:r>
              <a:rPr lang="ru-RU" sz="4800" b="1">
                <a:solidFill>
                  <a:srgbClr val="262626"/>
                </a:solidFill>
                <a:latin typeface="Calibri" pitchFamily="34" charset="0"/>
              </a:rPr>
              <a:t>   </a:t>
            </a:r>
            <a:r>
              <a:rPr lang="en-US" sz="4800" b="1">
                <a:solidFill>
                  <a:srgbClr val="262626"/>
                </a:solidFill>
                <a:latin typeface="Calibri" pitchFamily="34" charset="0"/>
              </a:rPr>
              <a:t>b</a:t>
            </a:r>
            <a:endParaRPr lang="ru-RU" sz="4800" b="1">
              <a:solidFill>
                <a:srgbClr val="262626"/>
              </a:solidFill>
              <a:latin typeface="Calibri" pitchFamily="34" charset="0"/>
            </a:endParaRPr>
          </a:p>
          <a:p>
            <a:r>
              <a:rPr lang="en-US" sz="4800" b="1">
                <a:solidFill>
                  <a:srgbClr val="262626"/>
                </a:solidFill>
                <a:latin typeface="Calibri" pitchFamily="34" charset="0"/>
              </a:rPr>
              <a:t>   d</a:t>
            </a:r>
            <a:endParaRPr lang="ru-RU" sz="4800" b="1">
              <a:solidFill>
                <a:srgbClr val="262626"/>
              </a:solidFill>
              <a:latin typeface="Calibri" pitchFamily="34" charset="0"/>
            </a:endParaRPr>
          </a:p>
        </p:txBody>
      </p:sp>
      <p:sp>
        <p:nvSpPr>
          <p:cNvPr id="23560" name="Rectangle 17"/>
          <p:cNvSpPr>
            <a:spLocks noGrp="1"/>
          </p:cNvSpPr>
          <p:nvPr>
            <p:ph type="title" idx="4294967295"/>
          </p:nvPr>
        </p:nvSpPr>
        <p:spPr>
          <a:xfrm>
            <a:off x="8248650" y="392113"/>
            <a:ext cx="266700" cy="185737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23561" name="Rectangle 16"/>
          <p:cNvSpPr>
            <a:spLocks noGrp="1"/>
          </p:cNvSpPr>
          <p:nvPr>
            <p:ph type="body" sz="half" idx="4294967295"/>
          </p:nvPr>
        </p:nvSpPr>
        <p:spPr>
          <a:xfrm>
            <a:off x="5276850" y="1679575"/>
            <a:ext cx="3867150" cy="44973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4800" b="1" smtClean="0"/>
              <a:t>-ab</a:t>
            </a:r>
          </a:p>
          <a:p>
            <a:pPr>
              <a:buFont typeface="Arial" charset="0"/>
              <a:buNone/>
            </a:pPr>
            <a:r>
              <a:rPr lang="en-US" sz="4800" b="1" smtClean="0"/>
              <a:t>-bc</a:t>
            </a:r>
            <a:endParaRPr lang="ru-RU" sz="4800" b="1" smtClean="0"/>
          </a:p>
          <a:p>
            <a:pPr>
              <a:buFont typeface="Arial" charset="0"/>
              <a:buNone/>
            </a:pPr>
            <a:r>
              <a:rPr lang="en-US" sz="4800" b="1" smtClean="0"/>
              <a:t>-a</a:t>
            </a:r>
            <a:endParaRPr lang="ru-RU" sz="4800" b="1" smtClean="0"/>
          </a:p>
          <a:p>
            <a:pPr>
              <a:buFont typeface="Arial" charset="0"/>
              <a:buNone/>
            </a:pPr>
            <a:r>
              <a:rPr lang="en-US" sz="4800" b="1" smtClean="0"/>
              <a:t>-xy</a:t>
            </a:r>
            <a:endParaRPr lang="ru-RU" sz="4800" b="1" smtClean="0"/>
          </a:p>
          <a:p>
            <a:pPr>
              <a:buFont typeface="Arial" charset="0"/>
              <a:buNone/>
            </a:pPr>
            <a:r>
              <a:rPr lang="en-US" sz="4800" b="1" smtClean="0"/>
              <a:t>-abc</a:t>
            </a:r>
            <a:endParaRPr lang="ru-RU" sz="4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457200" y="152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5221288" algn="l"/>
              </a:tabLst>
            </a:pPr>
            <a:r>
              <a:rPr lang="ru-RU" sz="2400" b="1">
                <a:solidFill>
                  <a:schemeClr val="bg1"/>
                </a:solidFill>
                <a:cs typeface="Arial" charset="0"/>
              </a:rPr>
              <a:t>У </a:t>
            </a:r>
            <a:r>
              <a:rPr lang="ru-RU" sz="2400" b="1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en-US" sz="2400" b="1">
                <a:solidFill>
                  <a:schemeClr val="bg1"/>
                </a:solidFill>
                <a:cs typeface="Times New Roman" pitchFamily="18" charset="0"/>
              </a:rPr>
              <a:t>45</a:t>
            </a:r>
            <a:r>
              <a:rPr lang="ru-RU" sz="2400" b="1">
                <a:solidFill>
                  <a:schemeClr val="bg1"/>
                </a:solidFill>
                <a:cs typeface="Times New Roman" pitchFamily="18" charset="0"/>
              </a:rPr>
              <a:t>.</a:t>
            </a: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sz="24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cs typeface="Arial" charset="0"/>
              </a:rPr>
              <a:t>Назовите коэффициенты в данных выражениях</a:t>
            </a:r>
            <a:r>
              <a:rPr lang="ru-RU" sz="2400" b="1">
                <a:solidFill>
                  <a:schemeClr val="bg1"/>
                </a:solidFill>
                <a:cs typeface="Arial" charset="0"/>
              </a:rPr>
              <a:t>: </a:t>
            </a:r>
            <a:endParaRPr lang="en-US" sz="2400" b="1">
              <a:solidFill>
                <a:schemeClr val="bg1"/>
              </a:solidFill>
              <a:cs typeface="Arial" charset="0"/>
            </a:endParaRP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0" y="908050"/>
            <a:ext cx="8893175" cy="2082800"/>
            <a:chOff x="288" y="1392"/>
            <a:chExt cx="5184" cy="1302"/>
          </a:xfrm>
        </p:grpSpPr>
        <p:grpSp>
          <p:nvGrpSpPr>
            <p:cNvPr id="24588" name="Group 5"/>
            <p:cNvGrpSpPr>
              <a:grpSpLocks/>
            </p:cNvGrpSpPr>
            <p:nvPr/>
          </p:nvGrpSpPr>
          <p:grpSpPr bwMode="auto">
            <a:xfrm>
              <a:off x="288" y="1392"/>
              <a:ext cx="5184" cy="1302"/>
              <a:chOff x="288" y="1392"/>
              <a:chExt cx="5184" cy="1302"/>
            </a:xfrm>
          </p:grpSpPr>
          <p:sp>
            <p:nvSpPr>
              <p:cNvPr id="24595" name="Line 6"/>
              <p:cNvSpPr>
                <a:spLocks noChangeShapeType="1"/>
              </p:cNvSpPr>
              <p:nvPr/>
            </p:nvSpPr>
            <p:spPr bwMode="auto">
              <a:xfrm>
                <a:off x="306" y="1398"/>
                <a:ext cx="0" cy="12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6" name="Text Box 7"/>
              <p:cNvSpPr txBox="1">
                <a:spLocks noChangeArrowheads="1"/>
              </p:cNvSpPr>
              <p:nvPr/>
            </p:nvSpPr>
            <p:spPr bwMode="auto">
              <a:xfrm>
                <a:off x="432" y="1584"/>
                <a:ext cx="1392" cy="29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400" b="1">
                    <a:cs typeface="Arial" charset="0"/>
                  </a:rPr>
                  <a:t>выражение</a:t>
                </a:r>
              </a:p>
            </p:txBody>
          </p:sp>
          <p:sp>
            <p:nvSpPr>
              <p:cNvPr id="24597" name="Text Box 8"/>
              <p:cNvSpPr txBox="1">
                <a:spLocks noChangeArrowheads="1"/>
              </p:cNvSpPr>
              <p:nvPr/>
            </p:nvSpPr>
            <p:spPr bwMode="auto">
              <a:xfrm>
                <a:off x="336" y="2160"/>
                <a:ext cx="1632" cy="25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000" b="1">
                    <a:cs typeface="Arial" charset="0"/>
                  </a:rPr>
                  <a:t>коэффициент</a:t>
                </a:r>
              </a:p>
            </p:txBody>
          </p:sp>
          <p:sp>
            <p:nvSpPr>
              <p:cNvPr id="24598" name="Line 9"/>
              <p:cNvSpPr>
                <a:spLocks noChangeShapeType="1"/>
              </p:cNvSpPr>
              <p:nvPr/>
            </p:nvSpPr>
            <p:spPr bwMode="auto">
              <a:xfrm>
                <a:off x="1872" y="1392"/>
                <a:ext cx="0" cy="12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9" name="Line 10"/>
              <p:cNvSpPr>
                <a:spLocks noChangeShapeType="1"/>
              </p:cNvSpPr>
              <p:nvPr/>
            </p:nvSpPr>
            <p:spPr bwMode="auto">
              <a:xfrm>
                <a:off x="2472" y="1392"/>
                <a:ext cx="0" cy="12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0" name="Line 11"/>
              <p:cNvSpPr>
                <a:spLocks noChangeShapeType="1"/>
              </p:cNvSpPr>
              <p:nvPr/>
            </p:nvSpPr>
            <p:spPr bwMode="auto">
              <a:xfrm>
                <a:off x="3072" y="1392"/>
                <a:ext cx="0" cy="12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1" name="Line 12"/>
              <p:cNvSpPr>
                <a:spLocks noChangeShapeType="1"/>
              </p:cNvSpPr>
              <p:nvPr/>
            </p:nvSpPr>
            <p:spPr bwMode="auto">
              <a:xfrm>
                <a:off x="3672" y="1392"/>
                <a:ext cx="0" cy="12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2" name="Line 13"/>
              <p:cNvSpPr>
                <a:spLocks noChangeShapeType="1"/>
              </p:cNvSpPr>
              <p:nvPr/>
            </p:nvSpPr>
            <p:spPr bwMode="auto">
              <a:xfrm>
                <a:off x="4272" y="1392"/>
                <a:ext cx="0" cy="12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3" name="Line 14"/>
              <p:cNvSpPr>
                <a:spLocks noChangeShapeType="1"/>
              </p:cNvSpPr>
              <p:nvPr/>
            </p:nvSpPr>
            <p:spPr bwMode="auto">
              <a:xfrm>
                <a:off x="4872" y="1392"/>
                <a:ext cx="0" cy="12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4" name="Line 15"/>
              <p:cNvSpPr>
                <a:spLocks noChangeShapeType="1"/>
              </p:cNvSpPr>
              <p:nvPr/>
            </p:nvSpPr>
            <p:spPr bwMode="auto">
              <a:xfrm>
                <a:off x="5472" y="1392"/>
                <a:ext cx="0" cy="12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5" name="Line 16"/>
              <p:cNvSpPr>
                <a:spLocks noChangeShapeType="1"/>
              </p:cNvSpPr>
              <p:nvPr/>
            </p:nvSpPr>
            <p:spPr bwMode="auto">
              <a:xfrm>
                <a:off x="300" y="1392"/>
                <a:ext cx="51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6" name="Line 17"/>
              <p:cNvSpPr>
                <a:spLocks noChangeShapeType="1"/>
              </p:cNvSpPr>
              <p:nvPr/>
            </p:nvSpPr>
            <p:spPr bwMode="auto">
              <a:xfrm>
                <a:off x="288" y="2016"/>
                <a:ext cx="51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7" name="Line 18"/>
              <p:cNvSpPr>
                <a:spLocks noChangeShapeType="1"/>
              </p:cNvSpPr>
              <p:nvPr/>
            </p:nvSpPr>
            <p:spPr bwMode="auto">
              <a:xfrm>
                <a:off x="300" y="2682"/>
                <a:ext cx="51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589" name="Rectangle 19"/>
            <p:cNvSpPr>
              <a:spLocks noChangeArrowheads="1"/>
            </p:cNvSpPr>
            <p:nvPr/>
          </p:nvSpPr>
          <p:spPr bwMode="auto">
            <a:xfrm>
              <a:off x="1920" y="1629"/>
              <a:ext cx="317" cy="2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entury Schoolbook" pitchFamily="18" charset="0"/>
                  <a:cs typeface="Arial" charset="0"/>
                </a:rPr>
                <a:t>2</a:t>
              </a:r>
              <a:r>
                <a:rPr lang="en-US" sz="2400" b="1" i="1">
                  <a:latin typeface="Century Schoolbook" pitchFamily="18" charset="0"/>
                  <a:cs typeface="Arial" charset="0"/>
                </a:rPr>
                <a:t>x</a:t>
              </a:r>
              <a:endParaRPr lang="ru-RU" sz="2400" b="1" i="1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24590" name="Rectangle 20"/>
            <p:cNvSpPr>
              <a:spLocks noChangeArrowheads="1"/>
            </p:cNvSpPr>
            <p:nvPr/>
          </p:nvSpPr>
          <p:spPr bwMode="auto">
            <a:xfrm>
              <a:off x="2496" y="1629"/>
              <a:ext cx="468" cy="2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>
                  <a:latin typeface="Century Schoolbook" pitchFamily="18" charset="0"/>
                  <a:cs typeface="Arial" charset="0"/>
                </a:rPr>
                <a:t>-</a:t>
              </a:r>
              <a:r>
                <a:rPr lang="en-US" sz="2400" b="1">
                  <a:latin typeface="Century Schoolbook" pitchFamily="18" charset="0"/>
                  <a:cs typeface="Arial" charset="0"/>
                </a:rPr>
                <a:t>15</a:t>
              </a:r>
              <a:r>
                <a:rPr lang="en-US" sz="2400" b="1" i="1">
                  <a:latin typeface="Century Schoolbook" pitchFamily="18" charset="0"/>
                  <a:cs typeface="Arial" charset="0"/>
                </a:rPr>
                <a:t>y</a:t>
              </a:r>
              <a:endParaRPr lang="ru-RU" sz="2400" b="1" i="1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24591" name="Rectangle 21"/>
            <p:cNvSpPr>
              <a:spLocks noChangeArrowheads="1"/>
            </p:cNvSpPr>
            <p:nvPr/>
          </p:nvSpPr>
          <p:spPr bwMode="auto">
            <a:xfrm>
              <a:off x="3120" y="1629"/>
              <a:ext cx="458" cy="2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entury Schoolbook" pitchFamily="18" charset="0"/>
                  <a:cs typeface="Arial" charset="0"/>
                </a:rPr>
                <a:t>1</a:t>
              </a:r>
              <a:r>
                <a:rPr lang="ru-RU" sz="2400" b="1">
                  <a:latin typeface="Century Schoolbook" pitchFamily="18" charset="0"/>
                  <a:cs typeface="Arial" charset="0"/>
                </a:rPr>
                <a:t>,</a:t>
              </a:r>
              <a:r>
                <a:rPr lang="en-US" sz="2400" b="1">
                  <a:latin typeface="Century Schoolbook" pitchFamily="18" charset="0"/>
                  <a:cs typeface="Arial" charset="0"/>
                </a:rPr>
                <a:t>8</a:t>
              </a:r>
              <a:r>
                <a:rPr lang="en-US" sz="2400" b="1" i="1">
                  <a:latin typeface="Century Schoolbook" pitchFamily="18" charset="0"/>
                  <a:cs typeface="Arial" charset="0"/>
                </a:rPr>
                <a:t>z</a:t>
              </a:r>
              <a:endParaRPr lang="ru-RU" sz="2400" b="1" i="1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24592" name="Rectangle 22"/>
            <p:cNvSpPr>
              <a:spLocks noChangeArrowheads="1"/>
            </p:cNvSpPr>
            <p:nvPr/>
          </p:nvSpPr>
          <p:spPr bwMode="auto">
            <a:xfrm>
              <a:off x="3744" y="1629"/>
              <a:ext cx="445" cy="2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>
                  <a:latin typeface="Century Schoolbook" pitchFamily="18" charset="0"/>
                  <a:cs typeface="Arial" charset="0"/>
                </a:rPr>
                <a:t>-</a:t>
              </a:r>
              <a:r>
                <a:rPr lang="en-US" sz="2400" b="1">
                  <a:latin typeface="Century Schoolbook" pitchFamily="18" charset="0"/>
                  <a:cs typeface="Arial" charset="0"/>
                </a:rPr>
                <a:t>9</a:t>
              </a:r>
              <a:r>
                <a:rPr lang="ru-RU" sz="2400" b="1">
                  <a:latin typeface="Century Schoolbook" pitchFamily="18" charset="0"/>
                  <a:cs typeface="Arial" charset="0"/>
                </a:rPr>
                <a:t>а</a:t>
              </a:r>
              <a:r>
                <a:rPr lang="en-US" sz="2400" b="1" i="1">
                  <a:latin typeface="Century Schoolbook" pitchFamily="18" charset="0"/>
                  <a:cs typeface="Arial" charset="0"/>
                </a:rPr>
                <a:t>t</a:t>
              </a:r>
              <a:endParaRPr lang="ru-RU" sz="2400" b="1" i="1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24593" name="Rectangle 23"/>
            <p:cNvSpPr>
              <a:spLocks noChangeArrowheads="1"/>
            </p:cNvSpPr>
            <p:nvPr/>
          </p:nvSpPr>
          <p:spPr bwMode="auto">
            <a:xfrm>
              <a:off x="4416" y="1629"/>
              <a:ext cx="231" cy="2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>
                  <a:latin typeface="Century Schoolbook" pitchFamily="18" charset="0"/>
                  <a:cs typeface="Arial" charset="0"/>
                </a:rPr>
                <a:t>a</a:t>
              </a:r>
              <a:endParaRPr lang="ru-RU" sz="2400" b="1" i="1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24594" name="Rectangle 24"/>
            <p:cNvSpPr>
              <a:spLocks noChangeArrowheads="1"/>
            </p:cNvSpPr>
            <p:nvPr/>
          </p:nvSpPr>
          <p:spPr bwMode="auto">
            <a:xfrm>
              <a:off x="4992" y="1629"/>
              <a:ext cx="280" cy="2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Century Schoolbook" pitchFamily="18" charset="0"/>
                  <a:cs typeface="Arial" charset="0"/>
                </a:rPr>
                <a:t>-b</a:t>
              </a:r>
              <a:endParaRPr lang="ru-RU" sz="2400" b="1" i="1">
                <a:latin typeface="Century Schoolbook" pitchFamily="18" charset="0"/>
                <a:cs typeface="Arial" charset="0"/>
              </a:endParaRPr>
            </a:p>
          </p:txBody>
        </p:sp>
      </p:grp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3200400" y="1981200"/>
            <a:ext cx="35877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entury Schoolbook" pitchFamily="18" charset="0"/>
                <a:cs typeface="Arial" charset="0"/>
              </a:rPr>
              <a:t>2</a:t>
            </a: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3810000" y="1966913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entury Schoolbook" pitchFamily="18" charset="0"/>
                <a:cs typeface="Arial" charset="0"/>
              </a:rPr>
              <a:t>-</a:t>
            </a:r>
            <a:r>
              <a:rPr lang="ru-RU" sz="2400" b="1">
                <a:latin typeface="Century Schoolbook" pitchFamily="18" charset="0"/>
                <a:cs typeface="Arial" charset="0"/>
              </a:rPr>
              <a:t>15</a:t>
            </a: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4787900" y="1989138"/>
            <a:ext cx="720725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entury Schoolbook" pitchFamily="18" charset="0"/>
                <a:cs typeface="Arial" charset="0"/>
              </a:rPr>
              <a:t>1</a:t>
            </a:r>
            <a:r>
              <a:rPr lang="ru-RU" sz="2400" b="1">
                <a:latin typeface="Century Schoolbook" pitchFamily="18" charset="0"/>
                <a:cs typeface="Arial" charset="0"/>
              </a:rPr>
              <a:t>,</a:t>
            </a:r>
            <a:r>
              <a:rPr lang="en-US" sz="2400" b="1">
                <a:latin typeface="Century Schoolbook" pitchFamily="18" charset="0"/>
                <a:cs typeface="Arial" charset="0"/>
              </a:rPr>
              <a:t>8</a:t>
            </a:r>
            <a:endParaRPr lang="ru-RU" sz="2400" b="1">
              <a:latin typeface="Century Schoolbook" pitchFamily="18" charset="0"/>
              <a:cs typeface="Arial" charset="0"/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6011863" y="1966913"/>
            <a:ext cx="576262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entury Schoolbook" pitchFamily="18" charset="0"/>
                <a:cs typeface="Arial" charset="0"/>
              </a:rPr>
              <a:t>-9</a:t>
            </a:r>
            <a:endParaRPr lang="ru-RU" sz="2400" b="1">
              <a:latin typeface="Century Schoolbook" pitchFamily="18" charset="0"/>
              <a:cs typeface="Arial" charset="0"/>
            </a:endParaRP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7164388" y="1981200"/>
            <a:ext cx="287337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entury Schoolbook" pitchFamily="18" charset="0"/>
                <a:cs typeface="Arial" charset="0"/>
              </a:rPr>
              <a:t>1</a:t>
            </a: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8027988" y="1981200"/>
            <a:ext cx="576262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entury Schoolbook" pitchFamily="18" charset="0"/>
                <a:cs typeface="Arial" charset="0"/>
              </a:rPr>
              <a:t>-</a:t>
            </a:r>
            <a:r>
              <a:rPr lang="ru-RU" sz="2400" b="1">
                <a:latin typeface="Century Schoolbook" pitchFamily="18" charset="0"/>
                <a:cs typeface="Arial" charset="0"/>
              </a:rPr>
              <a:t>1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0" y="5715000"/>
            <a:ext cx="3276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i="1">
                <a:latin typeface="Century Schoolbook" pitchFamily="18" charset="0"/>
                <a:cs typeface="Arial" charset="0"/>
              </a:rPr>
              <a:t> </a:t>
            </a:r>
          </a:p>
        </p:txBody>
      </p:sp>
      <p:sp>
        <p:nvSpPr>
          <p:cNvPr id="24587" name="Text Box 32"/>
          <p:cNvSpPr txBox="1">
            <a:spLocks noChangeArrowheads="1"/>
          </p:cNvSpPr>
          <p:nvPr/>
        </p:nvSpPr>
        <p:spPr bwMode="auto">
          <a:xfrm>
            <a:off x="1087438" y="3709988"/>
            <a:ext cx="7261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Решите: №1260, 1261(а-е)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69" grpId="0" animBg="1" autoUpdateAnimBg="0"/>
      <p:bldP spid="31770" grpId="0" animBg="1" autoUpdateAnimBg="0"/>
      <p:bldP spid="31771" grpId="0" animBg="1" autoUpdateAnimBg="0"/>
      <p:bldP spid="31772" grpId="0" animBg="1" autoUpdateAnimBg="0"/>
      <p:bldP spid="31773" grpId="0" animBg="1" autoUpdateAnimBg="0"/>
      <p:bldP spid="31774" grpId="0" animBg="1" autoUpdateAnimBg="0"/>
      <p:bldP spid="3177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2268538" y="188913"/>
            <a:ext cx="417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cs typeface="Arial" charset="0"/>
              </a:rPr>
              <a:t>Математический диктант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122488" y="1196975"/>
            <a:ext cx="417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chemeClr val="bg1"/>
                </a:solidFill>
                <a:latin typeface="Century Schoolbook" pitchFamily="18" charset="0"/>
                <a:cs typeface="Arial" charset="0"/>
              </a:rPr>
              <a:t>Упростите выражение: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3400" y="1981200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entury Schoolbook" pitchFamily="18" charset="0"/>
                <a:cs typeface="Arial" charset="0"/>
              </a:rPr>
              <a:t>1) 8</a:t>
            </a:r>
            <a:r>
              <a:rPr lang="ru-RU" sz="2400" b="1" i="1">
                <a:latin typeface="Century Schoolbook" pitchFamily="18" charset="0"/>
                <a:cs typeface="Arial" charset="0"/>
              </a:rPr>
              <a:t>х</a:t>
            </a:r>
            <a:r>
              <a:rPr lang="ru-RU" sz="2400" b="1">
                <a:latin typeface="Century Schoolbook" pitchFamily="18" charset="0"/>
                <a:cs typeface="Arial" charset="0"/>
              </a:rPr>
              <a:t> </a:t>
            </a:r>
            <a:r>
              <a:rPr lang="en-US" sz="2400" b="1">
                <a:latin typeface="Century Schoolbook" pitchFamily="18" charset="0"/>
                <a:cs typeface="Arial" charset="0"/>
              </a:rPr>
              <a:t>(</a:t>
            </a:r>
            <a:r>
              <a:rPr lang="ru-RU" sz="2400" b="1">
                <a:latin typeface="Century Schoolbook" pitchFamily="18" charset="0"/>
                <a:cs typeface="Arial" charset="0"/>
              </a:rPr>
              <a:t>– </a:t>
            </a:r>
            <a:r>
              <a:rPr lang="en-US" sz="2400" b="1">
                <a:latin typeface="Century Schoolbook" pitchFamily="18" charset="0"/>
                <a:cs typeface="Arial" charset="0"/>
              </a:rPr>
              <a:t>6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y)</a:t>
            </a:r>
            <a:r>
              <a:rPr lang="ru-RU" sz="2400" b="1">
                <a:latin typeface="Century Schoolbook" pitchFamily="18" charset="0"/>
                <a:cs typeface="Arial" charset="0"/>
              </a:rPr>
              <a:t> =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051050" y="1196975"/>
            <a:ext cx="5113338" cy="457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FF996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cs typeface="Arial" charset="0"/>
              </a:rPr>
              <a:t>Проверьте себя: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39750" y="2820988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entury Schoolbook" pitchFamily="18" charset="0"/>
                <a:cs typeface="Arial" charset="0"/>
              </a:rPr>
              <a:t>2) 2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y</a:t>
            </a:r>
            <a:r>
              <a:rPr lang="en-US" sz="2400" b="1">
                <a:latin typeface="Century Schoolbook" pitchFamily="18" charset="0"/>
                <a:cs typeface="Arial" charset="0"/>
              </a:rPr>
              <a:t>∙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(</a:t>
            </a:r>
            <a:r>
              <a:rPr lang="en-US" sz="2400" b="1">
                <a:latin typeface="Century Schoolbook" pitchFamily="18" charset="0"/>
                <a:cs typeface="Arial" charset="0"/>
              </a:rPr>
              <a:t>– 4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a)</a:t>
            </a:r>
            <a:r>
              <a:rPr lang="ru-RU" sz="2400" b="1">
                <a:latin typeface="Century Schoolbook" pitchFamily="18" charset="0"/>
                <a:cs typeface="Arial" charset="0"/>
              </a:rPr>
              <a:t> =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39750" y="3652838"/>
            <a:ext cx="298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entury Schoolbook" pitchFamily="18" charset="0"/>
                <a:cs typeface="Arial" charset="0"/>
              </a:rPr>
              <a:t>3) –10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a∙</a:t>
            </a:r>
            <a:r>
              <a:rPr lang="en-US" sz="2400" b="1">
                <a:latin typeface="Century Schoolbook" pitchFamily="18" charset="0"/>
                <a:cs typeface="Arial" charset="0"/>
              </a:rPr>
              <a:t> (– 5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b)</a:t>
            </a:r>
            <a:r>
              <a:rPr lang="ru-RU" sz="2400" b="1">
                <a:latin typeface="Century Schoolbook" pitchFamily="18" charset="0"/>
                <a:cs typeface="Arial" charset="0"/>
              </a:rPr>
              <a:t> =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39750" y="4484688"/>
            <a:ext cx="280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entury Schoolbook" pitchFamily="18" charset="0"/>
                <a:cs typeface="Arial" charset="0"/>
              </a:rPr>
              <a:t>4)7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b</a:t>
            </a:r>
            <a:r>
              <a:rPr lang="en-US" sz="2400" b="1">
                <a:latin typeface="Century Schoolbook" pitchFamily="18" charset="0"/>
                <a:cs typeface="Arial" charset="0"/>
              </a:rPr>
              <a:t> (– 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c)(</a:t>
            </a:r>
            <a:r>
              <a:rPr lang="en-US" sz="2400" b="1">
                <a:latin typeface="Century Schoolbook" pitchFamily="18" charset="0"/>
                <a:cs typeface="Arial" charset="0"/>
              </a:rPr>
              <a:t>–6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d)</a:t>
            </a:r>
            <a:r>
              <a:rPr lang="en-US" sz="2400" b="1">
                <a:latin typeface="Century Schoolbook" pitchFamily="18" charset="0"/>
                <a:cs typeface="Arial" charset="0"/>
              </a:rPr>
              <a:t> </a:t>
            </a:r>
            <a:r>
              <a:rPr lang="ru-RU" sz="2400" b="1">
                <a:latin typeface="Century Schoolbook" pitchFamily="18" charset="0"/>
                <a:cs typeface="Arial" charset="0"/>
              </a:rPr>
              <a:t> =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39750" y="5316538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entury Schoolbook" pitchFamily="18" charset="0"/>
                <a:cs typeface="Arial" charset="0"/>
              </a:rPr>
              <a:t>5) </a:t>
            </a:r>
            <a:r>
              <a:rPr lang="ru-RU" sz="2400" b="1">
                <a:latin typeface="Century Schoolbook" pitchFamily="18" charset="0"/>
                <a:cs typeface="Arial" charset="0"/>
              </a:rPr>
              <a:t>-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c</a:t>
            </a:r>
            <a:r>
              <a:rPr lang="en-US" sz="2400" b="1">
                <a:latin typeface="Century Schoolbook" pitchFamily="18" charset="0"/>
                <a:cs typeface="Arial" charset="0"/>
              </a:rPr>
              <a:t> </a:t>
            </a:r>
            <a:r>
              <a:rPr lang="ru-RU" sz="2400" b="1">
                <a:latin typeface="Century Schoolbook" pitchFamily="18" charset="0"/>
                <a:cs typeface="Arial" charset="0"/>
              </a:rPr>
              <a:t>(</a:t>
            </a:r>
            <a:r>
              <a:rPr lang="en-US" sz="2400" b="1">
                <a:latin typeface="Century Schoolbook" pitchFamily="18" charset="0"/>
                <a:cs typeface="Arial" charset="0"/>
              </a:rPr>
              <a:t>–8</a:t>
            </a:r>
            <a:r>
              <a:rPr lang="ru-RU" sz="2400" b="1">
                <a:latin typeface="Century Schoolbook" pitchFamily="18" charset="0"/>
                <a:cs typeface="Arial" charset="0"/>
              </a:rPr>
              <a:t>)</a:t>
            </a:r>
            <a:r>
              <a:rPr lang="en-US" sz="2400" b="1">
                <a:latin typeface="Century Schoolbook" pitchFamily="18" charset="0"/>
                <a:cs typeface="Arial" charset="0"/>
              </a:rPr>
              <a:t>d(-10)</a:t>
            </a:r>
            <a:r>
              <a:rPr lang="ru-RU" sz="2400" b="1">
                <a:latin typeface="Century Schoolbook" pitchFamily="18" charset="0"/>
                <a:cs typeface="Arial" charset="0"/>
              </a:rPr>
              <a:t> =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539750" y="6165850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entury Schoolbook" pitchFamily="18" charset="0"/>
                <a:cs typeface="Arial" charset="0"/>
              </a:rPr>
              <a:t>6) </a:t>
            </a:r>
            <a:r>
              <a:rPr lang="ru-RU" sz="2400" b="1">
                <a:latin typeface="Century Schoolbook" pitchFamily="18" charset="0"/>
                <a:cs typeface="Arial" charset="0"/>
              </a:rPr>
              <a:t>–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n</a:t>
            </a:r>
            <a:r>
              <a:rPr lang="en-US" sz="2400" b="1">
                <a:latin typeface="Century Schoolbook" pitchFamily="18" charset="0"/>
                <a:cs typeface="Arial" charset="0"/>
              </a:rPr>
              <a:t>∙(- 2)(– 4</a:t>
            </a:r>
            <a:r>
              <a:rPr lang="ru-RU" sz="2400" b="1">
                <a:latin typeface="Century Schoolbook" pitchFamily="18" charset="0"/>
                <a:cs typeface="Arial" charset="0"/>
              </a:rPr>
              <a:t>,5)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t</a:t>
            </a:r>
            <a:r>
              <a:rPr lang="ru-RU" sz="2400" b="1">
                <a:latin typeface="Century Schoolbook" pitchFamily="18" charset="0"/>
                <a:cs typeface="Arial" charset="0"/>
              </a:rPr>
              <a:t> =</a:t>
            </a:r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4500563" y="2060575"/>
            <a:ext cx="0" cy="4608513"/>
          </a:xfrm>
          <a:prstGeom prst="line">
            <a:avLst/>
          </a:prstGeom>
          <a:noFill/>
          <a:ln w="38100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8444" name="Group 12"/>
          <p:cNvGrpSpPr>
            <a:grpSpLocks/>
          </p:cNvGrpSpPr>
          <p:nvPr/>
        </p:nvGrpSpPr>
        <p:grpSpPr bwMode="auto">
          <a:xfrm>
            <a:off x="2376488" y="1919288"/>
            <a:ext cx="1311275" cy="496887"/>
            <a:chOff x="1783" y="1215"/>
            <a:chExt cx="998" cy="313"/>
          </a:xfrm>
        </p:grpSpPr>
        <p:sp>
          <p:nvSpPr>
            <p:cNvPr id="26680" name="AutoShape 13"/>
            <p:cNvSpPr>
              <a:spLocks noChangeArrowheads="1"/>
            </p:cNvSpPr>
            <p:nvPr/>
          </p:nvSpPr>
          <p:spPr bwMode="auto">
            <a:xfrm>
              <a:off x="1783" y="1215"/>
              <a:ext cx="998" cy="313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Century Schoolbook" pitchFamily="18" charset="0"/>
                  <a:cs typeface="Arial" charset="0"/>
                </a:rPr>
                <a:t> -48</a:t>
              </a:r>
              <a:r>
                <a:rPr lang="en-US" sz="2400" b="1" i="1">
                  <a:latin typeface="Century Schoolbook" pitchFamily="18" charset="0"/>
                  <a:cs typeface="Arial" charset="0"/>
                </a:rPr>
                <a:t>xy</a:t>
              </a:r>
              <a:r>
                <a:rPr lang="ru-RU" sz="2400" b="1">
                  <a:latin typeface="Century Schoolbook" pitchFamily="18" charset="0"/>
                  <a:cs typeface="Arial" charset="0"/>
                </a:rPr>
                <a:t>;</a:t>
              </a:r>
            </a:p>
          </p:txBody>
        </p:sp>
        <p:sp>
          <p:nvSpPr>
            <p:cNvPr id="26681" name="Line 14"/>
            <p:cNvSpPr>
              <a:spLocks noChangeShapeType="1"/>
            </p:cNvSpPr>
            <p:nvPr/>
          </p:nvSpPr>
          <p:spPr bwMode="auto">
            <a:xfrm>
              <a:off x="1792" y="1525"/>
              <a:ext cx="816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447" name="Group 15"/>
          <p:cNvGrpSpPr>
            <a:grpSpLocks/>
          </p:cNvGrpSpPr>
          <p:nvPr/>
        </p:nvGrpSpPr>
        <p:grpSpPr bwMode="auto">
          <a:xfrm>
            <a:off x="2725738" y="2800350"/>
            <a:ext cx="1304925" cy="496888"/>
            <a:chOff x="1791" y="1746"/>
            <a:chExt cx="985" cy="313"/>
          </a:xfrm>
        </p:grpSpPr>
        <p:sp>
          <p:nvSpPr>
            <p:cNvPr id="26678" name="AutoShape 16"/>
            <p:cNvSpPr>
              <a:spLocks noChangeArrowheads="1"/>
            </p:cNvSpPr>
            <p:nvPr/>
          </p:nvSpPr>
          <p:spPr bwMode="auto">
            <a:xfrm>
              <a:off x="1791" y="1746"/>
              <a:ext cx="985" cy="313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latin typeface="Century Schoolbook" pitchFamily="18" charset="0"/>
                  <a:cs typeface="Arial" charset="0"/>
                </a:rPr>
                <a:t>-8</a:t>
              </a:r>
              <a:r>
                <a:rPr lang="en-US" sz="2400" b="1">
                  <a:latin typeface="Century Schoolbook" pitchFamily="18" charset="0"/>
                  <a:cs typeface="Arial" charset="0"/>
                </a:rPr>
                <a:t>ay</a:t>
              </a:r>
              <a:r>
                <a:rPr lang="ru-RU" sz="2400" b="1">
                  <a:latin typeface="Century Schoolbook" pitchFamily="18" charset="0"/>
                  <a:cs typeface="Arial" charset="0"/>
                </a:rPr>
                <a:t>;</a:t>
              </a:r>
            </a:p>
          </p:txBody>
        </p:sp>
        <p:sp>
          <p:nvSpPr>
            <p:cNvPr id="26679" name="Line 17"/>
            <p:cNvSpPr>
              <a:spLocks noChangeShapeType="1"/>
            </p:cNvSpPr>
            <p:nvPr/>
          </p:nvSpPr>
          <p:spPr bwMode="auto">
            <a:xfrm>
              <a:off x="1792" y="2051"/>
              <a:ext cx="816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2987675" y="3657600"/>
            <a:ext cx="1370013" cy="512763"/>
            <a:chOff x="1777" y="2254"/>
            <a:chExt cx="1011" cy="323"/>
          </a:xfrm>
        </p:grpSpPr>
        <p:sp>
          <p:nvSpPr>
            <p:cNvPr id="26676" name="AutoShape 19"/>
            <p:cNvSpPr>
              <a:spLocks noChangeArrowheads="1"/>
            </p:cNvSpPr>
            <p:nvPr/>
          </p:nvSpPr>
          <p:spPr bwMode="auto">
            <a:xfrm>
              <a:off x="1777" y="2254"/>
              <a:ext cx="1011" cy="313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Century Schoolbook" pitchFamily="18" charset="0"/>
                  <a:cs typeface="Arial" charset="0"/>
                </a:rPr>
                <a:t>50ab</a:t>
              </a:r>
              <a:r>
                <a:rPr lang="ru-RU" sz="2400" b="1">
                  <a:latin typeface="Century Schoolbook" pitchFamily="18" charset="0"/>
                  <a:cs typeface="Arial" charset="0"/>
                </a:rPr>
                <a:t>;</a:t>
              </a:r>
            </a:p>
          </p:txBody>
        </p:sp>
        <p:sp>
          <p:nvSpPr>
            <p:cNvPr id="26677" name="Line 20"/>
            <p:cNvSpPr>
              <a:spLocks noChangeShapeType="1"/>
            </p:cNvSpPr>
            <p:nvPr/>
          </p:nvSpPr>
          <p:spPr bwMode="auto">
            <a:xfrm>
              <a:off x="1792" y="2577"/>
              <a:ext cx="816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453" name="Group 21"/>
          <p:cNvGrpSpPr>
            <a:grpSpLocks/>
          </p:cNvGrpSpPr>
          <p:nvPr/>
        </p:nvGrpSpPr>
        <p:grpSpPr bwMode="auto">
          <a:xfrm>
            <a:off x="3213100" y="4446588"/>
            <a:ext cx="1123950" cy="506412"/>
            <a:chOff x="1782" y="2784"/>
            <a:chExt cx="1000" cy="319"/>
          </a:xfrm>
        </p:grpSpPr>
        <p:sp>
          <p:nvSpPr>
            <p:cNvPr id="26674" name="AutoShape 22"/>
            <p:cNvSpPr>
              <a:spLocks noChangeArrowheads="1"/>
            </p:cNvSpPr>
            <p:nvPr/>
          </p:nvSpPr>
          <p:spPr bwMode="auto">
            <a:xfrm>
              <a:off x="1782" y="2784"/>
              <a:ext cx="1000" cy="313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Century Schoolbook" pitchFamily="18" charset="0"/>
                  <a:cs typeface="Arial" charset="0"/>
                </a:rPr>
                <a:t>42cd</a:t>
              </a:r>
              <a:r>
                <a:rPr lang="ru-RU" sz="2400" b="1">
                  <a:latin typeface="Century Schoolbook" pitchFamily="18" charset="0"/>
                  <a:cs typeface="Arial" charset="0"/>
                </a:rPr>
                <a:t>;</a:t>
              </a:r>
            </a:p>
          </p:txBody>
        </p:sp>
        <p:sp>
          <p:nvSpPr>
            <p:cNvPr id="26675" name="Line 23"/>
            <p:cNvSpPr>
              <a:spLocks noChangeShapeType="1"/>
            </p:cNvSpPr>
            <p:nvPr/>
          </p:nvSpPr>
          <p:spPr bwMode="auto">
            <a:xfrm>
              <a:off x="1792" y="3103"/>
              <a:ext cx="816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456" name="Group 24"/>
          <p:cNvGrpSpPr>
            <a:grpSpLocks/>
          </p:cNvGrpSpPr>
          <p:nvPr/>
        </p:nvGrpSpPr>
        <p:grpSpPr bwMode="auto">
          <a:xfrm>
            <a:off x="3171825" y="5287963"/>
            <a:ext cx="1462088" cy="1103312"/>
            <a:chOff x="1770" y="1856"/>
            <a:chExt cx="1018" cy="16917"/>
          </a:xfrm>
        </p:grpSpPr>
        <p:sp>
          <p:nvSpPr>
            <p:cNvPr id="26672" name="AutoShape 25"/>
            <p:cNvSpPr>
              <a:spLocks noChangeArrowheads="1"/>
            </p:cNvSpPr>
            <p:nvPr/>
          </p:nvSpPr>
          <p:spPr bwMode="auto">
            <a:xfrm>
              <a:off x="1770" y="1856"/>
              <a:ext cx="1018" cy="16917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Century Schoolbook" pitchFamily="18" charset="0"/>
                  <a:cs typeface="Arial" charset="0"/>
                </a:rPr>
                <a:t>-80</a:t>
              </a:r>
              <a:r>
                <a:rPr lang="en-US" sz="2400" b="1" i="1">
                  <a:latin typeface="Century Schoolbook" pitchFamily="18" charset="0"/>
                  <a:cs typeface="Arial" charset="0"/>
                </a:rPr>
                <a:t>cd</a:t>
              </a:r>
              <a:r>
                <a:rPr lang="ru-RU" sz="2400" b="1">
                  <a:latin typeface="Century Schoolbook" pitchFamily="18" charset="0"/>
                  <a:cs typeface="Arial" charset="0"/>
                </a:rPr>
                <a:t>;</a:t>
              </a:r>
            </a:p>
            <a:p>
              <a:pPr>
                <a:spcBef>
                  <a:spcPct val="50000"/>
                </a:spcBef>
              </a:pPr>
              <a:endParaRPr lang="ru-RU" sz="2400" b="1">
                <a:latin typeface="Century Schoolbook" pitchFamily="18" charset="0"/>
                <a:cs typeface="Arial" charset="0"/>
              </a:endParaRPr>
            </a:p>
          </p:txBody>
        </p:sp>
        <p:sp>
          <p:nvSpPr>
            <p:cNvPr id="26673" name="Line 26"/>
            <p:cNvSpPr>
              <a:spLocks noChangeShapeType="1"/>
            </p:cNvSpPr>
            <p:nvPr/>
          </p:nvSpPr>
          <p:spPr bwMode="auto">
            <a:xfrm>
              <a:off x="1792" y="3629"/>
              <a:ext cx="816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459" name="Group 27"/>
          <p:cNvGrpSpPr>
            <a:grpSpLocks/>
          </p:cNvGrpSpPr>
          <p:nvPr/>
        </p:nvGrpSpPr>
        <p:grpSpPr bwMode="auto">
          <a:xfrm>
            <a:off x="3349625" y="6102350"/>
            <a:ext cx="1279525" cy="496888"/>
            <a:chOff x="1771" y="3821"/>
            <a:chExt cx="1021" cy="404"/>
          </a:xfrm>
        </p:grpSpPr>
        <p:sp>
          <p:nvSpPr>
            <p:cNvPr id="26670" name="AutoShape 28"/>
            <p:cNvSpPr>
              <a:spLocks noChangeArrowheads="1"/>
            </p:cNvSpPr>
            <p:nvPr/>
          </p:nvSpPr>
          <p:spPr bwMode="auto">
            <a:xfrm>
              <a:off x="1771" y="3821"/>
              <a:ext cx="1021" cy="404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i="1">
                  <a:latin typeface="Century Schoolbook" pitchFamily="18" charset="0"/>
                  <a:cs typeface="Arial" charset="0"/>
                </a:rPr>
                <a:t>–</a:t>
              </a:r>
              <a:r>
                <a:rPr lang="en-US" sz="2400" b="1">
                  <a:latin typeface="Century Schoolbook" pitchFamily="18" charset="0"/>
                  <a:cs typeface="Arial" charset="0"/>
                </a:rPr>
                <a:t>9</a:t>
              </a:r>
              <a:r>
                <a:rPr lang="en-US" sz="2400" b="1" i="1">
                  <a:latin typeface="Century Schoolbook" pitchFamily="18" charset="0"/>
                  <a:cs typeface="Arial" charset="0"/>
                </a:rPr>
                <a:t>nt</a:t>
              </a:r>
              <a:r>
                <a:rPr lang="ru-RU" sz="2400" b="1">
                  <a:latin typeface="Century Schoolbook" pitchFamily="18" charset="0"/>
                  <a:cs typeface="Arial" charset="0"/>
                </a:rPr>
                <a:t>.</a:t>
              </a:r>
            </a:p>
          </p:txBody>
        </p:sp>
        <p:sp>
          <p:nvSpPr>
            <p:cNvPr id="26671" name="Line 29"/>
            <p:cNvSpPr>
              <a:spLocks noChangeShapeType="1"/>
            </p:cNvSpPr>
            <p:nvPr/>
          </p:nvSpPr>
          <p:spPr bwMode="auto">
            <a:xfrm>
              <a:off x="1792" y="4156"/>
              <a:ext cx="816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41" name="Text Box 30"/>
          <p:cNvSpPr txBox="1">
            <a:spLocks noChangeArrowheads="1"/>
          </p:cNvSpPr>
          <p:nvPr/>
        </p:nvSpPr>
        <p:spPr bwMode="auto">
          <a:xfrm>
            <a:off x="538163" y="668338"/>
            <a:ext cx="3529012" cy="457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entury Schoolbook" pitchFamily="18" charset="0"/>
                <a:cs typeface="Arial" charset="0"/>
              </a:rPr>
              <a:t>I</a:t>
            </a:r>
            <a:r>
              <a:rPr lang="ru-RU" sz="2400" b="1">
                <a:solidFill>
                  <a:schemeClr val="bg1"/>
                </a:solidFill>
                <a:latin typeface="Century Schoolbook" pitchFamily="18" charset="0"/>
                <a:cs typeface="Arial" charset="0"/>
              </a:rPr>
              <a:t> вариант</a:t>
            </a:r>
          </a:p>
        </p:txBody>
      </p:sp>
      <p:sp>
        <p:nvSpPr>
          <p:cNvPr id="26642" name="Text Box 31"/>
          <p:cNvSpPr txBox="1">
            <a:spLocks noChangeArrowheads="1"/>
          </p:cNvSpPr>
          <p:nvPr/>
        </p:nvSpPr>
        <p:spPr bwMode="auto">
          <a:xfrm>
            <a:off x="5076825" y="668338"/>
            <a:ext cx="3529013" cy="457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latin typeface="Century Schoolbook" pitchFamily="18" charset="0"/>
                <a:cs typeface="Arial" charset="0"/>
              </a:rPr>
              <a:t>II</a:t>
            </a:r>
            <a:r>
              <a:rPr lang="ru-RU" sz="2400" b="1">
                <a:solidFill>
                  <a:schemeClr val="bg1"/>
                </a:solidFill>
                <a:latin typeface="Century Schoolbook" pitchFamily="18" charset="0"/>
                <a:cs typeface="Arial" charset="0"/>
              </a:rPr>
              <a:t> вариант</a:t>
            </a: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4643438" y="1989138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entury Schoolbook" pitchFamily="18" charset="0"/>
                <a:cs typeface="Arial" charset="0"/>
              </a:rPr>
              <a:t>1) </a:t>
            </a:r>
            <a:r>
              <a:rPr lang="ru-RU" sz="2400" b="1">
                <a:latin typeface="Century Schoolbook" pitchFamily="18" charset="0"/>
                <a:cs typeface="Arial" charset="0"/>
              </a:rPr>
              <a:t>–13</a:t>
            </a:r>
            <a:r>
              <a:rPr lang="ru-RU" sz="2400" b="1" i="1">
                <a:latin typeface="Century Schoolbook" pitchFamily="18" charset="0"/>
                <a:cs typeface="Arial" charset="0"/>
              </a:rPr>
              <a:t>х</a:t>
            </a:r>
            <a:r>
              <a:rPr lang="ru-RU" sz="2400" b="1">
                <a:latin typeface="Century Schoolbook" pitchFamily="18" charset="0"/>
                <a:cs typeface="Arial" charset="0"/>
              </a:rPr>
              <a:t> ∙</a:t>
            </a:r>
            <a:r>
              <a:rPr lang="en-US" sz="2400" b="1">
                <a:latin typeface="Century Schoolbook" pitchFamily="18" charset="0"/>
                <a:cs typeface="Arial" charset="0"/>
              </a:rPr>
              <a:t>5y</a:t>
            </a:r>
            <a:r>
              <a:rPr lang="ru-RU" sz="2400" b="1">
                <a:latin typeface="Century Schoolbook" pitchFamily="18" charset="0"/>
                <a:cs typeface="Arial" charset="0"/>
              </a:rPr>
              <a:t> =</a:t>
            </a: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4643438" y="2820988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entury Schoolbook" pitchFamily="18" charset="0"/>
                <a:cs typeface="Arial" charset="0"/>
              </a:rPr>
              <a:t>2) </a:t>
            </a:r>
            <a:r>
              <a:rPr lang="ru-RU" sz="2400" b="1">
                <a:latin typeface="Century Schoolbook" pitchFamily="18" charset="0"/>
                <a:cs typeface="Arial" charset="0"/>
              </a:rPr>
              <a:t>5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y</a:t>
            </a:r>
            <a:r>
              <a:rPr lang="en-US" sz="2400" b="1">
                <a:latin typeface="Century Schoolbook" pitchFamily="18" charset="0"/>
                <a:cs typeface="Arial" charset="0"/>
              </a:rPr>
              <a:t> (- 3)∙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z</a:t>
            </a:r>
            <a:r>
              <a:rPr lang="ru-RU" sz="2400" b="1" i="1">
                <a:latin typeface="Century Schoolbook" pitchFamily="18" charset="0"/>
                <a:cs typeface="Arial" charset="0"/>
              </a:rPr>
              <a:t> </a:t>
            </a:r>
            <a:r>
              <a:rPr lang="ru-RU" sz="2400" b="1">
                <a:latin typeface="Century Schoolbook" pitchFamily="18" charset="0"/>
                <a:cs typeface="Arial" charset="0"/>
              </a:rPr>
              <a:t>=</a:t>
            </a:r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4643438" y="3652838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entury Schoolbook" pitchFamily="18" charset="0"/>
                <a:cs typeface="Arial" charset="0"/>
              </a:rPr>
              <a:t>3) 6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a(</a:t>
            </a:r>
            <a:r>
              <a:rPr lang="en-US" sz="2400" b="1">
                <a:latin typeface="Century Schoolbook" pitchFamily="18" charset="0"/>
                <a:cs typeface="Arial" charset="0"/>
              </a:rPr>
              <a:t>–1</a:t>
            </a:r>
            <a:r>
              <a:rPr lang="ru-RU" sz="2400" b="1">
                <a:latin typeface="Century Schoolbook" pitchFamily="18" charset="0"/>
                <a:cs typeface="Arial" charset="0"/>
              </a:rPr>
              <a:t>,</a:t>
            </a:r>
            <a:r>
              <a:rPr lang="en-US" sz="2400" b="1">
                <a:latin typeface="Century Schoolbook" pitchFamily="18" charset="0"/>
                <a:cs typeface="Arial" charset="0"/>
              </a:rPr>
              <a:t>2) 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b</a:t>
            </a:r>
            <a:r>
              <a:rPr lang="en-US" sz="2400" b="1">
                <a:latin typeface="Century Schoolbook" pitchFamily="18" charset="0"/>
                <a:cs typeface="Arial" charset="0"/>
              </a:rPr>
              <a:t> </a:t>
            </a:r>
            <a:r>
              <a:rPr lang="ru-RU" sz="2400" b="1">
                <a:latin typeface="Century Schoolbook" pitchFamily="18" charset="0"/>
                <a:cs typeface="Arial" charset="0"/>
              </a:rPr>
              <a:t>=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4643438" y="4484688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entury Schoolbook" pitchFamily="18" charset="0"/>
                <a:cs typeface="Arial" charset="0"/>
              </a:rPr>
              <a:t>4) –9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b(</a:t>
            </a:r>
            <a:r>
              <a:rPr lang="en-US" sz="2400" b="1">
                <a:latin typeface="Century Schoolbook" pitchFamily="18" charset="0"/>
                <a:cs typeface="Arial" charset="0"/>
              </a:rPr>
              <a:t>–4)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d</a:t>
            </a:r>
            <a:r>
              <a:rPr lang="ru-RU" sz="2400" b="1">
                <a:latin typeface="Century Schoolbook" pitchFamily="18" charset="0"/>
                <a:cs typeface="Arial" charset="0"/>
              </a:rPr>
              <a:t> =</a:t>
            </a:r>
          </a:p>
        </p:txBody>
      </p: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4648200" y="5334000"/>
            <a:ext cx="3019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entury Schoolbook" pitchFamily="18" charset="0"/>
                <a:cs typeface="Arial" charset="0"/>
              </a:rPr>
              <a:t>5) –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c</a:t>
            </a:r>
            <a:r>
              <a:rPr lang="en-US" sz="2400" b="1">
                <a:latin typeface="Century Schoolbook" pitchFamily="18" charset="0"/>
                <a:cs typeface="Arial" charset="0"/>
              </a:rPr>
              <a:t> ∙(-3)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e(</a:t>
            </a:r>
            <a:r>
              <a:rPr lang="en-US" sz="2400" b="1">
                <a:latin typeface="Century Schoolbook" pitchFamily="18" charset="0"/>
                <a:cs typeface="Arial" charset="0"/>
              </a:rPr>
              <a:t>–0</a:t>
            </a:r>
            <a:r>
              <a:rPr lang="ru-RU" sz="2400" b="1">
                <a:latin typeface="Century Schoolbook" pitchFamily="18" charset="0"/>
                <a:cs typeface="Arial" charset="0"/>
              </a:rPr>
              <a:t>,</a:t>
            </a:r>
            <a:r>
              <a:rPr lang="en-US" sz="2400" b="1">
                <a:latin typeface="Century Schoolbook" pitchFamily="18" charset="0"/>
                <a:cs typeface="Arial" charset="0"/>
              </a:rPr>
              <a:t>6</a:t>
            </a:r>
            <a:r>
              <a:rPr lang="ru-RU" sz="2400" b="1">
                <a:latin typeface="Century Schoolbook" pitchFamily="18" charset="0"/>
                <a:cs typeface="Arial" charset="0"/>
              </a:rPr>
              <a:t>) =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4643438" y="6148388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Century Schoolbook" pitchFamily="18" charset="0"/>
                <a:cs typeface="Arial" charset="0"/>
              </a:rPr>
              <a:t>6) 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n</a:t>
            </a:r>
            <a:r>
              <a:rPr lang="en-US" sz="2400" b="1">
                <a:latin typeface="Century Schoolbook" pitchFamily="18" charset="0"/>
                <a:cs typeface="Arial" charset="0"/>
              </a:rPr>
              <a:t> (– 7)</a:t>
            </a:r>
            <a:r>
              <a:rPr lang="en-US" sz="2400" b="1" i="1">
                <a:latin typeface="Century Schoolbook" pitchFamily="18" charset="0"/>
                <a:cs typeface="Arial" charset="0"/>
              </a:rPr>
              <a:t>m∙</a:t>
            </a:r>
            <a:r>
              <a:rPr lang="en-US" sz="2400" b="1">
                <a:latin typeface="Century Schoolbook" pitchFamily="18" charset="0"/>
                <a:cs typeface="Arial" charset="0"/>
              </a:rPr>
              <a:t> 9</a:t>
            </a:r>
            <a:r>
              <a:rPr lang="ru-RU" sz="2400" b="1">
                <a:latin typeface="Century Schoolbook" pitchFamily="18" charset="0"/>
                <a:cs typeface="Arial" charset="0"/>
              </a:rPr>
              <a:t> =</a:t>
            </a:r>
          </a:p>
        </p:txBody>
      </p:sp>
      <p:grpSp>
        <p:nvGrpSpPr>
          <p:cNvPr id="18470" name="Group 38"/>
          <p:cNvGrpSpPr>
            <a:grpSpLocks/>
          </p:cNvGrpSpPr>
          <p:nvPr/>
        </p:nvGrpSpPr>
        <p:grpSpPr bwMode="auto">
          <a:xfrm>
            <a:off x="6807200" y="1919288"/>
            <a:ext cx="1417638" cy="503237"/>
            <a:chOff x="1773" y="1208"/>
            <a:chExt cx="1019" cy="317"/>
          </a:xfrm>
        </p:grpSpPr>
        <p:sp>
          <p:nvSpPr>
            <p:cNvPr id="26668" name="AutoShape 39"/>
            <p:cNvSpPr>
              <a:spLocks noChangeArrowheads="1"/>
            </p:cNvSpPr>
            <p:nvPr/>
          </p:nvSpPr>
          <p:spPr bwMode="auto">
            <a:xfrm>
              <a:off x="1773" y="1208"/>
              <a:ext cx="1019" cy="313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latin typeface="Century Schoolbook" pitchFamily="18" charset="0"/>
                  <a:cs typeface="Arial" charset="0"/>
                </a:rPr>
                <a:t>–</a:t>
              </a:r>
              <a:r>
                <a:rPr lang="en-US" sz="2400" b="1">
                  <a:latin typeface="Century Schoolbook" pitchFamily="18" charset="0"/>
                  <a:cs typeface="Arial" charset="0"/>
                </a:rPr>
                <a:t>65</a:t>
              </a:r>
              <a:r>
                <a:rPr lang="en-US" sz="2400" b="1" i="1">
                  <a:latin typeface="Century Schoolbook" pitchFamily="18" charset="0"/>
                  <a:cs typeface="Arial" charset="0"/>
                </a:rPr>
                <a:t>xy</a:t>
              </a:r>
              <a:r>
                <a:rPr lang="ru-RU" sz="2400" b="1">
                  <a:latin typeface="Century Schoolbook" pitchFamily="18" charset="0"/>
                  <a:cs typeface="Arial" charset="0"/>
                </a:rPr>
                <a:t>;</a:t>
              </a:r>
            </a:p>
          </p:txBody>
        </p:sp>
        <p:sp>
          <p:nvSpPr>
            <p:cNvPr id="26669" name="Line 40"/>
            <p:cNvSpPr>
              <a:spLocks noChangeShapeType="1"/>
            </p:cNvSpPr>
            <p:nvPr/>
          </p:nvSpPr>
          <p:spPr bwMode="auto">
            <a:xfrm>
              <a:off x="1792" y="1525"/>
              <a:ext cx="816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473" name="Group 41"/>
          <p:cNvGrpSpPr>
            <a:grpSpLocks/>
          </p:cNvGrpSpPr>
          <p:nvPr/>
        </p:nvGrpSpPr>
        <p:grpSpPr bwMode="auto">
          <a:xfrm>
            <a:off x="6772275" y="2800350"/>
            <a:ext cx="1417638" cy="496888"/>
            <a:chOff x="1791" y="1745"/>
            <a:chExt cx="988" cy="313"/>
          </a:xfrm>
        </p:grpSpPr>
        <p:sp>
          <p:nvSpPr>
            <p:cNvPr id="26666" name="AutoShape 42"/>
            <p:cNvSpPr>
              <a:spLocks noChangeArrowheads="1"/>
            </p:cNvSpPr>
            <p:nvPr/>
          </p:nvSpPr>
          <p:spPr bwMode="auto">
            <a:xfrm>
              <a:off x="1791" y="1745"/>
              <a:ext cx="988" cy="313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latin typeface="Century Schoolbook" pitchFamily="18" charset="0"/>
                  <a:cs typeface="Arial" charset="0"/>
                </a:rPr>
                <a:t>-15</a:t>
              </a:r>
              <a:r>
                <a:rPr lang="en-US" sz="2400" b="1" i="1">
                  <a:latin typeface="Century Schoolbook" pitchFamily="18" charset="0"/>
                  <a:cs typeface="Arial" charset="0"/>
                </a:rPr>
                <a:t>yz</a:t>
              </a:r>
              <a:r>
                <a:rPr lang="ru-RU" sz="2400" b="1">
                  <a:latin typeface="Century Schoolbook" pitchFamily="18" charset="0"/>
                  <a:cs typeface="Arial" charset="0"/>
                </a:rPr>
                <a:t>;</a:t>
              </a:r>
            </a:p>
          </p:txBody>
        </p:sp>
        <p:sp>
          <p:nvSpPr>
            <p:cNvPr id="26667" name="Line 43"/>
            <p:cNvSpPr>
              <a:spLocks noChangeShapeType="1"/>
            </p:cNvSpPr>
            <p:nvPr/>
          </p:nvSpPr>
          <p:spPr bwMode="auto">
            <a:xfrm>
              <a:off x="1792" y="2051"/>
              <a:ext cx="816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476" name="Group 44"/>
          <p:cNvGrpSpPr>
            <a:grpSpLocks/>
          </p:cNvGrpSpPr>
          <p:nvPr/>
        </p:nvGrpSpPr>
        <p:grpSpPr bwMode="auto">
          <a:xfrm>
            <a:off x="7051675" y="3679825"/>
            <a:ext cx="1444625" cy="496888"/>
            <a:chOff x="1792" y="2273"/>
            <a:chExt cx="980" cy="313"/>
          </a:xfrm>
        </p:grpSpPr>
        <p:sp>
          <p:nvSpPr>
            <p:cNvPr id="26664" name="AutoShape 45"/>
            <p:cNvSpPr>
              <a:spLocks noChangeArrowheads="1"/>
            </p:cNvSpPr>
            <p:nvPr/>
          </p:nvSpPr>
          <p:spPr bwMode="auto">
            <a:xfrm>
              <a:off x="1794" y="2273"/>
              <a:ext cx="978" cy="313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Century Schoolbook" pitchFamily="18" charset="0"/>
                  <a:cs typeface="Arial" charset="0"/>
                </a:rPr>
                <a:t>-7</a:t>
              </a:r>
              <a:r>
                <a:rPr lang="ru-RU" sz="2400" b="1">
                  <a:latin typeface="Century Schoolbook" pitchFamily="18" charset="0"/>
                  <a:cs typeface="Arial" charset="0"/>
                </a:rPr>
                <a:t>,2</a:t>
              </a:r>
              <a:r>
                <a:rPr lang="en-US" sz="2400" b="1">
                  <a:latin typeface="Century Schoolbook" pitchFamily="18" charset="0"/>
                  <a:cs typeface="Arial" charset="0"/>
                </a:rPr>
                <a:t>ab</a:t>
              </a:r>
              <a:r>
                <a:rPr lang="ru-RU" sz="2400" b="1">
                  <a:latin typeface="Century Schoolbook" pitchFamily="18" charset="0"/>
                  <a:cs typeface="Arial" charset="0"/>
                </a:rPr>
                <a:t>;</a:t>
              </a:r>
            </a:p>
          </p:txBody>
        </p:sp>
        <p:sp>
          <p:nvSpPr>
            <p:cNvPr id="26665" name="Line 46"/>
            <p:cNvSpPr>
              <a:spLocks noChangeShapeType="1"/>
            </p:cNvSpPr>
            <p:nvPr/>
          </p:nvSpPr>
          <p:spPr bwMode="auto">
            <a:xfrm>
              <a:off x="1792" y="2577"/>
              <a:ext cx="816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479" name="Group 47"/>
          <p:cNvGrpSpPr>
            <a:grpSpLocks/>
          </p:cNvGrpSpPr>
          <p:nvPr/>
        </p:nvGrpSpPr>
        <p:grpSpPr bwMode="auto">
          <a:xfrm>
            <a:off x="6859588" y="4419600"/>
            <a:ext cx="1423987" cy="496888"/>
            <a:chOff x="1792" y="2798"/>
            <a:chExt cx="975" cy="313"/>
          </a:xfrm>
        </p:grpSpPr>
        <p:sp>
          <p:nvSpPr>
            <p:cNvPr id="26662" name="AutoShape 48"/>
            <p:cNvSpPr>
              <a:spLocks noChangeArrowheads="1"/>
            </p:cNvSpPr>
            <p:nvPr/>
          </p:nvSpPr>
          <p:spPr bwMode="auto">
            <a:xfrm>
              <a:off x="1801" y="2798"/>
              <a:ext cx="966" cy="313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Century Schoolbook" pitchFamily="18" charset="0"/>
                  <a:cs typeface="Arial" charset="0"/>
                </a:rPr>
                <a:t>36bd</a:t>
              </a:r>
              <a:r>
                <a:rPr lang="ru-RU" sz="2400" b="1">
                  <a:latin typeface="Century Schoolbook" pitchFamily="18" charset="0"/>
                  <a:cs typeface="Arial" charset="0"/>
                </a:rPr>
                <a:t>;</a:t>
              </a:r>
            </a:p>
          </p:txBody>
        </p:sp>
        <p:sp>
          <p:nvSpPr>
            <p:cNvPr id="26663" name="Line 49"/>
            <p:cNvSpPr>
              <a:spLocks noChangeShapeType="1"/>
            </p:cNvSpPr>
            <p:nvPr/>
          </p:nvSpPr>
          <p:spPr bwMode="auto">
            <a:xfrm>
              <a:off x="1792" y="3103"/>
              <a:ext cx="816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482" name="Group 50"/>
          <p:cNvGrpSpPr>
            <a:grpSpLocks/>
          </p:cNvGrpSpPr>
          <p:nvPr/>
        </p:nvGrpSpPr>
        <p:grpSpPr bwMode="auto">
          <a:xfrm>
            <a:off x="7462838" y="5292725"/>
            <a:ext cx="1660525" cy="496888"/>
            <a:chOff x="1792" y="3330"/>
            <a:chExt cx="964" cy="313"/>
          </a:xfrm>
        </p:grpSpPr>
        <p:sp>
          <p:nvSpPr>
            <p:cNvPr id="26660" name="AutoShape 51"/>
            <p:cNvSpPr>
              <a:spLocks noChangeArrowheads="1"/>
            </p:cNvSpPr>
            <p:nvPr/>
          </p:nvSpPr>
          <p:spPr bwMode="auto">
            <a:xfrm>
              <a:off x="1806" y="3330"/>
              <a:ext cx="950" cy="313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Century Schoolbook" pitchFamily="18" charset="0"/>
                  <a:cs typeface="Arial" charset="0"/>
                </a:rPr>
                <a:t>–</a:t>
              </a:r>
              <a:r>
                <a:rPr lang="ru-RU" sz="2400" b="1">
                  <a:latin typeface="Century Schoolbook" pitchFamily="18" charset="0"/>
                  <a:cs typeface="Arial" charset="0"/>
                </a:rPr>
                <a:t>1,8</a:t>
              </a:r>
              <a:r>
                <a:rPr lang="en-US" sz="2400" b="1" i="1">
                  <a:latin typeface="Century Schoolbook" pitchFamily="18" charset="0"/>
                  <a:cs typeface="Arial" charset="0"/>
                </a:rPr>
                <a:t>ce</a:t>
              </a:r>
              <a:r>
                <a:rPr lang="ru-RU" sz="2400" b="1">
                  <a:latin typeface="Century Schoolbook" pitchFamily="18" charset="0"/>
                  <a:cs typeface="Arial" charset="0"/>
                </a:rPr>
                <a:t>;</a:t>
              </a:r>
            </a:p>
          </p:txBody>
        </p:sp>
        <p:sp>
          <p:nvSpPr>
            <p:cNvPr id="26661" name="Line 52"/>
            <p:cNvSpPr>
              <a:spLocks noChangeShapeType="1"/>
            </p:cNvSpPr>
            <p:nvPr/>
          </p:nvSpPr>
          <p:spPr bwMode="auto">
            <a:xfrm>
              <a:off x="1792" y="3629"/>
              <a:ext cx="816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485" name="Group 53"/>
          <p:cNvGrpSpPr>
            <a:grpSpLocks/>
          </p:cNvGrpSpPr>
          <p:nvPr/>
        </p:nvGrpSpPr>
        <p:grpSpPr bwMode="auto">
          <a:xfrm>
            <a:off x="7108825" y="6108700"/>
            <a:ext cx="1528763" cy="500063"/>
            <a:chOff x="1785" y="3841"/>
            <a:chExt cx="997" cy="315"/>
          </a:xfrm>
        </p:grpSpPr>
        <p:sp>
          <p:nvSpPr>
            <p:cNvPr id="26658" name="AutoShape 54"/>
            <p:cNvSpPr>
              <a:spLocks noChangeArrowheads="1"/>
            </p:cNvSpPr>
            <p:nvPr/>
          </p:nvSpPr>
          <p:spPr bwMode="auto">
            <a:xfrm>
              <a:off x="1785" y="3841"/>
              <a:ext cx="997" cy="313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Century Schoolbook" pitchFamily="18" charset="0"/>
                  <a:cs typeface="Arial" charset="0"/>
                </a:rPr>
                <a:t>-63m</a:t>
              </a:r>
              <a:r>
                <a:rPr lang="en-US" sz="2400" b="1" i="1">
                  <a:latin typeface="Century Schoolbook" pitchFamily="18" charset="0"/>
                  <a:cs typeface="Arial" charset="0"/>
                </a:rPr>
                <a:t>n</a:t>
              </a:r>
              <a:r>
                <a:rPr lang="ru-RU" sz="2400" b="1">
                  <a:latin typeface="Century Schoolbook" pitchFamily="18" charset="0"/>
                  <a:cs typeface="Arial" charset="0"/>
                </a:rPr>
                <a:t>.</a:t>
              </a:r>
            </a:p>
          </p:txBody>
        </p:sp>
        <p:sp>
          <p:nvSpPr>
            <p:cNvPr id="26659" name="Line 55"/>
            <p:cNvSpPr>
              <a:spLocks noChangeShapeType="1"/>
            </p:cNvSpPr>
            <p:nvPr/>
          </p:nvSpPr>
          <p:spPr bwMode="auto">
            <a:xfrm>
              <a:off x="1792" y="4156"/>
              <a:ext cx="816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200400" y="5316538"/>
            <a:ext cx="1403350" cy="496887"/>
            <a:chOff x="1790" y="2294"/>
            <a:chExt cx="977" cy="7619"/>
          </a:xfrm>
        </p:grpSpPr>
        <p:sp>
          <p:nvSpPr>
            <p:cNvPr id="26656" name="AutoShape 25"/>
            <p:cNvSpPr>
              <a:spLocks noChangeArrowheads="1"/>
            </p:cNvSpPr>
            <p:nvPr/>
          </p:nvSpPr>
          <p:spPr bwMode="auto">
            <a:xfrm>
              <a:off x="1790" y="2294"/>
              <a:ext cx="977" cy="7619"/>
            </a:xfrm>
            <a:prstGeom prst="roundRect">
              <a:avLst>
                <a:gd name="adj" fmla="val 16667"/>
              </a:avLst>
            </a:prstGeom>
            <a:noFill/>
            <a:ln w="2857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latin typeface="Century Schoolbook" pitchFamily="18" charset="0"/>
                  <a:cs typeface="Arial" charset="0"/>
                </a:rPr>
                <a:t>-80</a:t>
              </a:r>
              <a:r>
                <a:rPr lang="en-US" sz="2400" b="1" i="1">
                  <a:latin typeface="Century Schoolbook" pitchFamily="18" charset="0"/>
                  <a:cs typeface="Arial" charset="0"/>
                </a:rPr>
                <a:t>cd</a:t>
              </a:r>
              <a:r>
                <a:rPr lang="ru-RU" sz="2400" b="1">
                  <a:latin typeface="Century Schoolbook" pitchFamily="18" charset="0"/>
                  <a:cs typeface="Arial" charset="0"/>
                </a:rPr>
                <a:t>;</a:t>
              </a:r>
            </a:p>
          </p:txBody>
        </p:sp>
        <p:sp>
          <p:nvSpPr>
            <p:cNvPr id="26657" name="Line 26"/>
            <p:cNvSpPr>
              <a:spLocks noChangeShapeType="1"/>
            </p:cNvSpPr>
            <p:nvPr/>
          </p:nvSpPr>
          <p:spPr bwMode="auto">
            <a:xfrm>
              <a:off x="1792" y="3629"/>
              <a:ext cx="816" cy="0"/>
            </a:xfrm>
            <a:prstGeom prst="line">
              <a:avLst/>
            </a:prstGeom>
            <a:noFill/>
            <a:ln w="28575">
              <a:solidFill>
                <a:srgbClr val="FF99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 animBg="1"/>
      <p:bldP spid="18438" grpId="0"/>
      <p:bldP spid="18439" grpId="0"/>
      <p:bldP spid="18440" grpId="0"/>
      <p:bldP spid="18441" grpId="0"/>
      <p:bldP spid="18442" grpId="0"/>
      <p:bldP spid="18464" grpId="0"/>
      <p:bldP spid="18465" grpId="0"/>
      <p:bldP spid="18466" grpId="0"/>
      <p:bldP spid="18467" grpId="0"/>
      <p:bldP spid="18468" grpId="0"/>
      <p:bldP spid="184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6769ad3832608acd54699af5276a224de640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629</Words>
  <Application>Microsoft Office PowerPoint</Application>
  <PresentationFormat>Экран (4:3)</PresentationFormat>
  <Paragraphs>117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Выдающийся арабский поэт-математик Омар Хайям </vt:lpstr>
      <vt:lpstr>1. Определите, положительным или отрицательным будет произведение чисел: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user</cp:lastModifiedBy>
  <cp:revision>20</cp:revision>
  <dcterms:created xsi:type="dcterms:W3CDTF">2013-01-28T12:37:44Z</dcterms:created>
  <dcterms:modified xsi:type="dcterms:W3CDTF">2013-05-14T16:37:32Z</dcterms:modified>
</cp:coreProperties>
</file>