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06FCE0-8AA9-4293-9570-38C2CC4B3DC6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45DA08-063E-480E-BA8F-60A017FF68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620688"/>
            <a:ext cx="6460232" cy="2664296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Собственные и нарицательные имена существительные.    Правописание собственных имён </a:t>
            </a:r>
            <a:r>
              <a:rPr lang="ru-RU" i="1" dirty="0" smtClean="0">
                <a:solidFill>
                  <a:schemeClr val="tx1"/>
                </a:solidFill>
              </a:rPr>
              <a:t>существительных.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861048"/>
            <a:ext cx="6840760" cy="28803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800" dirty="0"/>
              <a:t>Муниципальное казенное образовательное учреждение</a:t>
            </a:r>
          </a:p>
          <a:p>
            <a:pPr algn="ctr"/>
            <a:r>
              <a:rPr lang="ru-RU" sz="3800" dirty="0"/>
              <a:t> </a:t>
            </a:r>
          </a:p>
          <a:p>
            <a:pPr algn="ctr"/>
            <a:r>
              <a:rPr lang="ru-RU" sz="3800" dirty="0"/>
              <a:t>«Средняя общеобразовательная школа № 1» города Николаевска</a:t>
            </a:r>
          </a:p>
          <a:p>
            <a:pPr algn="ctr"/>
            <a:r>
              <a:rPr lang="ru-RU" sz="3800" dirty="0"/>
              <a:t> </a:t>
            </a:r>
          </a:p>
          <a:p>
            <a:pPr algn="ctr"/>
            <a:r>
              <a:rPr lang="ru-RU" sz="3800" dirty="0"/>
              <a:t>Волгоградской </a:t>
            </a:r>
            <a:r>
              <a:rPr lang="ru-RU" sz="3800" dirty="0" smtClean="0"/>
              <a:t>области</a:t>
            </a:r>
          </a:p>
          <a:p>
            <a:pPr algn="ctr"/>
            <a:r>
              <a:rPr lang="ru-RU" sz="3800" dirty="0" smtClean="0"/>
              <a:t>Учитель: Новикова Татьяна Михайловна</a:t>
            </a:r>
          </a:p>
          <a:p>
            <a:pPr algn="ctr"/>
            <a:r>
              <a:rPr lang="ru-RU" sz="3800" dirty="0" smtClean="0"/>
              <a:t>2013 год</a:t>
            </a:r>
            <a:endParaRPr lang="ru-RU" sz="3800" dirty="0"/>
          </a:p>
          <a:p>
            <a:pPr algn="ctr"/>
            <a:r>
              <a:rPr lang="ru-RU" sz="3800" dirty="0" smtClean="0"/>
              <a:t> </a:t>
            </a:r>
            <a:r>
              <a:rPr lang="ru-RU" sz="3800" dirty="0"/>
              <a:t>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5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500915" cy="211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dirty="0">
                <a:solidFill>
                  <a:schemeClr val="tx1"/>
                </a:solidFill>
              </a:rPr>
              <a:t>Сегодня на уроке я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       </a:t>
            </a:r>
          </a:p>
          <a:p>
            <a:pPr marL="0" indent="0">
              <a:buNone/>
            </a:pPr>
            <a:r>
              <a:rPr lang="ru-RU" sz="3200" b="1" dirty="0" smtClean="0"/>
              <a:t>      - узнал …</a:t>
            </a:r>
          </a:p>
          <a:p>
            <a:pPr marL="0" indent="0">
              <a:buNone/>
            </a:pPr>
            <a:r>
              <a:rPr lang="ru-RU" sz="3200" b="1" dirty="0" smtClean="0"/>
              <a:t>      - научился …</a:t>
            </a:r>
          </a:p>
          <a:p>
            <a:pPr marL="0" indent="0">
              <a:buNone/>
            </a:pPr>
            <a:r>
              <a:rPr lang="ru-RU" sz="3200" b="1" dirty="0" smtClean="0"/>
              <a:t>      - </a:t>
            </a:r>
            <a:r>
              <a:rPr lang="ru-RU" sz="3200" b="1" dirty="0"/>
              <a:t>мне надо поработать над …</a:t>
            </a:r>
          </a:p>
          <a:p>
            <a:pPr marL="0" indent="0">
              <a:buNone/>
            </a:pPr>
            <a:r>
              <a:rPr lang="ru-RU" sz="3200" b="1"/>
              <a:t> </a:t>
            </a:r>
            <a:r>
              <a:rPr lang="ru-RU" sz="3200" b="1" smtClean="0"/>
              <a:t>         - </a:t>
            </a:r>
            <a:r>
              <a:rPr lang="ru-RU" sz="3200" b="1" dirty="0" smtClean="0"/>
              <a:t>могу похвалить своих 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        одноклассников за …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3350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8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Домашнее задание</a:t>
            </a:r>
            <a:endParaRPr lang="ru-RU" sz="40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399557"/>
            <a:ext cx="13366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502976"/>
            <a:ext cx="150018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2276872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У. стр. 52, 53 правило</a:t>
            </a:r>
          </a:p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о выбору</a:t>
            </a:r>
          </a:p>
          <a:p>
            <a:r>
              <a:rPr lang="ru-RU" sz="2800" b="1" dirty="0" smtClean="0"/>
              <a:t>Р. Т. стр.27 упр. 57, 58. </a:t>
            </a:r>
          </a:p>
          <a:p>
            <a:pPr algn="ctr"/>
            <a:r>
              <a:rPr lang="ru-RU" sz="2800" b="1" dirty="0" smtClean="0"/>
              <a:t>или </a:t>
            </a:r>
          </a:p>
          <a:p>
            <a:r>
              <a:rPr lang="ru-RU" sz="2800" b="1" dirty="0" smtClean="0"/>
              <a:t>составить весёлый рассказ </a:t>
            </a:r>
          </a:p>
          <a:p>
            <a:r>
              <a:rPr lang="ru-RU" sz="2800" b="1" dirty="0" smtClean="0"/>
              <a:t>(5 - 6 предложений) на тему «Мой класс» и подчеркнуть в нём имена собственные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860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46" y="4005064"/>
            <a:ext cx="1537189" cy="21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503168"/>
            <a:ext cx="1656184" cy="234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781843" cy="298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745725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солнце</a:t>
            </a:r>
          </a:p>
          <a:p>
            <a:pPr marL="0" indent="0">
              <a:buNone/>
            </a:pPr>
            <a:r>
              <a:rPr lang="ru-RU" sz="3600" b="1" dirty="0" smtClean="0"/>
              <a:t>                  утро</a:t>
            </a:r>
            <a:endParaRPr lang="ru-RU" sz="3600" b="1" dirty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      город</a:t>
            </a:r>
          </a:p>
          <a:p>
            <a:pPr marL="0" indent="0">
              <a:buNone/>
            </a:pP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           девочка      мальчик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3600" b="1" dirty="0" smtClean="0"/>
              <a:t>          щенок</a:t>
            </a: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335" y="-340197"/>
            <a:ext cx="2915816" cy="2926261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5142579"/>
            <a:ext cx="1338064" cy="133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        </a:t>
            </a:r>
            <a:r>
              <a:rPr lang="ru-RU" sz="3600" b="1" i="1" dirty="0" smtClean="0"/>
              <a:t>солнце             девочка</a:t>
            </a:r>
          </a:p>
          <a:p>
            <a:pPr marL="0" indent="0">
              <a:buNone/>
            </a:pPr>
            <a:r>
              <a:rPr lang="ru-RU" sz="3600" b="1" i="1" dirty="0" smtClean="0"/>
              <a:t>           утро               мальчик</a:t>
            </a:r>
          </a:p>
          <a:p>
            <a:pPr marL="0" indent="0">
              <a:buNone/>
            </a:pPr>
            <a:r>
              <a:rPr lang="ru-RU" sz="3600" b="1" i="1" dirty="0" smtClean="0"/>
              <a:t>          город                щенок</a:t>
            </a:r>
            <a:endParaRPr lang="ru-RU" sz="3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1658937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797" y="4599148"/>
            <a:ext cx="13414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228293"/>
            <a:ext cx="1334380" cy="18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11881"/>
            <a:ext cx="2811887" cy="175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3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Распределить слова по группам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6302923"/>
              </p:ext>
            </p:extLst>
          </p:nvPr>
        </p:nvGraphicFramePr>
        <p:xfrm>
          <a:off x="251520" y="3068960"/>
          <a:ext cx="7920881" cy="2297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3956"/>
                <a:gridCol w="2826018"/>
                <a:gridCol w="2194762"/>
                <a:gridCol w="1296145"/>
              </a:tblGrid>
              <a:tr h="110132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имя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отчество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фамилия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597862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597862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155679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800" b="1" dirty="0"/>
              <a:t>Аня, Ивановна, Миша, ученик, </a:t>
            </a:r>
            <a:r>
              <a:rPr lang="ru-RU" sz="2800" b="1" dirty="0" smtClean="0"/>
              <a:t>Попов, Петрович, </a:t>
            </a:r>
            <a:r>
              <a:rPr lang="ru-RU" sz="2800" b="1" dirty="0"/>
              <a:t>дом, Кузнецов.</a:t>
            </a:r>
          </a:p>
        </p:txBody>
      </p:sp>
    </p:spTree>
    <p:extLst>
      <p:ext uri="{BB962C8B-B14F-4D97-AF65-F5344CB8AC3E}">
        <p14:creationId xmlns:p14="http://schemas.microsoft.com/office/powerpoint/2010/main" val="22566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564822"/>
              </p:ext>
            </p:extLst>
          </p:nvPr>
        </p:nvGraphicFramePr>
        <p:xfrm>
          <a:off x="323528" y="1268760"/>
          <a:ext cx="8465368" cy="29287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2167"/>
                <a:gridCol w="2592288"/>
                <a:gridCol w="2304256"/>
                <a:gridCol w="2056657"/>
              </a:tblGrid>
              <a:tr h="867152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Имя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Отчество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Фамилия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994766">
                <a:tc>
                  <a:txBody>
                    <a:bodyPr/>
                    <a:lstStyle/>
                    <a:p>
                      <a:r>
                        <a:rPr lang="ru-RU" sz="3200" b="1" i="1" dirty="0" smtClean="0"/>
                        <a:t>Аня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/>
                        <a:t>Ивановна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/>
                        <a:t>Попов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/>
                        <a:t>ученик</a:t>
                      </a:r>
                      <a:endParaRPr lang="ru-RU" sz="3200" b="1" i="1" dirty="0"/>
                    </a:p>
                  </a:txBody>
                  <a:tcPr/>
                </a:tc>
              </a:tr>
              <a:tr h="994766">
                <a:tc>
                  <a:txBody>
                    <a:bodyPr/>
                    <a:lstStyle/>
                    <a:p>
                      <a:r>
                        <a:rPr lang="ru-RU" sz="3200" b="1" i="1" dirty="0" smtClean="0"/>
                        <a:t>Миша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/>
                        <a:t>Петрович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/>
                        <a:t>Кузнецов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1" dirty="0" smtClean="0"/>
                        <a:t>дом</a:t>
                      </a:r>
                    </a:p>
                    <a:p>
                      <a:endParaRPr lang="ru-RU" sz="3200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5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86829"/>
            <a:ext cx="7457256" cy="2448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u="sng" dirty="0" smtClean="0">
                <a:solidFill>
                  <a:schemeClr val="accent3"/>
                </a:solidFill>
              </a:rPr>
              <a:t>Собственные</a:t>
            </a:r>
            <a:r>
              <a:rPr lang="ru-RU" sz="3600" b="1" dirty="0" smtClean="0">
                <a:solidFill>
                  <a:schemeClr val="accent3"/>
                </a:solidFill>
              </a:rPr>
              <a:t> и </a:t>
            </a:r>
            <a:r>
              <a:rPr lang="ru-RU" sz="3600" b="1" u="sng" dirty="0" smtClean="0">
                <a:solidFill>
                  <a:schemeClr val="accent3"/>
                </a:solidFill>
              </a:rPr>
              <a:t>нарицательные </a:t>
            </a:r>
            <a:r>
              <a:rPr lang="ru-RU" sz="3600" b="1" dirty="0" smtClean="0">
                <a:solidFill>
                  <a:schemeClr val="accent3"/>
                </a:solidFill>
              </a:rPr>
              <a:t>имена существительные. Правописание собственных имён существительных.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432121"/>
            <a:ext cx="8424936" cy="3610708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            </a:t>
            </a:r>
            <a:r>
              <a:rPr lang="ru-RU" sz="2800" b="1" dirty="0" smtClean="0"/>
              <a:t>узнаем …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            </a:t>
            </a:r>
            <a:r>
              <a:rPr lang="ru-RU" sz="2800" b="1" dirty="0" smtClean="0"/>
              <a:t>научимся …</a:t>
            </a:r>
          </a:p>
          <a:p>
            <a:pPr marL="0" indent="0">
              <a:buNone/>
            </a:pPr>
            <a:r>
              <a:rPr lang="ru-RU" sz="2800" b="1" dirty="0" smtClean="0"/>
              <a:t>Сегодня на уроке МЫ</a:t>
            </a:r>
          </a:p>
          <a:p>
            <a:pPr marL="0" indent="0">
              <a:buNone/>
            </a:pPr>
            <a:r>
              <a:rPr lang="ru-RU" sz="2800" b="1" dirty="0" smtClean="0"/>
              <a:t>                                                        попробуем …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26826">
            <a:off x="4813761" y="3891591"/>
            <a:ext cx="1096713" cy="109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74825">
            <a:off x="4876936" y="4523351"/>
            <a:ext cx="1030021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5987">
            <a:off x="4625200" y="3965505"/>
            <a:ext cx="1473834" cy="166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3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Собственные имена существительные: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sz="3200" b="1" dirty="0" smtClean="0"/>
              <a:t>имена, отчества, фамилии людей;</a:t>
            </a:r>
          </a:p>
          <a:p>
            <a:r>
              <a:rPr lang="ru-RU" sz="3200" b="1" dirty="0" smtClean="0"/>
              <a:t>- клички животных;</a:t>
            </a:r>
          </a:p>
          <a:p>
            <a:r>
              <a:rPr lang="ru-RU" sz="3200" b="1" dirty="0" smtClean="0"/>
              <a:t>- названия государств, стран, городов, сёл, деревень, рек, морей, озёр, улиц, журналов, книг.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1586446" cy="134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5373216"/>
            <a:ext cx="1235227" cy="13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5229200"/>
            <a:ext cx="1705149" cy="1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605289" cy="205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690" y="3645024"/>
            <a:ext cx="46767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9532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Николаевск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266575" cy="31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226" y="1412776"/>
            <a:ext cx="2712554" cy="20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2831907" cy="212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28" y="116632"/>
            <a:ext cx="3744416" cy="6529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Волга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23" y="1102168"/>
            <a:ext cx="3309874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3567585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662491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small" dirty="0">
                <a:solidFill>
                  <a:prstClr val="black"/>
                </a:solidFill>
                <a:ea typeface="+mj-ea"/>
                <a:cs typeface="+mj-cs"/>
              </a:rPr>
              <a:t>Юрий Малышев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116" y="1124744"/>
            <a:ext cx="3317229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6097" y="116632"/>
            <a:ext cx="2855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small" dirty="0">
                <a:solidFill>
                  <a:prstClr val="black"/>
                </a:solidFill>
                <a:ea typeface="+mj-ea"/>
                <a:cs typeface="+mj-cs"/>
              </a:rPr>
              <a:t>Иван Сивко</a:t>
            </a:r>
            <a:endParaRPr lang="ru-RU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391" y="4220355"/>
            <a:ext cx="3222990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3662490"/>
            <a:ext cx="5375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small" dirty="0">
                <a:solidFill>
                  <a:prstClr val="black"/>
                </a:solidFill>
                <a:ea typeface="+mj-ea"/>
                <a:cs typeface="+mj-cs"/>
              </a:rPr>
              <a:t>Николай </a:t>
            </a:r>
            <a:r>
              <a:rPr lang="ru-RU" sz="3200" b="1" cap="small" dirty="0" err="1">
                <a:solidFill>
                  <a:prstClr val="black"/>
                </a:solidFill>
                <a:ea typeface="+mj-ea"/>
                <a:cs typeface="+mj-cs"/>
              </a:rPr>
              <a:t>Белянский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07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198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Собственные и нарицательные имена существительные.    Правописание собственных имён существительных.</vt:lpstr>
      <vt:lpstr>Презентация PowerPoint</vt:lpstr>
      <vt:lpstr>Презентация PowerPoint</vt:lpstr>
      <vt:lpstr>Распределить слова по группам</vt:lpstr>
      <vt:lpstr>Презентация PowerPoint</vt:lpstr>
      <vt:lpstr> Собственные и нарицательные имена существительные. Правописание собственных имён существительных.</vt:lpstr>
      <vt:lpstr>Собственные имена существительные:</vt:lpstr>
      <vt:lpstr>Николаевск</vt:lpstr>
      <vt:lpstr>Волга</vt:lpstr>
      <vt:lpstr>Сегодня на уроке я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2013-02-16T19:41:21Z</dcterms:created>
  <dcterms:modified xsi:type="dcterms:W3CDTF">2013-04-07T17:53:53Z</dcterms:modified>
</cp:coreProperties>
</file>