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1" r:id="rId3"/>
    <p:sldId id="257" r:id="rId4"/>
    <p:sldId id="258" r:id="rId5"/>
    <p:sldId id="259" r:id="rId6"/>
    <p:sldId id="260" r:id="rId7"/>
    <p:sldId id="262" r:id="rId8"/>
    <p:sldId id="263" r:id="rId9"/>
    <p:sldId id="264" r:id="rId10"/>
    <p:sldId id="265" r:id="rId11"/>
    <p:sldId id="269" r:id="rId12"/>
    <p:sldId id="266" r:id="rId13"/>
    <p:sldId id="267" r:id="rId14"/>
    <p:sldId id="268" r:id="rId15"/>
    <p:sldId id="270" r:id="rId16"/>
    <p:sldId id="284" r:id="rId17"/>
    <p:sldId id="272" r:id="rId18"/>
    <p:sldId id="281" r:id="rId19"/>
    <p:sldId id="282" r:id="rId20"/>
    <p:sldId id="274" r:id="rId21"/>
    <p:sldId id="283" r:id="rId22"/>
    <p:sldId id="276" r:id="rId23"/>
    <p:sldId id="277" r:id="rId24"/>
    <p:sldId id="278" r:id="rId25"/>
    <p:sldId id="279" r:id="rId26"/>
    <p:sldId id="280"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CE4E06A-62C3-4D1B-A433-F2550CA561D1}" type="datetimeFigureOut">
              <a:rPr lang="ru-RU" smtClean="0"/>
              <a:t>24.10.2012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896C0E-F828-4F70-81D1-1B4721C3ABFC}"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CE4E06A-62C3-4D1B-A433-F2550CA561D1}" type="datetimeFigureOut">
              <a:rPr lang="ru-RU" smtClean="0"/>
              <a:t>24.10.2012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896C0E-F828-4F70-81D1-1B4721C3ABF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CE4E06A-62C3-4D1B-A433-F2550CA561D1}" type="datetimeFigureOut">
              <a:rPr lang="ru-RU" smtClean="0"/>
              <a:t>24.10.2012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896C0E-F828-4F70-81D1-1B4721C3ABF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CE4E06A-62C3-4D1B-A433-F2550CA561D1}" type="datetimeFigureOut">
              <a:rPr lang="ru-RU" smtClean="0"/>
              <a:t>24.10.2012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896C0E-F828-4F70-81D1-1B4721C3ABFC}"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CE4E06A-62C3-4D1B-A433-F2550CA561D1}" type="datetimeFigureOut">
              <a:rPr lang="ru-RU" smtClean="0"/>
              <a:t>24.10.2012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5896C0E-F828-4F70-81D1-1B4721C3ABF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CE4E06A-62C3-4D1B-A433-F2550CA561D1}" type="datetimeFigureOut">
              <a:rPr lang="ru-RU" smtClean="0"/>
              <a:t>24.10.2012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896C0E-F828-4F70-81D1-1B4721C3ABFC}"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CE4E06A-62C3-4D1B-A433-F2550CA561D1}" type="datetimeFigureOut">
              <a:rPr lang="ru-RU" smtClean="0"/>
              <a:t>24.10.2012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5896C0E-F828-4F70-81D1-1B4721C3ABFC}"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CE4E06A-62C3-4D1B-A433-F2550CA561D1}" type="datetimeFigureOut">
              <a:rPr lang="ru-RU" smtClean="0"/>
              <a:t>24.10.2012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5896C0E-F828-4F70-81D1-1B4721C3ABF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4E06A-62C3-4D1B-A433-F2550CA561D1}" type="datetimeFigureOut">
              <a:rPr lang="ru-RU" smtClean="0"/>
              <a:t>24.10.2012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5896C0E-F828-4F70-81D1-1B4721C3ABF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CE4E06A-62C3-4D1B-A433-F2550CA561D1}" type="datetimeFigureOut">
              <a:rPr lang="ru-RU" smtClean="0"/>
              <a:t>24.10.2012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896C0E-F828-4F70-81D1-1B4721C3ABF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CE4E06A-62C3-4D1B-A433-F2550CA561D1}" type="datetimeFigureOut">
              <a:rPr lang="ru-RU" smtClean="0"/>
              <a:t>24.10.2012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5896C0E-F828-4F70-81D1-1B4721C3ABFC}"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CCE4E06A-62C3-4D1B-A433-F2550CA561D1}" type="datetimeFigureOut">
              <a:rPr lang="ru-RU" smtClean="0"/>
              <a:t>24.10.2012</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5896C0E-F828-4F70-81D1-1B4721C3ABF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75656" y="5085184"/>
            <a:ext cx="5637010" cy="882119"/>
          </a:xfrm>
        </p:spPr>
        <p:txBody>
          <a:bodyPr>
            <a:normAutofit fontScale="70000" lnSpcReduction="20000"/>
          </a:bodyPr>
          <a:lstStyle/>
          <a:p>
            <a:r>
              <a:rPr lang="ru-RU" dirty="0" smtClean="0"/>
              <a:t>Выполнила</a:t>
            </a:r>
            <a:r>
              <a:rPr lang="ru-RU" dirty="0"/>
              <a:t>:</a:t>
            </a:r>
            <a:r>
              <a:rPr lang="ru-RU" dirty="0" smtClean="0"/>
              <a:t> </a:t>
            </a:r>
            <a:endParaRPr lang="ru-RU" dirty="0"/>
          </a:p>
          <a:p>
            <a:r>
              <a:rPr lang="ru-RU" b="1" dirty="0">
                <a:latin typeface="Times New Roman" pitchFamily="18" charset="0"/>
                <a:cs typeface="Times New Roman" pitchFamily="18" charset="0"/>
              </a:rPr>
              <a:t>Гладких Марина Васильевна</a:t>
            </a:r>
            <a:endParaRPr lang="ru-RU" dirty="0">
              <a:latin typeface="Times New Roman" pitchFamily="18" charset="0"/>
              <a:cs typeface="Times New Roman" pitchFamily="18" charset="0"/>
            </a:endParaRPr>
          </a:p>
          <a:p>
            <a:r>
              <a:rPr lang="ru-RU" dirty="0" smtClean="0"/>
              <a:t>Должность:  </a:t>
            </a:r>
            <a:r>
              <a:rPr lang="ru-RU" dirty="0"/>
              <a:t>учитель   математики </a:t>
            </a:r>
          </a:p>
          <a:p>
            <a:endParaRPr lang="ru-RU" dirty="0"/>
          </a:p>
        </p:txBody>
      </p:sp>
      <p:sp>
        <p:nvSpPr>
          <p:cNvPr id="2" name="Заголовок 1"/>
          <p:cNvSpPr>
            <a:spLocks noGrp="1"/>
          </p:cNvSpPr>
          <p:nvPr>
            <p:ph type="ctrTitle"/>
          </p:nvPr>
        </p:nvSpPr>
        <p:spPr/>
        <p:txBody>
          <a:bodyPr>
            <a:noAutofit/>
          </a:bodyPr>
          <a:lstStyle/>
          <a:p>
            <a:pPr marL="182880" indent="0">
              <a:buNone/>
            </a:pPr>
            <a:r>
              <a:rPr lang="ru-RU" sz="2800" b="1" i="1" dirty="0" smtClean="0"/>
              <a:t> </a:t>
            </a:r>
            <a:r>
              <a:rPr lang="ru-RU" sz="2800" b="1" i="1" dirty="0" smtClean="0">
                <a:solidFill>
                  <a:schemeClr val="accent1">
                    <a:lumMod val="75000"/>
                  </a:schemeClr>
                </a:solidFill>
              </a:rPr>
              <a:t>Педагогический </a:t>
            </a:r>
            <a:r>
              <a:rPr lang="ru-RU" sz="2800" b="1" i="1" dirty="0">
                <a:solidFill>
                  <a:schemeClr val="accent1">
                    <a:lumMod val="75000"/>
                  </a:schemeClr>
                </a:solidFill>
              </a:rPr>
              <a:t>проект </a:t>
            </a:r>
            <a:r>
              <a:rPr lang="ru-RU" sz="2800" i="1" dirty="0">
                <a:solidFill>
                  <a:schemeClr val="accent1">
                    <a:lumMod val="75000"/>
                  </a:schemeClr>
                </a:solidFill>
              </a:rPr>
              <a:t/>
            </a:r>
            <a:br>
              <a:rPr lang="ru-RU" sz="2800" i="1" dirty="0">
                <a:solidFill>
                  <a:schemeClr val="accent1">
                    <a:lumMod val="75000"/>
                  </a:schemeClr>
                </a:solidFill>
              </a:rPr>
            </a:br>
            <a:r>
              <a:rPr lang="ru-RU" sz="2800" b="1" i="1" dirty="0">
                <a:solidFill>
                  <a:schemeClr val="accent1">
                    <a:lumMod val="75000"/>
                  </a:schemeClr>
                </a:solidFill>
              </a:rPr>
              <a:t>«</a:t>
            </a:r>
            <a:r>
              <a:rPr lang="ru-RU" sz="2800" i="1" dirty="0">
                <a:solidFill>
                  <a:schemeClr val="accent1">
                    <a:lumMod val="75000"/>
                  </a:schemeClr>
                </a:solidFill>
              </a:rPr>
              <a:t>Использование</a:t>
            </a:r>
            <a:r>
              <a:rPr lang="ru-RU" sz="2800" b="1" i="1" dirty="0">
                <a:solidFill>
                  <a:schemeClr val="accent1">
                    <a:lumMod val="75000"/>
                  </a:schemeClr>
                </a:solidFill>
              </a:rPr>
              <a:t> </a:t>
            </a:r>
            <a:r>
              <a:rPr lang="ru-RU" sz="2800" b="1" i="1" dirty="0" err="1">
                <a:solidFill>
                  <a:schemeClr val="accent1">
                    <a:lumMod val="75000"/>
                  </a:schemeClr>
                </a:solidFill>
              </a:rPr>
              <a:t>здоровьесберегающих</a:t>
            </a:r>
            <a:r>
              <a:rPr lang="ru-RU" sz="2800" b="1" i="1" dirty="0">
                <a:solidFill>
                  <a:schemeClr val="accent1">
                    <a:lumMod val="75000"/>
                  </a:schemeClr>
                </a:solidFill>
              </a:rPr>
              <a:t> технологий на уроках математики»</a:t>
            </a:r>
            <a:r>
              <a:rPr lang="ru-RU" sz="2800" i="1" dirty="0">
                <a:solidFill>
                  <a:schemeClr val="accent1">
                    <a:lumMod val="75000"/>
                  </a:schemeClr>
                </a:solidFill>
              </a:rPr>
              <a:t/>
            </a:r>
            <a:br>
              <a:rPr lang="ru-RU" sz="2800" i="1" dirty="0">
                <a:solidFill>
                  <a:schemeClr val="accent1">
                    <a:lumMod val="75000"/>
                  </a:schemeClr>
                </a:solidFill>
              </a:rPr>
            </a:br>
            <a:endParaRPr lang="ru-RU" sz="2800" i="1" dirty="0">
              <a:solidFill>
                <a:schemeClr val="accent1">
                  <a:lumMod val="75000"/>
                </a:schemeClr>
              </a:solidFill>
            </a:endParaRPr>
          </a:p>
        </p:txBody>
      </p:sp>
    </p:spTree>
    <p:extLst>
      <p:ext uri="{BB962C8B-B14F-4D97-AF65-F5344CB8AC3E}">
        <p14:creationId xmlns:p14="http://schemas.microsoft.com/office/powerpoint/2010/main" val="2054184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625371"/>
            <a:ext cx="7560840" cy="3416320"/>
          </a:xfrm>
          <a:prstGeom prst="rect">
            <a:avLst/>
          </a:prstGeom>
        </p:spPr>
        <p:txBody>
          <a:bodyPr wrap="square">
            <a:spAutoFit/>
          </a:bodyPr>
          <a:lstStyle/>
          <a:p>
            <a:pPr algn="ctr"/>
            <a:endParaRPr lang="ru-RU" b="1" dirty="0" smtClean="0"/>
          </a:p>
          <a:p>
            <a:pPr algn="ctr"/>
            <a:endParaRPr lang="ru-RU" b="1" dirty="0"/>
          </a:p>
          <a:p>
            <a:pPr algn="ctr"/>
            <a:r>
              <a:rPr lang="ru-RU" b="1" dirty="0" smtClean="0"/>
              <a:t>Принципы </a:t>
            </a:r>
            <a:r>
              <a:rPr lang="ru-RU" b="1" dirty="0" err="1"/>
              <a:t>здоровьесберегающей</a:t>
            </a:r>
            <a:r>
              <a:rPr lang="ru-RU" b="1" dirty="0"/>
              <a:t> </a:t>
            </a:r>
            <a:r>
              <a:rPr lang="ru-RU" b="1" dirty="0" smtClean="0"/>
              <a:t>педагогики: </a:t>
            </a:r>
          </a:p>
          <a:p>
            <a:endParaRPr lang="ru-RU" dirty="0"/>
          </a:p>
          <a:p>
            <a:r>
              <a:rPr lang="ru-RU" dirty="0"/>
              <a:t>Принцип не нанесения вреда</a:t>
            </a:r>
            <a:r>
              <a:rPr lang="ru-RU" dirty="0" smtClean="0"/>
              <a:t>.</a:t>
            </a:r>
          </a:p>
          <a:p>
            <a:r>
              <a:rPr lang="ru-RU" dirty="0" smtClean="0"/>
              <a:t>  </a:t>
            </a:r>
          </a:p>
          <a:p>
            <a:r>
              <a:rPr lang="ru-RU" dirty="0" smtClean="0"/>
              <a:t>Принцип </a:t>
            </a:r>
            <a:r>
              <a:rPr lang="ru-RU" dirty="0"/>
              <a:t>приоритета действенной заботы о здоровье учащихся и педагогов (то есть все происходящее в образовательном учреждении – от разработки планов программ  до проверки их выполнения,  проведение уроков, перемен, </a:t>
            </a:r>
            <a:r>
              <a:rPr lang="ru-RU" dirty="0" smtClean="0"/>
              <a:t>организация </a:t>
            </a:r>
            <a:r>
              <a:rPr lang="ru-RU" dirty="0"/>
              <a:t>внеурочной деятельности,  должно включать в себя  </a:t>
            </a:r>
            <a:r>
              <a:rPr lang="ru-RU" dirty="0" err="1"/>
              <a:t>здоровьесберегающие</a:t>
            </a:r>
            <a:r>
              <a:rPr lang="ru-RU" dirty="0"/>
              <a:t>  технологии.</a:t>
            </a:r>
          </a:p>
        </p:txBody>
      </p:sp>
    </p:spTree>
    <p:extLst>
      <p:ext uri="{BB962C8B-B14F-4D97-AF65-F5344CB8AC3E}">
        <p14:creationId xmlns:p14="http://schemas.microsoft.com/office/powerpoint/2010/main" val="27723117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476671"/>
            <a:ext cx="7056784" cy="5632311"/>
          </a:xfrm>
          <a:prstGeom prst="rect">
            <a:avLst/>
          </a:prstGeom>
        </p:spPr>
        <p:txBody>
          <a:bodyPr wrap="square">
            <a:spAutoFit/>
          </a:bodyPr>
          <a:lstStyle/>
          <a:p>
            <a:pPr lvl="0"/>
            <a:endParaRPr lang="ru-RU" dirty="0" smtClean="0">
              <a:effectLst/>
            </a:endParaRPr>
          </a:p>
          <a:p>
            <a:pPr lvl="0"/>
            <a:r>
              <a:rPr lang="ru-RU" dirty="0" smtClean="0">
                <a:effectLst/>
              </a:rPr>
              <a:t>Учителю важно использовать в работе образовательные программы, которые соответствуют санитарно – эпидемиологическим правилам и нормативам.</a:t>
            </a:r>
          </a:p>
          <a:p>
            <a:pPr lvl="0"/>
            <a:endParaRPr lang="ru-RU" dirty="0" smtClean="0">
              <a:effectLst/>
            </a:endParaRPr>
          </a:p>
          <a:p>
            <a:pPr lvl="0"/>
            <a:r>
              <a:rPr lang="ru-RU" dirty="0" smtClean="0">
                <a:effectLst/>
              </a:rPr>
              <a:t>Выполнять рекомендации по проведению контрольных работ и уроков, содержащих следующие положения:</a:t>
            </a:r>
          </a:p>
          <a:p>
            <a:pPr lvl="0"/>
            <a:endParaRPr lang="ru-RU" dirty="0" smtClean="0">
              <a:effectLst/>
            </a:endParaRPr>
          </a:p>
          <a:p>
            <a:pPr marL="342900" indent="-342900">
              <a:buAutoNum type="arabicParenR"/>
            </a:pPr>
            <a:r>
              <a:rPr lang="ru-RU" dirty="0" smtClean="0">
                <a:effectLst/>
              </a:rPr>
              <a:t>контрольные работы проводить в соответствии с графиком школы (одна контрольная работа в день) на втором или третьем уроках, исключая понедельник, субботу и первые дни после каникул и продолжительных праздников;</a:t>
            </a:r>
          </a:p>
          <a:p>
            <a:pPr marL="342900" indent="-342900">
              <a:buAutoNum type="arabicParenR"/>
            </a:pPr>
            <a:endParaRPr lang="ru-RU" dirty="0" smtClean="0">
              <a:effectLst/>
            </a:endParaRPr>
          </a:p>
          <a:p>
            <a:r>
              <a:rPr lang="ru-RU" dirty="0" smtClean="0">
                <a:effectLst/>
              </a:rPr>
              <a:t>2) использовать различные методы и виды работ на уроке;</a:t>
            </a:r>
          </a:p>
          <a:p>
            <a:r>
              <a:rPr lang="ru-RU" dirty="0" smtClean="0">
                <a:effectLst/>
              </a:rPr>
              <a:t>    смену видов деятельности;</a:t>
            </a:r>
          </a:p>
          <a:p>
            <a:endParaRPr lang="ru-RU" dirty="0" smtClean="0">
              <a:effectLst/>
            </a:endParaRPr>
          </a:p>
          <a:p>
            <a:pPr marL="342900" indent="-342900">
              <a:buAutoNum type="arabicParenR" startAt="3"/>
            </a:pPr>
            <a:r>
              <a:rPr lang="ru-RU" dirty="0" smtClean="0"/>
              <a:t>необходимо </a:t>
            </a:r>
            <a:r>
              <a:rPr lang="ru-RU" dirty="0"/>
              <a:t>на уроке проводить динамические паузы – </a:t>
            </a:r>
            <a:endParaRPr lang="ru-RU" dirty="0" smtClean="0"/>
          </a:p>
          <a:p>
            <a:r>
              <a:rPr lang="ru-RU" dirty="0"/>
              <a:t> </a:t>
            </a:r>
            <a:r>
              <a:rPr lang="ru-RU" dirty="0" smtClean="0"/>
              <a:t>    упражнения </a:t>
            </a:r>
            <a:r>
              <a:rPr lang="ru-RU" dirty="0"/>
              <a:t>для расслабления мышц шеи, глаз, </a:t>
            </a:r>
            <a:r>
              <a:rPr lang="ru-RU" dirty="0" smtClean="0"/>
              <a:t>массаж</a:t>
            </a:r>
          </a:p>
          <a:p>
            <a:r>
              <a:rPr lang="ru-RU" dirty="0"/>
              <a:t> </a:t>
            </a:r>
            <a:r>
              <a:rPr lang="ru-RU" dirty="0" smtClean="0"/>
              <a:t>    </a:t>
            </a:r>
            <a:r>
              <a:rPr lang="ru-RU" dirty="0"/>
              <a:t>пальцев рук; игровые моменты, позволяющие не </a:t>
            </a:r>
            <a:r>
              <a:rPr lang="ru-RU" dirty="0" smtClean="0"/>
              <a:t>отвлекаясь</a:t>
            </a:r>
          </a:p>
          <a:p>
            <a:r>
              <a:rPr lang="ru-RU" dirty="0"/>
              <a:t> </a:t>
            </a:r>
            <a:r>
              <a:rPr lang="ru-RU" dirty="0" smtClean="0"/>
              <a:t>    </a:t>
            </a:r>
            <a:r>
              <a:rPr lang="ru-RU" dirty="0"/>
              <a:t>от темы урока, проводить физкультминутки.</a:t>
            </a:r>
          </a:p>
        </p:txBody>
      </p:sp>
    </p:spTree>
    <p:extLst>
      <p:ext uri="{BB962C8B-B14F-4D97-AF65-F5344CB8AC3E}">
        <p14:creationId xmlns:p14="http://schemas.microsoft.com/office/powerpoint/2010/main" val="2315884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167724907"/>
              </p:ext>
            </p:extLst>
          </p:nvPr>
        </p:nvGraphicFramePr>
        <p:xfrm>
          <a:off x="683569" y="2060848"/>
          <a:ext cx="7840961" cy="3933939"/>
        </p:xfrm>
        <a:graphic>
          <a:graphicData uri="http://schemas.openxmlformats.org/drawingml/2006/table">
            <a:tbl>
              <a:tblPr firstRow="1" firstCol="1" bandRow="1">
                <a:tableStyleId>{5C22544A-7EE6-4342-B048-85BDC9FD1C3A}</a:tableStyleId>
              </a:tblPr>
              <a:tblGrid>
                <a:gridCol w="576064"/>
                <a:gridCol w="2364480"/>
                <a:gridCol w="1553791"/>
                <a:gridCol w="1673313"/>
                <a:gridCol w="1673313"/>
              </a:tblGrid>
              <a:tr h="302203">
                <a:tc rowSpan="2">
                  <a:txBody>
                    <a:bodyPr/>
                    <a:lstStyle/>
                    <a:p>
                      <a:pPr>
                        <a:lnSpc>
                          <a:spcPct val="115000"/>
                        </a:lnSpc>
                        <a:spcAft>
                          <a:spcPts val="0"/>
                        </a:spcAft>
                      </a:pPr>
                      <a:r>
                        <a:rPr lang="ru-RU" sz="1400" dirty="0">
                          <a:effectLst/>
                        </a:rPr>
                        <a:t/>
                      </a:r>
                      <a:br>
                        <a:rPr lang="ru-RU" sz="1400" dirty="0">
                          <a:effectLst/>
                        </a:rPr>
                      </a:br>
                      <a:r>
                        <a:rPr lang="ru-RU" sz="1400" dirty="0">
                          <a:effectLst/>
                        </a:rPr>
                        <a:t>№ </a:t>
                      </a:r>
                      <a:endParaRPr lang="ru-RU" sz="1400" dirty="0">
                        <a:effectLst/>
                        <a:latin typeface="Times New Roman"/>
                        <a:ea typeface="Times New Roman"/>
                        <a:cs typeface="Times New Roman"/>
                      </a:endParaRPr>
                    </a:p>
                  </a:txBody>
                  <a:tcPr marL="0" marR="0" marT="0" marB="0" anchor="ctr"/>
                </a:tc>
                <a:tc rowSpan="2">
                  <a:txBody>
                    <a:bodyPr/>
                    <a:lstStyle/>
                    <a:p>
                      <a:pPr>
                        <a:lnSpc>
                          <a:spcPct val="115000"/>
                        </a:lnSpc>
                        <a:spcAft>
                          <a:spcPts val="0"/>
                        </a:spcAft>
                      </a:pPr>
                      <a:r>
                        <a:rPr lang="ru-RU" sz="1400" dirty="0">
                          <a:effectLst/>
                        </a:rPr>
                        <a:t>Факторы урока</a:t>
                      </a:r>
                      <a:endParaRPr lang="ru-RU" sz="1400" dirty="0">
                        <a:effectLst/>
                        <a:latin typeface="Times New Roman"/>
                        <a:ea typeface="Times New Roman"/>
                        <a:cs typeface="Times New Roman"/>
                      </a:endParaRPr>
                    </a:p>
                  </a:txBody>
                  <a:tcPr marL="0" marR="0" marT="0" marB="0" anchor="ctr"/>
                </a:tc>
                <a:tc gridSpan="3">
                  <a:txBody>
                    <a:bodyPr/>
                    <a:lstStyle/>
                    <a:p>
                      <a:pPr>
                        <a:lnSpc>
                          <a:spcPct val="115000"/>
                        </a:lnSpc>
                        <a:spcAft>
                          <a:spcPts val="0"/>
                        </a:spcAft>
                      </a:pPr>
                      <a:r>
                        <a:rPr lang="ru-RU" sz="1400">
                          <a:effectLst/>
                        </a:rPr>
                        <a:t>Уровни гигиенической рациональности урока</a:t>
                      </a:r>
                      <a:endParaRPr lang="ru-RU" sz="1400">
                        <a:effectLst/>
                        <a:latin typeface="Times New Roman"/>
                        <a:ea typeface="Times New Roman"/>
                        <a:cs typeface="Times New Roman"/>
                      </a:endParaRPr>
                    </a:p>
                  </a:txBody>
                  <a:tcPr marL="0" marR="0" marT="0" marB="0" anchor="ctr"/>
                </a:tc>
                <a:tc hMerge="1">
                  <a:txBody>
                    <a:bodyPr/>
                    <a:lstStyle/>
                    <a:p>
                      <a:endParaRPr lang="ru-RU"/>
                    </a:p>
                  </a:txBody>
                  <a:tcPr/>
                </a:tc>
                <a:tc hMerge="1">
                  <a:txBody>
                    <a:bodyPr/>
                    <a:lstStyle/>
                    <a:p>
                      <a:endParaRPr lang="ru-RU"/>
                    </a:p>
                  </a:txBody>
                  <a:tcPr/>
                </a:tc>
              </a:tr>
              <a:tr h="633901">
                <a:tc vMerge="1">
                  <a:txBody>
                    <a:bodyPr/>
                    <a:lstStyle/>
                    <a:p>
                      <a:endParaRPr lang="ru-RU"/>
                    </a:p>
                  </a:txBody>
                  <a:tcPr/>
                </a:tc>
                <a:tc vMerge="1">
                  <a:txBody>
                    <a:bodyPr/>
                    <a:lstStyle/>
                    <a:p>
                      <a:endParaRPr lang="ru-RU"/>
                    </a:p>
                  </a:txBody>
                  <a:tcPr/>
                </a:tc>
                <a:tc>
                  <a:txBody>
                    <a:bodyPr/>
                    <a:lstStyle/>
                    <a:p>
                      <a:pPr>
                        <a:lnSpc>
                          <a:spcPct val="115000"/>
                        </a:lnSpc>
                        <a:spcAft>
                          <a:spcPts val="0"/>
                        </a:spcAft>
                      </a:pPr>
                      <a:r>
                        <a:rPr lang="ru-RU" sz="1400" dirty="0">
                          <a:effectLst/>
                        </a:rPr>
                        <a:t>Рациональный</a:t>
                      </a:r>
                      <a:br>
                        <a:rPr lang="ru-RU" sz="1400" dirty="0">
                          <a:effectLst/>
                        </a:rPr>
                      </a:br>
                      <a:r>
                        <a:rPr lang="ru-RU" sz="1400" dirty="0">
                          <a:effectLst/>
                        </a:rPr>
                        <a:t>3 балла</a:t>
                      </a:r>
                      <a:endParaRPr lang="ru-RU" sz="1400" dirty="0">
                        <a:effectLst/>
                        <a:latin typeface="Times New Roman"/>
                        <a:ea typeface="Times New Roman"/>
                        <a:cs typeface="Times New Roman"/>
                      </a:endParaRPr>
                    </a:p>
                  </a:txBody>
                  <a:tcPr marL="0" marR="0" marT="0" marB="0">
                    <a:solidFill>
                      <a:schemeClr val="bg2">
                        <a:lumMod val="75000"/>
                      </a:schemeClr>
                    </a:solidFill>
                  </a:tcPr>
                </a:tc>
                <a:tc>
                  <a:txBody>
                    <a:bodyPr/>
                    <a:lstStyle/>
                    <a:p>
                      <a:pPr>
                        <a:lnSpc>
                          <a:spcPct val="115000"/>
                        </a:lnSpc>
                        <a:spcAft>
                          <a:spcPts val="0"/>
                        </a:spcAft>
                      </a:pPr>
                      <a:r>
                        <a:rPr lang="ru-RU" sz="1400" dirty="0">
                          <a:effectLst/>
                        </a:rPr>
                        <a:t>Недостаточно рациональный</a:t>
                      </a:r>
                      <a:br>
                        <a:rPr lang="ru-RU" sz="1400" dirty="0">
                          <a:effectLst/>
                        </a:rPr>
                      </a:br>
                      <a:r>
                        <a:rPr lang="ru-RU" sz="1400" dirty="0">
                          <a:effectLst/>
                        </a:rPr>
                        <a:t>2 балла</a:t>
                      </a:r>
                      <a:endParaRPr lang="ru-RU" sz="1400" dirty="0">
                        <a:effectLst/>
                        <a:latin typeface="Times New Roman"/>
                        <a:ea typeface="Times New Roman"/>
                        <a:cs typeface="Times New Roman"/>
                      </a:endParaRPr>
                    </a:p>
                  </a:txBody>
                  <a:tcPr marL="0" marR="0" marT="0" marB="0">
                    <a:solidFill>
                      <a:schemeClr val="bg2">
                        <a:lumMod val="75000"/>
                      </a:schemeClr>
                    </a:solidFill>
                  </a:tcPr>
                </a:tc>
                <a:tc>
                  <a:txBody>
                    <a:bodyPr/>
                    <a:lstStyle/>
                    <a:p>
                      <a:pPr>
                        <a:lnSpc>
                          <a:spcPct val="115000"/>
                        </a:lnSpc>
                        <a:spcAft>
                          <a:spcPts val="0"/>
                        </a:spcAft>
                      </a:pPr>
                      <a:r>
                        <a:rPr lang="ru-RU" sz="1400" dirty="0">
                          <a:effectLst/>
                        </a:rPr>
                        <a:t>Нерациональный</a:t>
                      </a:r>
                      <a:br>
                        <a:rPr lang="ru-RU" sz="1400" dirty="0">
                          <a:effectLst/>
                        </a:rPr>
                      </a:br>
                      <a:r>
                        <a:rPr lang="ru-RU" sz="1400" dirty="0">
                          <a:effectLst/>
                        </a:rPr>
                        <a:t>1 балл</a:t>
                      </a:r>
                      <a:endParaRPr lang="ru-RU" sz="1400" dirty="0">
                        <a:effectLst/>
                        <a:latin typeface="Times New Roman"/>
                        <a:ea typeface="Times New Roman"/>
                        <a:cs typeface="Times New Roman"/>
                      </a:endParaRPr>
                    </a:p>
                  </a:txBody>
                  <a:tcPr marL="0" marR="0" marT="0" marB="0">
                    <a:solidFill>
                      <a:schemeClr val="bg2">
                        <a:lumMod val="75000"/>
                      </a:schemeClr>
                    </a:solidFill>
                  </a:tcPr>
                </a:tc>
              </a:tr>
              <a:tr h="604405">
                <a:tc>
                  <a:txBody>
                    <a:bodyPr/>
                    <a:lstStyle/>
                    <a:p>
                      <a:pPr>
                        <a:lnSpc>
                          <a:spcPct val="115000"/>
                        </a:lnSpc>
                        <a:spcAft>
                          <a:spcPts val="0"/>
                        </a:spcAft>
                      </a:pPr>
                      <a:r>
                        <a:rPr lang="ru-RU" sz="1400">
                          <a:effectLst/>
                        </a:rPr>
                        <a:t>1</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Плотность урока</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Не менее 60%</a:t>
                      </a:r>
                      <a:br>
                        <a:rPr lang="ru-RU" sz="1400">
                          <a:effectLst/>
                        </a:rPr>
                      </a:br>
                      <a:r>
                        <a:rPr lang="ru-RU" sz="1400">
                          <a:effectLst/>
                        </a:rPr>
                        <a:t>И не более 70%</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85-90%</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Более 90%</a:t>
                      </a:r>
                      <a:endParaRPr lang="ru-RU" sz="1400" dirty="0">
                        <a:effectLst/>
                        <a:latin typeface="Times New Roman"/>
                        <a:ea typeface="Times New Roman"/>
                        <a:cs typeface="Times New Roman"/>
                      </a:endParaRPr>
                    </a:p>
                  </a:txBody>
                  <a:tcPr marL="0" marR="0" marT="0" marB="0" anchor="ctr"/>
                </a:tc>
              </a:tr>
              <a:tr h="853311">
                <a:tc>
                  <a:txBody>
                    <a:bodyPr/>
                    <a:lstStyle/>
                    <a:p>
                      <a:pPr>
                        <a:lnSpc>
                          <a:spcPct val="115000"/>
                        </a:lnSpc>
                        <a:spcAft>
                          <a:spcPts val="0"/>
                        </a:spcAft>
                      </a:pPr>
                      <a:r>
                        <a:rPr lang="ru-RU" sz="1400">
                          <a:effectLst/>
                        </a:rPr>
                        <a:t>2</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Количество видов учебной деятельности</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4 - 7</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2 - 3</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1 - 2</a:t>
                      </a:r>
                      <a:endParaRPr lang="ru-RU" sz="1400" dirty="0">
                        <a:effectLst/>
                        <a:latin typeface="Times New Roman"/>
                        <a:ea typeface="Times New Roman"/>
                        <a:cs typeface="Times New Roman"/>
                      </a:endParaRPr>
                    </a:p>
                  </a:txBody>
                  <a:tcPr marL="0" marR="0" marT="0" marB="0" anchor="ctr"/>
                </a:tc>
              </a:tr>
              <a:tr h="1437928">
                <a:tc>
                  <a:txBody>
                    <a:bodyPr/>
                    <a:lstStyle/>
                    <a:p>
                      <a:pPr>
                        <a:lnSpc>
                          <a:spcPct val="115000"/>
                        </a:lnSpc>
                        <a:spcAft>
                          <a:spcPts val="0"/>
                        </a:spcAft>
                      </a:pPr>
                      <a:r>
                        <a:rPr lang="ru-RU" sz="1400">
                          <a:effectLst/>
                        </a:rPr>
                        <a:t>3</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Средняя продолжительность различных видов учебной деятельности</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Не более 10 мин.</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11 – 15 мин.</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Более 15 мин.</a:t>
                      </a:r>
                      <a:endParaRPr lang="ru-RU" sz="1400" dirty="0">
                        <a:effectLst/>
                        <a:latin typeface="Times New Roman"/>
                        <a:ea typeface="Times New Roman"/>
                        <a:cs typeface="Times New Roman"/>
                      </a:endParaRPr>
                    </a:p>
                  </a:txBody>
                  <a:tcPr marL="0" marR="0" marT="0" marB="0" anchor="ctr"/>
                </a:tc>
              </a:tr>
            </a:tbl>
          </a:graphicData>
        </a:graphic>
      </p:graphicFrame>
      <p:sp>
        <p:nvSpPr>
          <p:cNvPr id="3" name="Rectangle 1"/>
          <p:cNvSpPr>
            <a:spLocks noChangeArrowheads="1"/>
          </p:cNvSpPr>
          <p:nvPr/>
        </p:nvSpPr>
        <p:spPr bwMode="auto">
          <a:xfrm>
            <a:off x="683568" y="615574"/>
            <a:ext cx="8581079" cy="13542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Каждый учитель должен соблюдать гигиенические критерии рациональной организации урока</a:t>
            </a:r>
            <a:r>
              <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Гигиенические критерии рациональной организации урока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80% - оптимальный уровень;       до 65% - допустимый уровень.</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58133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456192251"/>
              </p:ext>
            </p:extLst>
          </p:nvPr>
        </p:nvGraphicFramePr>
        <p:xfrm>
          <a:off x="755576" y="548680"/>
          <a:ext cx="7848871" cy="5616624"/>
        </p:xfrm>
        <a:graphic>
          <a:graphicData uri="http://schemas.openxmlformats.org/drawingml/2006/table">
            <a:tbl>
              <a:tblPr firstRow="1" firstCol="1" bandRow="1">
                <a:tableStyleId>{5C22544A-7EE6-4342-B048-85BDC9FD1C3A}</a:tableStyleId>
              </a:tblPr>
              <a:tblGrid>
                <a:gridCol w="432048"/>
                <a:gridCol w="1893543"/>
                <a:gridCol w="1598844"/>
                <a:gridCol w="1889543"/>
                <a:gridCol w="2034893"/>
              </a:tblGrid>
              <a:tr h="1664836">
                <a:tc>
                  <a:txBody>
                    <a:bodyPr/>
                    <a:lstStyle/>
                    <a:p>
                      <a:pPr>
                        <a:lnSpc>
                          <a:spcPct val="115000"/>
                        </a:lnSpc>
                        <a:spcAft>
                          <a:spcPts val="0"/>
                        </a:spcAft>
                      </a:pPr>
                      <a:r>
                        <a:rPr lang="ru-RU" sz="1200" dirty="0">
                          <a:effectLst/>
                        </a:rPr>
                        <a:t>4</a:t>
                      </a:r>
                      <a:endParaRPr lang="ru-RU" sz="12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solidFill>
                            <a:schemeClr val="tx1"/>
                          </a:solidFill>
                          <a:effectLst/>
                        </a:rPr>
                        <a:t>Частота чередования различных видов учебной деятельности</a:t>
                      </a:r>
                      <a:endParaRPr lang="ru-RU" sz="1400" dirty="0">
                        <a:solidFill>
                          <a:schemeClr val="tx1"/>
                        </a:solidFill>
                        <a:effectLst/>
                        <a:latin typeface="Times New Roman"/>
                        <a:ea typeface="Times New Roman"/>
                        <a:cs typeface="Times New Roman"/>
                      </a:endParaRPr>
                    </a:p>
                  </a:txBody>
                  <a:tcPr marL="0" marR="0" marT="0" marB="0" anchor="ctr">
                    <a:solidFill>
                      <a:schemeClr val="bg1">
                        <a:lumMod val="85000"/>
                      </a:schemeClr>
                    </a:solidFill>
                  </a:tcPr>
                </a:tc>
                <a:tc>
                  <a:txBody>
                    <a:bodyPr/>
                    <a:lstStyle/>
                    <a:p>
                      <a:pPr>
                        <a:lnSpc>
                          <a:spcPct val="115000"/>
                        </a:lnSpc>
                        <a:spcAft>
                          <a:spcPts val="0"/>
                        </a:spcAft>
                      </a:pPr>
                      <a:r>
                        <a:rPr lang="ru-RU" sz="1400" dirty="0">
                          <a:solidFill>
                            <a:schemeClr val="tx1"/>
                          </a:solidFill>
                          <a:effectLst/>
                        </a:rPr>
                        <a:t>Смена не позже чем через 7 – 10 мин.</a:t>
                      </a:r>
                      <a:endParaRPr lang="ru-RU" sz="1400" dirty="0">
                        <a:solidFill>
                          <a:schemeClr val="tx1"/>
                        </a:solidFill>
                        <a:effectLst/>
                        <a:latin typeface="Times New Roman"/>
                        <a:ea typeface="Times New Roman"/>
                        <a:cs typeface="Times New Roman"/>
                      </a:endParaRPr>
                    </a:p>
                  </a:txBody>
                  <a:tcPr marL="0" marR="0" marT="0" marB="0" anchor="ctr">
                    <a:solidFill>
                      <a:schemeClr val="bg1">
                        <a:lumMod val="85000"/>
                      </a:schemeClr>
                    </a:solidFill>
                  </a:tcPr>
                </a:tc>
                <a:tc>
                  <a:txBody>
                    <a:bodyPr/>
                    <a:lstStyle/>
                    <a:p>
                      <a:pPr>
                        <a:lnSpc>
                          <a:spcPct val="115000"/>
                        </a:lnSpc>
                        <a:spcAft>
                          <a:spcPts val="0"/>
                        </a:spcAft>
                      </a:pPr>
                      <a:r>
                        <a:rPr lang="ru-RU" sz="1400" dirty="0">
                          <a:solidFill>
                            <a:schemeClr val="tx1"/>
                          </a:solidFill>
                          <a:effectLst/>
                        </a:rPr>
                        <a:t>Смена через 11 – 15 мин.</a:t>
                      </a:r>
                      <a:endParaRPr lang="ru-RU" sz="1400" dirty="0">
                        <a:solidFill>
                          <a:schemeClr val="tx1"/>
                        </a:solidFill>
                        <a:effectLst/>
                        <a:latin typeface="Times New Roman"/>
                        <a:ea typeface="Times New Roman"/>
                        <a:cs typeface="Times New Roman"/>
                      </a:endParaRPr>
                    </a:p>
                  </a:txBody>
                  <a:tcPr marL="0" marR="0" marT="0" marB="0" anchor="ctr">
                    <a:solidFill>
                      <a:schemeClr val="bg1">
                        <a:lumMod val="85000"/>
                      </a:schemeClr>
                    </a:solidFill>
                  </a:tcPr>
                </a:tc>
                <a:tc>
                  <a:txBody>
                    <a:bodyPr/>
                    <a:lstStyle/>
                    <a:p>
                      <a:pPr>
                        <a:lnSpc>
                          <a:spcPct val="115000"/>
                        </a:lnSpc>
                        <a:spcAft>
                          <a:spcPts val="0"/>
                        </a:spcAft>
                      </a:pPr>
                      <a:r>
                        <a:rPr lang="ru-RU" sz="1400" dirty="0">
                          <a:solidFill>
                            <a:schemeClr val="tx1"/>
                          </a:solidFill>
                          <a:effectLst/>
                        </a:rPr>
                        <a:t>Смена через 15 – 20 мин.</a:t>
                      </a:r>
                      <a:endParaRPr lang="ru-RU" sz="1400" dirty="0">
                        <a:solidFill>
                          <a:schemeClr val="tx1"/>
                        </a:solidFill>
                        <a:effectLst/>
                        <a:latin typeface="Times New Roman"/>
                        <a:ea typeface="Times New Roman"/>
                        <a:cs typeface="Times New Roman"/>
                      </a:endParaRPr>
                    </a:p>
                  </a:txBody>
                  <a:tcPr marL="0" marR="0" marT="0" marB="0" anchor="ctr">
                    <a:solidFill>
                      <a:schemeClr val="bg1">
                        <a:lumMod val="85000"/>
                      </a:schemeClr>
                    </a:solidFill>
                  </a:tcPr>
                </a:tc>
              </a:tr>
              <a:tr h="649503">
                <a:tc>
                  <a:txBody>
                    <a:bodyPr/>
                    <a:lstStyle/>
                    <a:p>
                      <a:pPr>
                        <a:lnSpc>
                          <a:spcPct val="115000"/>
                        </a:lnSpc>
                        <a:spcAft>
                          <a:spcPts val="0"/>
                        </a:spcAft>
                      </a:pPr>
                      <a:r>
                        <a:rPr lang="ru-RU" sz="1200">
                          <a:effectLst/>
                        </a:rPr>
                        <a:t>5</a:t>
                      </a:r>
                      <a:endParaRPr lang="ru-RU" sz="12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Количество видов преподавания</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Не менее 3-х</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2</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1</a:t>
                      </a:r>
                      <a:endParaRPr lang="ru-RU" sz="1400">
                        <a:effectLst/>
                        <a:latin typeface="Times New Roman"/>
                        <a:ea typeface="Times New Roman"/>
                        <a:cs typeface="Times New Roman"/>
                      </a:endParaRPr>
                    </a:p>
                  </a:txBody>
                  <a:tcPr marL="0" marR="0" marT="0" marB="0" anchor="ctr"/>
                </a:tc>
              </a:tr>
              <a:tr h="987947">
                <a:tc>
                  <a:txBody>
                    <a:bodyPr/>
                    <a:lstStyle/>
                    <a:p>
                      <a:pPr>
                        <a:lnSpc>
                          <a:spcPct val="115000"/>
                        </a:lnSpc>
                        <a:spcAft>
                          <a:spcPts val="0"/>
                        </a:spcAft>
                      </a:pPr>
                      <a:r>
                        <a:rPr lang="ru-RU" sz="1200">
                          <a:effectLst/>
                        </a:rPr>
                        <a:t>6</a:t>
                      </a:r>
                      <a:endParaRPr lang="ru-RU" sz="12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Чередование видов преподавания</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Не позже чем через 10 – 15 мин.</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Через 15 – 20 мин</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Не чередуются</a:t>
                      </a:r>
                      <a:endParaRPr lang="ru-RU" sz="1400">
                        <a:effectLst/>
                        <a:latin typeface="Times New Roman"/>
                        <a:ea typeface="Times New Roman"/>
                        <a:cs typeface="Times New Roman"/>
                      </a:endParaRPr>
                    </a:p>
                  </a:txBody>
                  <a:tcPr marL="0" marR="0" marT="0" marB="0" anchor="ctr"/>
                </a:tc>
              </a:tr>
              <a:tr h="1326391">
                <a:tc>
                  <a:txBody>
                    <a:bodyPr/>
                    <a:lstStyle/>
                    <a:p>
                      <a:pPr>
                        <a:lnSpc>
                          <a:spcPct val="115000"/>
                        </a:lnSpc>
                        <a:spcAft>
                          <a:spcPts val="0"/>
                        </a:spcAft>
                      </a:pPr>
                      <a:r>
                        <a:rPr lang="ru-RU" sz="1200">
                          <a:effectLst/>
                        </a:rPr>
                        <a:t>7</a:t>
                      </a:r>
                      <a:endParaRPr lang="ru-RU" sz="12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Наличие эмоциональных разрядок (количество)</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2 - 3</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1</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нет</a:t>
                      </a:r>
                      <a:endParaRPr lang="ru-RU" sz="1400">
                        <a:effectLst/>
                        <a:latin typeface="Times New Roman"/>
                        <a:ea typeface="Times New Roman"/>
                        <a:cs typeface="Times New Roman"/>
                      </a:endParaRPr>
                    </a:p>
                  </a:txBody>
                  <a:tcPr marL="0" marR="0" marT="0" marB="0" anchor="ctr"/>
                </a:tc>
              </a:tr>
              <a:tr h="987947">
                <a:tc>
                  <a:txBody>
                    <a:bodyPr/>
                    <a:lstStyle/>
                    <a:p>
                      <a:pPr>
                        <a:lnSpc>
                          <a:spcPct val="115000"/>
                        </a:lnSpc>
                        <a:spcAft>
                          <a:spcPts val="0"/>
                        </a:spcAft>
                      </a:pPr>
                      <a:r>
                        <a:rPr lang="ru-RU" sz="1200">
                          <a:effectLst/>
                        </a:rPr>
                        <a:t>8</a:t>
                      </a:r>
                      <a:endParaRPr lang="ru-RU" sz="12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Место и длительность применения ТСО</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В соответствии с гигиеническими нормами</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С частичным соблюдением гигиенических норм</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В произвольной форме</a:t>
                      </a:r>
                      <a:endParaRPr lang="ru-RU" sz="1400" dirty="0">
                        <a:effectLst/>
                        <a:latin typeface="Times New Roman"/>
                        <a:ea typeface="Times New Roman"/>
                        <a:cs typeface="Times New Roman"/>
                      </a:endParaRPr>
                    </a:p>
                  </a:txBody>
                  <a:tcPr marL="0" marR="0" marT="0" marB="0" anchor="ctr"/>
                </a:tc>
              </a:tr>
            </a:tbl>
          </a:graphicData>
        </a:graphic>
      </p:graphicFrame>
    </p:spTree>
    <p:extLst>
      <p:ext uri="{BB962C8B-B14F-4D97-AF65-F5344CB8AC3E}">
        <p14:creationId xmlns:p14="http://schemas.microsoft.com/office/powerpoint/2010/main" val="2490714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691598452"/>
              </p:ext>
            </p:extLst>
          </p:nvPr>
        </p:nvGraphicFramePr>
        <p:xfrm>
          <a:off x="683568" y="836712"/>
          <a:ext cx="7848872" cy="4752527"/>
        </p:xfrm>
        <a:graphic>
          <a:graphicData uri="http://schemas.openxmlformats.org/drawingml/2006/table">
            <a:tbl>
              <a:tblPr firstRow="1" firstCol="1" bandRow="1">
                <a:tableStyleId>{5C22544A-7EE6-4342-B048-85BDC9FD1C3A}</a:tableStyleId>
              </a:tblPr>
              <a:tblGrid>
                <a:gridCol w="436049"/>
                <a:gridCol w="1889543"/>
                <a:gridCol w="1598844"/>
                <a:gridCol w="1889543"/>
                <a:gridCol w="2034893"/>
              </a:tblGrid>
              <a:tr h="1848205">
                <a:tc>
                  <a:txBody>
                    <a:bodyPr/>
                    <a:lstStyle/>
                    <a:p>
                      <a:pPr>
                        <a:lnSpc>
                          <a:spcPct val="115000"/>
                        </a:lnSpc>
                        <a:spcAft>
                          <a:spcPts val="0"/>
                        </a:spcAft>
                      </a:pPr>
                      <a:r>
                        <a:rPr lang="ru-RU" sz="1100" dirty="0">
                          <a:effectLst/>
                        </a:rPr>
                        <a:t>9</a:t>
                      </a:r>
                      <a:endParaRPr lang="ru-RU" sz="11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solidFill>
                            <a:schemeClr val="tx1"/>
                          </a:solidFill>
                          <a:effectLst/>
                        </a:rPr>
                        <a:t>Чередование позы</a:t>
                      </a:r>
                      <a:endParaRPr lang="ru-RU" sz="1400" dirty="0">
                        <a:solidFill>
                          <a:schemeClr val="tx1"/>
                        </a:solidFill>
                        <a:effectLst/>
                        <a:latin typeface="Times New Roman"/>
                        <a:ea typeface="Times New Roman"/>
                        <a:cs typeface="Times New Roman"/>
                      </a:endParaRPr>
                    </a:p>
                  </a:txBody>
                  <a:tcPr marL="0" marR="0" marT="0" marB="0" anchor="ctr">
                    <a:solidFill>
                      <a:schemeClr val="bg1">
                        <a:lumMod val="85000"/>
                      </a:schemeClr>
                    </a:solidFill>
                  </a:tcPr>
                </a:tc>
                <a:tc>
                  <a:txBody>
                    <a:bodyPr/>
                    <a:lstStyle/>
                    <a:p>
                      <a:pPr>
                        <a:lnSpc>
                          <a:spcPct val="115000"/>
                        </a:lnSpc>
                        <a:spcAft>
                          <a:spcPts val="0"/>
                        </a:spcAft>
                      </a:pPr>
                      <a:r>
                        <a:rPr lang="ru-RU" sz="1400" dirty="0">
                          <a:solidFill>
                            <a:schemeClr val="tx1"/>
                          </a:solidFill>
                          <a:effectLst/>
                        </a:rPr>
                        <a:t>Поза чередуется в соответствии с видом работы.</a:t>
                      </a:r>
                      <a:br>
                        <a:rPr lang="ru-RU" sz="1400" dirty="0">
                          <a:solidFill>
                            <a:schemeClr val="tx1"/>
                          </a:solidFill>
                          <a:effectLst/>
                        </a:rPr>
                      </a:br>
                      <a:r>
                        <a:rPr lang="ru-RU" sz="1400" dirty="0">
                          <a:solidFill>
                            <a:schemeClr val="tx1"/>
                          </a:solidFill>
                          <a:effectLst/>
                        </a:rPr>
                        <a:t>Учитель наблюдает за посадкой учащихся</a:t>
                      </a:r>
                      <a:endParaRPr lang="ru-RU" sz="1400" dirty="0">
                        <a:solidFill>
                          <a:schemeClr val="tx1"/>
                        </a:solidFill>
                        <a:effectLst/>
                        <a:latin typeface="Times New Roman"/>
                        <a:ea typeface="Times New Roman"/>
                        <a:cs typeface="Times New Roman"/>
                      </a:endParaRPr>
                    </a:p>
                  </a:txBody>
                  <a:tcPr marL="0" marR="0" marT="0" marB="0" anchor="ctr">
                    <a:solidFill>
                      <a:schemeClr val="bg1">
                        <a:lumMod val="85000"/>
                      </a:schemeClr>
                    </a:solidFill>
                  </a:tcPr>
                </a:tc>
                <a:tc>
                  <a:txBody>
                    <a:bodyPr/>
                    <a:lstStyle/>
                    <a:p>
                      <a:pPr>
                        <a:lnSpc>
                          <a:spcPct val="115000"/>
                        </a:lnSpc>
                        <a:spcAft>
                          <a:spcPts val="0"/>
                        </a:spcAft>
                      </a:pPr>
                      <a:r>
                        <a:rPr lang="ru-RU" sz="1400" dirty="0">
                          <a:solidFill>
                            <a:schemeClr val="tx1"/>
                          </a:solidFill>
                          <a:effectLst/>
                        </a:rPr>
                        <a:t>Имеются случаи несоответствия позы виду деятельности. Учитель иногда контролирует посадку учащихся</a:t>
                      </a:r>
                      <a:endParaRPr lang="ru-RU" sz="1400" dirty="0">
                        <a:solidFill>
                          <a:schemeClr val="tx1"/>
                        </a:solidFill>
                        <a:effectLst/>
                        <a:latin typeface="Times New Roman"/>
                        <a:ea typeface="Times New Roman"/>
                        <a:cs typeface="Times New Roman"/>
                      </a:endParaRPr>
                    </a:p>
                  </a:txBody>
                  <a:tcPr marL="0" marR="0" marT="0" marB="0" anchor="ctr">
                    <a:solidFill>
                      <a:schemeClr val="bg1">
                        <a:lumMod val="85000"/>
                      </a:schemeClr>
                    </a:solidFill>
                  </a:tcPr>
                </a:tc>
                <a:tc>
                  <a:txBody>
                    <a:bodyPr/>
                    <a:lstStyle/>
                    <a:p>
                      <a:pPr>
                        <a:lnSpc>
                          <a:spcPct val="115000"/>
                        </a:lnSpc>
                        <a:spcAft>
                          <a:spcPts val="0"/>
                        </a:spcAft>
                      </a:pPr>
                      <a:r>
                        <a:rPr lang="ru-RU" sz="1400" dirty="0">
                          <a:solidFill>
                            <a:schemeClr val="tx1"/>
                          </a:solidFill>
                          <a:effectLst/>
                        </a:rPr>
                        <a:t>Частые несоответствия позы виду деятельности. Поза не контролируется учителем.</a:t>
                      </a:r>
                      <a:endParaRPr lang="ru-RU" sz="1400" dirty="0">
                        <a:solidFill>
                          <a:schemeClr val="tx1"/>
                        </a:solidFill>
                        <a:effectLst/>
                        <a:latin typeface="Times New Roman"/>
                        <a:ea typeface="Times New Roman"/>
                        <a:cs typeface="Times New Roman"/>
                      </a:endParaRPr>
                    </a:p>
                  </a:txBody>
                  <a:tcPr marL="0" marR="0" marT="0" marB="0" anchor="ctr">
                    <a:solidFill>
                      <a:schemeClr val="bg1">
                        <a:lumMod val="85000"/>
                      </a:schemeClr>
                    </a:solidFill>
                  </a:tcPr>
                </a:tc>
              </a:tr>
              <a:tr h="1584176">
                <a:tc>
                  <a:txBody>
                    <a:bodyPr/>
                    <a:lstStyle/>
                    <a:p>
                      <a:pPr>
                        <a:lnSpc>
                          <a:spcPct val="115000"/>
                        </a:lnSpc>
                        <a:spcAft>
                          <a:spcPts val="0"/>
                        </a:spcAft>
                      </a:pPr>
                      <a:r>
                        <a:rPr lang="ru-RU" sz="1100">
                          <a:effectLst/>
                        </a:rPr>
                        <a:t>10</a:t>
                      </a:r>
                      <a:endParaRPr lang="ru-RU" sz="11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Наличие, место, содержание и продолжительность физкультминуток</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На 20-35 мин урока по 1 мин из 3-х легких упражнений с 3-4 повторениями каждого</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1 </a:t>
                      </a:r>
                      <a:r>
                        <a:rPr lang="ru-RU" sz="1400" dirty="0" err="1">
                          <a:effectLst/>
                        </a:rPr>
                        <a:t>физ.минутка</a:t>
                      </a:r>
                      <a:r>
                        <a:rPr lang="ru-RU" sz="1400" dirty="0">
                          <a:effectLst/>
                        </a:rPr>
                        <a:t> с неправильным содержанием или по продолжительности</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Отсутствует</a:t>
                      </a:r>
                      <a:endParaRPr lang="ru-RU" sz="1400" dirty="0">
                        <a:effectLst/>
                        <a:latin typeface="Times New Roman"/>
                        <a:ea typeface="Times New Roman"/>
                        <a:cs typeface="Times New Roman"/>
                      </a:endParaRPr>
                    </a:p>
                  </a:txBody>
                  <a:tcPr marL="0" marR="0" marT="0" marB="0" anchor="ctr"/>
                </a:tc>
              </a:tr>
              <a:tr h="792088">
                <a:tc>
                  <a:txBody>
                    <a:bodyPr/>
                    <a:lstStyle/>
                    <a:p>
                      <a:pPr>
                        <a:lnSpc>
                          <a:spcPct val="115000"/>
                        </a:lnSpc>
                        <a:spcAft>
                          <a:spcPts val="0"/>
                        </a:spcAft>
                      </a:pPr>
                      <a:r>
                        <a:rPr lang="ru-RU" sz="1100">
                          <a:effectLst/>
                        </a:rPr>
                        <a:t>11</a:t>
                      </a:r>
                      <a:endParaRPr lang="ru-RU" sz="11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Психологический климат</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Преобладают положительные эмоции</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Имеются случаи отрицательных эмоций</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Преобладают отрицательные эмоции</a:t>
                      </a:r>
                      <a:endParaRPr lang="ru-RU" sz="1400">
                        <a:effectLst/>
                        <a:latin typeface="Times New Roman"/>
                        <a:ea typeface="Times New Roman"/>
                        <a:cs typeface="Times New Roman"/>
                      </a:endParaRPr>
                    </a:p>
                  </a:txBody>
                  <a:tcPr marL="0" marR="0" marT="0" marB="0" anchor="ctr"/>
                </a:tc>
              </a:tr>
              <a:tr h="528058">
                <a:tc>
                  <a:txBody>
                    <a:bodyPr/>
                    <a:lstStyle/>
                    <a:p>
                      <a:pPr>
                        <a:lnSpc>
                          <a:spcPct val="115000"/>
                        </a:lnSpc>
                        <a:spcAft>
                          <a:spcPts val="0"/>
                        </a:spcAft>
                      </a:pPr>
                      <a:r>
                        <a:rPr lang="ru-RU" sz="1100">
                          <a:effectLst/>
                        </a:rPr>
                        <a:t>12</a:t>
                      </a:r>
                      <a:endParaRPr lang="ru-RU" sz="11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Момент наступления утомления учащихся</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a:effectLst/>
                        </a:rPr>
                        <a:t>Не ранее 40 мин.</a:t>
                      </a:r>
                      <a:endParaRPr lang="ru-RU" sz="140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Не ранее 35-37 мин</a:t>
                      </a:r>
                      <a:endParaRPr lang="ru-RU" sz="1400" dirty="0">
                        <a:effectLst/>
                        <a:latin typeface="Times New Roman"/>
                        <a:ea typeface="Times New Roman"/>
                        <a:cs typeface="Times New Roman"/>
                      </a:endParaRPr>
                    </a:p>
                  </a:txBody>
                  <a:tcPr marL="0" marR="0" marT="0" marB="0" anchor="ctr"/>
                </a:tc>
                <a:tc>
                  <a:txBody>
                    <a:bodyPr/>
                    <a:lstStyle/>
                    <a:p>
                      <a:pPr>
                        <a:lnSpc>
                          <a:spcPct val="115000"/>
                        </a:lnSpc>
                        <a:spcAft>
                          <a:spcPts val="0"/>
                        </a:spcAft>
                      </a:pPr>
                      <a:r>
                        <a:rPr lang="ru-RU" sz="1400" dirty="0">
                          <a:effectLst/>
                        </a:rPr>
                        <a:t>До 30 мин.</a:t>
                      </a:r>
                      <a:endParaRPr lang="ru-RU" sz="1400" dirty="0">
                        <a:effectLst/>
                        <a:latin typeface="Times New Roman"/>
                        <a:ea typeface="Times New Roman"/>
                        <a:cs typeface="Times New Roman"/>
                      </a:endParaRPr>
                    </a:p>
                  </a:txBody>
                  <a:tcPr marL="0" marR="0" marT="0" marB="0" anchor="ctr"/>
                </a:tc>
              </a:tr>
            </a:tbl>
          </a:graphicData>
        </a:graphic>
      </p:graphicFrame>
    </p:spTree>
    <p:extLst>
      <p:ext uri="{BB962C8B-B14F-4D97-AF65-F5344CB8AC3E}">
        <p14:creationId xmlns:p14="http://schemas.microsoft.com/office/powerpoint/2010/main" val="3094938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889844"/>
            <a:ext cx="7848872" cy="4247317"/>
          </a:xfrm>
          <a:prstGeom prst="rect">
            <a:avLst/>
          </a:prstGeom>
        </p:spPr>
        <p:txBody>
          <a:bodyPr wrap="square">
            <a:spAutoFit/>
          </a:bodyPr>
          <a:lstStyle/>
          <a:p>
            <a:endParaRPr lang="ru-RU" dirty="0" smtClean="0"/>
          </a:p>
          <a:p>
            <a:r>
              <a:rPr lang="ru-RU" dirty="0" smtClean="0"/>
              <a:t>Понимая </a:t>
            </a:r>
            <a:r>
              <a:rPr lang="ru-RU" dirty="0"/>
              <a:t>актуальность  данной проблемы, ведётся постоянный поиск методов оздоровления детей в условиях школы.</a:t>
            </a:r>
          </a:p>
          <a:p>
            <a:endParaRPr lang="ru-RU" dirty="0" smtClean="0"/>
          </a:p>
          <a:p>
            <a:r>
              <a:rPr lang="ru-RU" dirty="0" smtClean="0"/>
              <a:t>Для </a:t>
            </a:r>
            <a:r>
              <a:rPr lang="ru-RU" dirty="0"/>
              <a:t>создания </a:t>
            </a:r>
            <a:r>
              <a:rPr lang="ru-RU" dirty="0" err="1"/>
              <a:t>здорвьесберегающей</a:t>
            </a:r>
            <a:r>
              <a:rPr lang="ru-RU" dirty="0"/>
              <a:t> среды на уроках математики используются следующие </a:t>
            </a:r>
            <a:r>
              <a:rPr lang="ru-RU" dirty="0" smtClean="0"/>
              <a:t>приёмы</a:t>
            </a:r>
            <a:r>
              <a:rPr lang="ru-RU" dirty="0"/>
              <a:t>:</a:t>
            </a:r>
            <a:endParaRPr lang="ru-RU" dirty="0" smtClean="0"/>
          </a:p>
          <a:p>
            <a:endParaRPr lang="ru-RU" dirty="0"/>
          </a:p>
          <a:p>
            <a:r>
              <a:rPr lang="ru-RU" dirty="0"/>
              <a:t>Учитель ещё на перемене проверяет подготовку кабинета к работе: состояние парт, доски, освещённость, проветривает помещение</a:t>
            </a:r>
            <a:r>
              <a:rPr lang="ru-RU" dirty="0" smtClean="0"/>
              <a:t>.</a:t>
            </a:r>
          </a:p>
          <a:p>
            <a:endParaRPr lang="ru-RU" dirty="0"/>
          </a:p>
          <a:p>
            <a:r>
              <a:rPr lang="ru-RU" dirty="0" smtClean="0"/>
              <a:t> </a:t>
            </a:r>
            <a:r>
              <a:rPr lang="ru-RU" dirty="0"/>
              <a:t>Каждый ученик приводит в порядок своё рабочее место.</a:t>
            </a:r>
          </a:p>
          <a:p>
            <a:endParaRPr lang="ru-RU" dirty="0" smtClean="0"/>
          </a:p>
          <a:p>
            <a:r>
              <a:rPr lang="ru-RU" dirty="0" smtClean="0"/>
              <a:t>С </a:t>
            </a:r>
            <a:r>
              <a:rPr lang="ru-RU" dirty="0"/>
              <a:t>первых минут урока создаётся обстановка доброжелательности, положительный эмоциональный настрой. Этому способствует речевая </a:t>
            </a:r>
            <a:r>
              <a:rPr lang="ru-RU" dirty="0" smtClean="0"/>
              <a:t>разминка:</a:t>
            </a:r>
            <a:endParaRPr lang="ru-RU" dirty="0"/>
          </a:p>
        </p:txBody>
      </p:sp>
    </p:spTree>
    <p:extLst>
      <p:ext uri="{BB962C8B-B14F-4D97-AF65-F5344CB8AC3E}">
        <p14:creationId xmlns:p14="http://schemas.microsoft.com/office/powerpoint/2010/main" val="938222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5" y="4005064"/>
            <a:ext cx="3168351" cy="1510104"/>
          </a:xfrm>
        </p:spPr>
        <p:txBody>
          <a:bodyPr/>
          <a:lstStyle/>
          <a:p>
            <a:pPr marL="0" lvl="0" indent="0" algn="l">
              <a:spcBef>
                <a:spcPts val="0"/>
              </a:spcBef>
              <a:buNone/>
            </a:pPr>
            <a:r>
              <a:rPr lang="ru-RU" sz="1800" i="1" dirty="0">
                <a:solidFill>
                  <a:prstClr val="black"/>
                </a:solidFill>
                <a:effectLst/>
                <a:latin typeface="Times New Roman" pitchFamily="18" charset="0"/>
                <a:ea typeface="+mn-ea"/>
                <a:cs typeface="Times New Roman" pitchFamily="18" charset="0"/>
              </a:rPr>
              <a:t>Сколько звёзд на небесах,</a:t>
            </a:r>
            <a:br>
              <a:rPr lang="ru-RU" sz="1800" i="1" dirty="0">
                <a:solidFill>
                  <a:prstClr val="black"/>
                </a:solidFill>
                <a:effectLst/>
                <a:latin typeface="Times New Roman" pitchFamily="18" charset="0"/>
                <a:ea typeface="+mn-ea"/>
                <a:cs typeface="Times New Roman" pitchFamily="18" charset="0"/>
              </a:rPr>
            </a:br>
            <a:r>
              <a:rPr lang="ru-RU" sz="1800" i="1" dirty="0">
                <a:solidFill>
                  <a:prstClr val="black"/>
                </a:solidFill>
                <a:effectLst/>
                <a:latin typeface="Times New Roman" pitchFamily="18" charset="0"/>
                <a:ea typeface="+mn-ea"/>
                <a:cs typeface="Times New Roman" pitchFamily="18" charset="0"/>
              </a:rPr>
              <a:t/>
            </a:r>
            <a:br>
              <a:rPr lang="ru-RU" sz="1800" i="1" dirty="0">
                <a:solidFill>
                  <a:prstClr val="black"/>
                </a:solidFill>
                <a:effectLst/>
                <a:latin typeface="Times New Roman" pitchFamily="18" charset="0"/>
                <a:ea typeface="+mn-ea"/>
                <a:cs typeface="Times New Roman" pitchFamily="18" charset="0"/>
              </a:rPr>
            </a:br>
            <a:r>
              <a:rPr lang="ru-RU" sz="1800" i="1" dirty="0">
                <a:solidFill>
                  <a:prstClr val="black"/>
                </a:solidFill>
                <a:effectLst/>
                <a:latin typeface="Times New Roman" pitchFamily="18" charset="0"/>
                <a:ea typeface="+mn-ea"/>
                <a:cs typeface="Times New Roman" pitchFamily="18" charset="0"/>
              </a:rPr>
              <a:t>А веснушек на носах.</a:t>
            </a:r>
            <a:r>
              <a:rPr lang="ru-RU" sz="1800" b="0" dirty="0">
                <a:solidFill>
                  <a:prstClr val="black"/>
                </a:solidFill>
                <a:effectLst/>
                <a:ea typeface="+mn-ea"/>
                <a:cs typeface="+mn-cs"/>
              </a:rPr>
              <a:t/>
            </a:r>
            <a:br>
              <a:rPr lang="ru-RU" sz="1800" b="0" dirty="0">
                <a:solidFill>
                  <a:prstClr val="black"/>
                </a:solidFill>
                <a:effectLst/>
                <a:ea typeface="+mn-ea"/>
                <a:cs typeface="+mn-cs"/>
              </a:rPr>
            </a:br>
            <a:endParaRPr lang="ru-RU" dirty="0"/>
          </a:p>
        </p:txBody>
      </p:sp>
      <p:sp>
        <p:nvSpPr>
          <p:cNvPr id="3" name="Объект 2"/>
          <p:cNvSpPr>
            <a:spLocks noGrp="1"/>
          </p:cNvSpPr>
          <p:nvPr>
            <p:ph sz="quarter" idx="13"/>
          </p:nvPr>
        </p:nvSpPr>
        <p:spPr/>
        <p:txBody>
          <a:bodyPr/>
          <a:lstStyle/>
          <a:p>
            <a:pPr marL="0" lvl="0" indent="0">
              <a:spcBef>
                <a:spcPts val="0"/>
              </a:spcBef>
              <a:spcAft>
                <a:spcPts val="0"/>
              </a:spcAft>
              <a:buClrTx/>
              <a:buSzTx/>
              <a:buNone/>
            </a:pPr>
            <a:r>
              <a:rPr lang="ru-RU" sz="1800" b="1" i="1" dirty="0">
                <a:solidFill>
                  <a:prstClr val="black"/>
                </a:solidFill>
                <a:latin typeface="Times New Roman" pitchFamily="18" charset="0"/>
                <a:cs typeface="Times New Roman" pitchFamily="18" charset="0"/>
              </a:rPr>
              <a:t>И прекрасна и сильна</a:t>
            </a:r>
          </a:p>
          <a:p>
            <a:pPr marL="0" lvl="0" indent="0">
              <a:spcBef>
                <a:spcPts val="0"/>
              </a:spcBef>
              <a:spcAft>
                <a:spcPts val="0"/>
              </a:spcAft>
              <a:buClrTx/>
              <a:buSzTx/>
              <a:buNone/>
            </a:pPr>
            <a:endParaRPr lang="ru-RU" sz="1800" b="1" i="1" dirty="0">
              <a:solidFill>
                <a:prstClr val="black"/>
              </a:solidFill>
              <a:latin typeface="Times New Roman" pitchFamily="18" charset="0"/>
              <a:cs typeface="Times New Roman" pitchFamily="18" charset="0"/>
            </a:endParaRPr>
          </a:p>
          <a:p>
            <a:pPr marL="0" lvl="0" indent="0">
              <a:spcBef>
                <a:spcPts val="0"/>
              </a:spcBef>
              <a:spcAft>
                <a:spcPts val="0"/>
              </a:spcAft>
              <a:buClrTx/>
              <a:buSzTx/>
              <a:buNone/>
            </a:pPr>
            <a:r>
              <a:rPr lang="ru-RU" sz="1800" b="1" i="1" dirty="0">
                <a:solidFill>
                  <a:prstClr val="black"/>
                </a:solidFill>
                <a:latin typeface="Times New Roman" pitchFamily="18" charset="0"/>
                <a:cs typeface="Times New Roman" pitchFamily="18" charset="0"/>
              </a:rPr>
              <a:t>Математики страна</a:t>
            </a:r>
          </a:p>
          <a:p>
            <a:pPr marL="0" lvl="0" indent="0">
              <a:spcBef>
                <a:spcPts val="0"/>
              </a:spcBef>
              <a:spcAft>
                <a:spcPts val="0"/>
              </a:spcAft>
              <a:buClrTx/>
              <a:buSzTx/>
              <a:buNone/>
            </a:pPr>
            <a:endParaRPr lang="ru-RU" sz="1800" b="1" i="1" dirty="0">
              <a:solidFill>
                <a:prstClr val="black"/>
              </a:solidFill>
              <a:latin typeface="Times New Roman" pitchFamily="18" charset="0"/>
              <a:cs typeface="Times New Roman" pitchFamily="18" charset="0"/>
            </a:endParaRPr>
          </a:p>
          <a:p>
            <a:pPr marL="0" lvl="0" indent="0">
              <a:spcBef>
                <a:spcPts val="0"/>
              </a:spcBef>
              <a:spcAft>
                <a:spcPts val="0"/>
              </a:spcAft>
              <a:buClrTx/>
              <a:buSzTx/>
              <a:buNone/>
            </a:pPr>
            <a:r>
              <a:rPr lang="ru-RU" sz="1800" b="1" i="1" dirty="0">
                <a:solidFill>
                  <a:prstClr val="black"/>
                </a:solidFill>
                <a:latin typeface="Times New Roman" pitchFamily="18" charset="0"/>
                <a:cs typeface="Times New Roman" pitchFamily="18" charset="0"/>
              </a:rPr>
              <a:t>Здесь везде кипит работа,</a:t>
            </a:r>
          </a:p>
          <a:p>
            <a:pPr marL="0" lvl="0" indent="0">
              <a:spcBef>
                <a:spcPts val="0"/>
              </a:spcBef>
              <a:spcAft>
                <a:spcPts val="0"/>
              </a:spcAft>
              <a:buClrTx/>
              <a:buSzTx/>
              <a:buNone/>
            </a:pPr>
            <a:endParaRPr lang="ru-RU" sz="1800" b="1" i="1" dirty="0">
              <a:solidFill>
                <a:prstClr val="black"/>
              </a:solidFill>
              <a:latin typeface="Times New Roman" pitchFamily="18" charset="0"/>
              <a:cs typeface="Times New Roman" pitchFamily="18" charset="0"/>
            </a:endParaRPr>
          </a:p>
          <a:p>
            <a:pPr marL="0" lvl="0" indent="0">
              <a:spcBef>
                <a:spcPts val="0"/>
              </a:spcBef>
              <a:spcAft>
                <a:spcPts val="0"/>
              </a:spcAft>
              <a:buClrTx/>
              <a:buSzTx/>
              <a:buNone/>
            </a:pPr>
            <a:r>
              <a:rPr lang="ru-RU" sz="1800" b="1" i="1" dirty="0">
                <a:solidFill>
                  <a:prstClr val="black"/>
                </a:solidFill>
                <a:latin typeface="Times New Roman" pitchFamily="18" charset="0"/>
                <a:cs typeface="Times New Roman" pitchFamily="18" charset="0"/>
              </a:rPr>
              <a:t>Все подсчитывают что- то.</a:t>
            </a:r>
          </a:p>
          <a:p>
            <a:pPr marL="0" lvl="0" indent="0">
              <a:spcBef>
                <a:spcPts val="0"/>
              </a:spcBef>
              <a:spcAft>
                <a:spcPts val="0"/>
              </a:spcAft>
              <a:buClrTx/>
              <a:buSzTx/>
              <a:buNone/>
            </a:pPr>
            <a:endParaRPr lang="ru-RU" sz="1800" b="1" i="1" dirty="0">
              <a:solidFill>
                <a:prstClr val="black"/>
              </a:solidFill>
              <a:latin typeface="Times New Roman" pitchFamily="18" charset="0"/>
              <a:cs typeface="Times New Roman" pitchFamily="18" charset="0"/>
            </a:endParaRPr>
          </a:p>
          <a:p>
            <a:pPr marL="0" lvl="0" indent="0">
              <a:spcBef>
                <a:spcPts val="0"/>
              </a:spcBef>
              <a:spcAft>
                <a:spcPts val="0"/>
              </a:spcAft>
              <a:buClrTx/>
              <a:buSzTx/>
              <a:buNone/>
            </a:pPr>
            <a:r>
              <a:rPr lang="ru-RU" sz="1800" b="1" i="1" dirty="0">
                <a:solidFill>
                  <a:prstClr val="black"/>
                </a:solidFill>
                <a:latin typeface="Times New Roman" pitchFamily="18" charset="0"/>
                <a:cs typeface="Times New Roman" pitchFamily="18" charset="0"/>
              </a:rPr>
              <a:t>Сколько домнам угля надо.</a:t>
            </a:r>
          </a:p>
          <a:p>
            <a:pPr marL="0" lvl="0" indent="0">
              <a:spcBef>
                <a:spcPts val="0"/>
              </a:spcBef>
              <a:spcAft>
                <a:spcPts val="0"/>
              </a:spcAft>
              <a:buClrTx/>
              <a:buSzTx/>
              <a:buNone/>
            </a:pPr>
            <a:endParaRPr lang="ru-RU" sz="1800" b="1" i="1" dirty="0">
              <a:solidFill>
                <a:prstClr val="black"/>
              </a:solidFill>
              <a:latin typeface="Times New Roman" pitchFamily="18" charset="0"/>
              <a:cs typeface="Times New Roman" pitchFamily="18" charset="0"/>
            </a:endParaRPr>
          </a:p>
          <a:p>
            <a:pPr marL="0" lvl="0" indent="0">
              <a:spcBef>
                <a:spcPts val="0"/>
              </a:spcBef>
              <a:spcAft>
                <a:spcPts val="0"/>
              </a:spcAft>
              <a:buClrTx/>
              <a:buSzTx/>
              <a:buNone/>
            </a:pPr>
            <a:r>
              <a:rPr lang="ru-RU" sz="1800" b="1" i="1" dirty="0">
                <a:solidFill>
                  <a:prstClr val="black"/>
                </a:solidFill>
                <a:latin typeface="Times New Roman" pitchFamily="18" charset="0"/>
                <a:cs typeface="Times New Roman" pitchFamily="18" charset="0"/>
              </a:rPr>
              <a:t>А детишкам шоколада.</a:t>
            </a:r>
          </a:p>
          <a:p>
            <a:pPr marL="0" lvl="0" indent="0">
              <a:spcBef>
                <a:spcPts val="0"/>
              </a:spcBef>
              <a:spcAft>
                <a:spcPts val="0"/>
              </a:spcAft>
              <a:buClrTx/>
              <a:buSzTx/>
              <a:buNone/>
            </a:pPr>
            <a:endParaRPr lang="ru-RU" sz="1800" b="1" i="1" dirty="0">
              <a:solidFill>
                <a:prstClr val="black"/>
              </a:solidFill>
              <a:latin typeface="Times New Roman" pitchFamily="18" charset="0"/>
              <a:cs typeface="Times New Roman" pitchFamily="18" charset="0"/>
            </a:endParaRPr>
          </a:p>
          <a:p>
            <a:endParaRPr lang="ru-RU" dirty="0"/>
          </a:p>
        </p:txBody>
      </p:sp>
      <p:pic>
        <p:nvPicPr>
          <p:cNvPr id="9" name="Объект 8" descr="учитель"/>
          <p:cNvPicPr>
            <a:picLocks noGrp="1"/>
          </p:cNvPicPr>
          <p:nvPr>
            <p:ph sz="quarter" idx="14"/>
          </p:nvPr>
        </p:nvPicPr>
        <p:blipFill>
          <a:blip r:embed="rId2">
            <a:extLst>
              <a:ext uri="{28A0092B-C50C-407E-A947-70E740481C1C}">
                <a14:useLocalDpi xmlns:a14="http://schemas.microsoft.com/office/drawing/2010/main" val="0"/>
              </a:ext>
            </a:extLst>
          </a:blip>
          <a:srcRect/>
          <a:stretch>
            <a:fillRect/>
          </a:stretch>
        </p:blipFill>
        <p:spPr bwMode="auto">
          <a:xfrm>
            <a:off x="5004048" y="908720"/>
            <a:ext cx="3600400" cy="4104456"/>
          </a:xfrm>
          <a:prstGeom prst="rect">
            <a:avLst/>
          </a:prstGeom>
          <a:noFill/>
          <a:ln>
            <a:noFill/>
          </a:ln>
        </p:spPr>
      </p:pic>
    </p:spTree>
    <p:extLst>
      <p:ext uri="{BB962C8B-B14F-4D97-AF65-F5344CB8AC3E}">
        <p14:creationId xmlns:p14="http://schemas.microsoft.com/office/powerpoint/2010/main" val="2366023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04664"/>
            <a:ext cx="7632848" cy="2031325"/>
          </a:xfrm>
          <a:prstGeom prst="rect">
            <a:avLst/>
          </a:prstGeom>
        </p:spPr>
        <p:txBody>
          <a:bodyPr wrap="square">
            <a:spAutoFit/>
          </a:bodyPr>
          <a:lstStyle/>
          <a:p>
            <a:endParaRPr lang="ru-RU" dirty="0" smtClean="0"/>
          </a:p>
          <a:p>
            <a:r>
              <a:rPr lang="ru-RU" dirty="0" smtClean="0"/>
              <a:t>Смена </a:t>
            </a:r>
            <a:r>
              <a:rPr lang="ru-RU" dirty="0"/>
              <a:t>поз во время урока, когда можно работать стоя и сидя, усиливает работоспособность учащихся с недостатками в развитии. Для этого используются следующие задания. На доске зашифровывается тема урока, а рядом с доской или в разных местах кабинета заранее развешиваются варианты с ответами. Учащиеся по одному встают, находят ответ и расшифровывают фразу.</a:t>
            </a:r>
          </a:p>
        </p:txBody>
      </p:sp>
      <mc:AlternateContent xmlns:mc="http://schemas.openxmlformats.org/markup-compatibility/2006">
        <mc:Choice xmlns:a14="http://schemas.microsoft.com/office/drawing/2010/main" Requires="a14">
          <p:graphicFrame>
            <p:nvGraphicFramePr>
              <p:cNvPr id="6" name="Таблица 5"/>
              <p:cNvGraphicFramePr>
                <a:graphicFrameLocks noGrp="1"/>
              </p:cNvGraphicFramePr>
              <p:nvPr>
                <p:extLst>
                  <p:ext uri="{D42A27DB-BD31-4B8C-83A1-F6EECF244321}">
                    <p14:modId xmlns:p14="http://schemas.microsoft.com/office/powerpoint/2010/main" val="3662933231"/>
                  </p:ext>
                </p:extLst>
              </p:nvPr>
            </p:nvGraphicFramePr>
            <p:xfrm>
              <a:off x="1331640" y="2708920"/>
              <a:ext cx="5688631" cy="3319023"/>
            </p:xfrm>
            <a:graphic>
              <a:graphicData uri="http://schemas.openxmlformats.org/drawingml/2006/table">
                <a:tbl>
                  <a:tblPr firstRow="1" firstCol="1" bandRow="1">
                    <a:tableStyleId>{5C22544A-7EE6-4342-B048-85BDC9FD1C3A}</a:tableStyleId>
                  </a:tblPr>
                  <a:tblGrid>
                    <a:gridCol w="2581314"/>
                    <a:gridCol w="1820881"/>
                    <a:gridCol w="1286436"/>
                  </a:tblGrid>
                  <a:tr h="1110747">
                    <a:tc rowSpan="8">
                      <a:txBody>
                        <a:bodyPr/>
                        <a:lstStyle/>
                        <a:p>
                          <a:pPr algn="ctr">
                            <a:lnSpc>
                              <a:spcPct val="115000"/>
                            </a:lnSpc>
                            <a:spcAft>
                              <a:spcPts val="0"/>
                            </a:spcAft>
                          </a:pPr>
                          <a:endParaRPr lang="ru-RU" sz="1800" dirty="0" smtClean="0">
                            <a:solidFill>
                              <a:schemeClr val="tx1"/>
                            </a:solidFill>
                            <a:effectLst/>
                          </a:endParaRPr>
                        </a:p>
                        <a:p>
                          <a:pPr indent="431800">
                            <a:spcAft>
                              <a:spcPts val="0"/>
                            </a:spcAft>
                          </a:pPr>
                          <a:r>
                            <a:rPr lang="ru-RU" sz="1800" dirty="0">
                              <a:solidFill>
                                <a:schemeClr val="tx1"/>
                              </a:solidFill>
                              <a:effectLst/>
                            </a:rPr>
                            <a:t> </a:t>
                          </a:r>
                        </a:p>
                        <a:p>
                          <a:pPr indent="431800">
                            <a:spcAft>
                              <a:spcPts val="0"/>
                            </a:spcAft>
                          </a:pPr>
                          <a:r>
                            <a:rPr lang="ru-RU" sz="1800" dirty="0">
                              <a:solidFill>
                                <a:schemeClr val="tx1"/>
                              </a:solidFill>
                              <a:effectLst/>
                            </a:rPr>
                            <a:t>5+5+5</a:t>
                          </a:r>
                        </a:p>
                        <a:p>
                          <a:pPr indent="431800">
                            <a:spcAft>
                              <a:spcPts val="0"/>
                            </a:spcAft>
                          </a:pPr>
                          <a:r>
                            <a:rPr lang="ru-RU" sz="1800" dirty="0">
                              <a:solidFill>
                                <a:schemeClr val="tx1"/>
                              </a:solidFill>
                              <a:effectLst/>
                            </a:rPr>
                            <a:t>6+6</a:t>
                          </a:r>
                        </a:p>
                        <a:p>
                          <a:pPr indent="431800">
                            <a:spcAft>
                              <a:spcPts val="0"/>
                            </a:spcAft>
                          </a:pPr>
                          <a:r>
                            <a:rPr lang="ru-RU" sz="1800" dirty="0">
                              <a:solidFill>
                                <a:schemeClr val="tx1"/>
                              </a:solidFill>
                              <a:effectLst/>
                            </a:rPr>
                            <a:t>2+2+2+2+2+2</a:t>
                          </a:r>
                        </a:p>
                        <a:p>
                          <a:pPr indent="431800">
                            <a:spcAft>
                              <a:spcPts val="0"/>
                            </a:spcAft>
                          </a:pPr>
                          <a:r>
                            <a:rPr lang="ru-RU" sz="1800" dirty="0">
                              <a:solidFill>
                                <a:schemeClr val="tx1"/>
                              </a:solidFill>
                              <a:effectLst/>
                            </a:rPr>
                            <a:t>1+1+1</a:t>
                          </a:r>
                        </a:p>
                        <a:p>
                          <a:pPr indent="431800">
                            <a:spcAft>
                              <a:spcPts val="0"/>
                            </a:spcAft>
                          </a:pPr>
                          <a:r>
                            <a:rPr lang="ru-RU" sz="1800" dirty="0">
                              <a:solidFill>
                                <a:schemeClr val="tx1"/>
                              </a:solidFill>
                              <a:effectLst/>
                            </a:rPr>
                            <a:t>3+3+3+3+3</a:t>
                          </a:r>
                        </a:p>
                        <a:p>
                          <a:pPr indent="431800">
                            <a:spcAft>
                              <a:spcPts val="0"/>
                            </a:spcAft>
                          </a:pPr>
                          <a:r>
                            <a:rPr lang="ru-RU" sz="1800" dirty="0">
                              <a:solidFill>
                                <a:schemeClr val="tx1"/>
                              </a:solidFill>
                              <a:effectLst/>
                            </a:rPr>
                            <a:t>15+15+15</a:t>
                          </a:r>
                        </a:p>
                        <a:p>
                          <a:pPr indent="431800">
                            <a:spcAft>
                              <a:spcPts val="0"/>
                            </a:spcAft>
                          </a:pPr>
                          <a:r>
                            <a:rPr lang="ru-RU" sz="1800" dirty="0">
                              <a:solidFill>
                                <a:schemeClr val="tx1"/>
                              </a:solidFill>
                              <a:effectLst/>
                            </a:rPr>
                            <a:t>10+2+10+2+10+2</a:t>
                          </a:r>
                        </a:p>
                        <a:p>
                          <a:pPr indent="431800">
                            <a:spcAft>
                              <a:spcPts val="0"/>
                            </a:spcAft>
                          </a:pPr>
                          <a:r>
                            <a:rPr lang="ru-RU" sz="1800" dirty="0">
                              <a:solidFill>
                                <a:schemeClr val="tx1"/>
                              </a:solidFill>
                              <a:effectLst/>
                            </a:rPr>
                            <a:t>11+11+11+11+11</a:t>
                          </a:r>
                        </a:p>
                        <a:p>
                          <a:pPr algn="ctr">
                            <a:lnSpc>
                              <a:spcPct val="115000"/>
                            </a:lnSpc>
                            <a:spcAft>
                              <a:spcPts val="0"/>
                            </a:spcAft>
                          </a:pPr>
                          <a:r>
                            <a:rPr lang="ru-RU" sz="1800" dirty="0">
                              <a:solidFill>
                                <a:schemeClr val="tx1"/>
                              </a:solidFill>
                              <a:effectLst/>
                            </a:rPr>
                            <a:t> </a:t>
                          </a:r>
                          <a:endParaRPr lang="ru-RU" sz="1800" dirty="0">
                            <a:solidFill>
                              <a:schemeClr val="tx1"/>
                            </a:solidFill>
                            <a:effectLst/>
                            <a:latin typeface="Calibri"/>
                            <a:ea typeface="Times New Roman"/>
                            <a:cs typeface="Times New Roman"/>
                          </a:endParaRPr>
                        </a:p>
                      </a:txBody>
                      <a:tcPr marL="68580" marR="68580" marT="0" marB="0">
                        <a:solidFill>
                          <a:schemeClr val="bg1">
                            <a:lumMod val="85000"/>
                          </a:schemeClr>
                        </a:solidFill>
                      </a:tcPr>
                    </a:tc>
                    <a:tc>
                      <a:txBody>
                        <a:bodyPr/>
                        <a:lstStyle/>
                        <a:p>
                          <a:pPr algn="ctr">
                            <a:lnSpc>
                              <a:spcPct val="115000"/>
                            </a:lnSpc>
                            <a:spcAft>
                              <a:spcPts val="0"/>
                            </a:spcAft>
                          </a:pPr>
                          <a:r>
                            <a:rPr lang="ru-RU" sz="1800" dirty="0" smtClean="0">
                              <a:solidFill>
                                <a:schemeClr val="tx1"/>
                              </a:solidFill>
                              <a:effectLst/>
                            </a:rPr>
                            <a:t> </a:t>
                          </a:r>
                          <a:endParaRPr lang="ru-RU" sz="1800" dirty="0">
                            <a:solidFill>
                              <a:schemeClr val="tx1"/>
                            </a:solidFill>
                            <a:effectLst/>
                          </a:endParaRPr>
                        </a:p>
                        <a:p>
                          <a:pPr algn="ctr">
                            <a:lnSpc>
                              <a:spcPct val="115000"/>
                            </a:lnSpc>
                            <a:spcAft>
                              <a:spcPts val="0"/>
                            </a:spcAft>
                          </a:pPr>
                          <a:r>
                            <a:rPr lang="ru-RU" sz="1800" dirty="0">
                              <a:solidFill>
                                <a:schemeClr val="tx1"/>
                              </a:solidFill>
                              <a:effectLst/>
                            </a:rPr>
                            <a:t>(10+2)</a:t>
                          </a:r>
                          <a14:m>
                            <m:oMath xmlns:m="http://schemas.openxmlformats.org/officeDocument/2006/math">
                              <m:r>
                                <a:rPr lang="ru-RU" sz="1800">
                                  <a:solidFill>
                                    <a:schemeClr val="tx1"/>
                                  </a:solidFill>
                                  <a:effectLst/>
                                  <a:latin typeface="Cambria Math"/>
                                </a:rPr>
                                <m:t>∙</m:t>
                              </m:r>
                            </m:oMath>
                          </a14:m>
                          <a:r>
                            <a:rPr lang="ru-RU" sz="1800" dirty="0">
                              <a:solidFill>
                                <a:schemeClr val="tx1"/>
                              </a:solidFill>
                              <a:effectLst/>
                            </a:rPr>
                            <a:t>3</a:t>
                          </a:r>
                          <a:endParaRPr lang="ru-RU" sz="1800" dirty="0">
                            <a:solidFill>
                              <a:schemeClr val="tx1"/>
                            </a:solidFill>
                            <a:effectLst/>
                            <a:latin typeface="Calibri"/>
                            <a:ea typeface="Times New Roman"/>
                            <a:cs typeface="Times New Roman"/>
                          </a:endParaRPr>
                        </a:p>
                      </a:txBody>
                      <a:tcPr marL="68580" marR="68580" marT="0" marB="0">
                        <a:solidFill>
                          <a:schemeClr val="bg1">
                            <a:lumMod val="85000"/>
                          </a:schemeClr>
                        </a:solidFill>
                      </a:tcPr>
                    </a:tc>
                    <a:tc>
                      <a:txBody>
                        <a:bodyPr/>
                        <a:lstStyle/>
                        <a:p>
                          <a:pPr algn="ctr">
                            <a:spcAft>
                              <a:spcPts val="0"/>
                            </a:spcAft>
                          </a:pPr>
                          <a:r>
                            <a:rPr lang="ru-RU" sz="1800" dirty="0">
                              <a:solidFill>
                                <a:schemeClr val="tx1"/>
                              </a:solidFill>
                              <a:effectLst/>
                            </a:rPr>
                            <a:t> </a:t>
                          </a:r>
                        </a:p>
                        <a:p>
                          <a:pPr algn="ctr">
                            <a:spcAft>
                              <a:spcPts val="0"/>
                            </a:spcAft>
                          </a:pPr>
                          <a:r>
                            <a:rPr lang="ru-RU" sz="1800" dirty="0">
                              <a:solidFill>
                                <a:schemeClr val="tx1"/>
                              </a:solidFill>
                              <a:effectLst/>
                            </a:rPr>
                            <a:t>Т</a:t>
                          </a:r>
                          <a:endParaRPr lang="ru-RU" sz="1800" dirty="0">
                            <a:solidFill>
                              <a:schemeClr val="tx1"/>
                            </a:solidFill>
                            <a:effectLst/>
                            <a:latin typeface="Calibri"/>
                            <a:ea typeface="Times New Roman"/>
                            <a:cs typeface="Times New Roman"/>
                          </a:endParaRPr>
                        </a:p>
                      </a:txBody>
                      <a:tcPr marL="68580" marR="68580" marT="0" marB="0">
                        <a:solidFill>
                          <a:schemeClr val="bg1">
                            <a:lumMod val="85000"/>
                          </a:schemeClr>
                        </a:solidFill>
                      </a:tcPr>
                    </a:tc>
                  </a:tr>
                  <a:tr h="314518">
                    <a:tc vMerge="1">
                      <a:txBody>
                        <a:bodyPr/>
                        <a:lstStyle/>
                        <a:p>
                          <a:endParaRPr lang="ru-RU"/>
                        </a:p>
                      </a:txBody>
                      <a:tcPr/>
                    </a:tc>
                    <a:tc>
                      <a:txBody>
                        <a:bodyPr/>
                        <a:lstStyle/>
                        <a:p>
                          <a:pPr algn="ctr">
                            <a:lnSpc>
                              <a:spcPct val="115000"/>
                            </a:lnSpc>
                            <a:spcAft>
                              <a:spcPts val="0"/>
                            </a:spcAft>
                          </a:pPr>
                          <a:r>
                            <a:rPr lang="ru-RU" sz="1800" dirty="0">
                              <a:effectLst/>
                            </a:rPr>
                            <a:t>2</a:t>
                          </a:r>
                          <a14:m>
                            <m:oMath xmlns:m="http://schemas.openxmlformats.org/officeDocument/2006/math">
                              <m:r>
                                <a:rPr lang="ru-RU" sz="1800">
                                  <a:effectLst/>
                                  <a:latin typeface="Cambria Math"/>
                                </a:rPr>
                                <m:t>∙</m:t>
                              </m:r>
                            </m:oMath>
                          </a14:m>
                          <a:r>
                            <a:rPr lang="ru-RU" sz="1800" dirty="0">
                              <a:effectLst/>
                            </a:rPr>
                            <a:t> 6</a:t>
                          </a:r>
                          <a:endParaRPr lang="ru-RU" sz="1800" dirty="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dirty="0">
                              <a:effectLst/>
                            </a:rPr>
                            <a:t>Р</a:t>
                          </a:r>
                          <a:endParaRPr lang="ru-RU" sz="1800" dirty="0">
                            <a:effectLst/>
                            <a:latin typeface="Calibri"/>
                            <a:ea typeface="Times New Roman"/>
                            <a:cs typeface="Times New Roman"/>
                          </a:endParaRPr>
                        </a:p>
                      </a:txBody>
                      <a:tcPr marL="68580" marR="68580" marT="0" marB="0"/>
                    </a:tc>
                  </a:tr>
                  <a:tr h="314518">
                    <a:tc vMerge="1">
                      <a:txBody>
                        <a:bodyPr/>
                        <a:lstStyle/>
                        <a:p>
                          <a:endParaRPr lang="ru-RU"/>
                        </a:p>
                      </a:txBody>
                      <a:tcPr/>
                    </a:tc>
                    <a:tc>
                      <a:txBody>
                        <a:bodyPr/>
                        <a:lstStyle/>
                        <a:p>
                          <a:pPr algn="ctr">
                            <a:lnSpc>
                              <a:spcPct val="115000"/>
                            </a:lnSpc>
                            <a:spcAft>
                              <a:spcPts val="0"/>
                            </a:spcAft>
                          </a:pPr>
                          <a:r>
                            <a:rPr lang="ru-RU" sz="1800" dirty="0">
                              <a:effectLst/>
                            </a:rPr>
                            <a:t>3 </a:t>
                          </a:r>
                          <a14:m>
                            <m:oMath xmlns:m="http://schemas.openxmlformats.org/officeDocument/2006/math">
                              <m:r>
                                <a:rPr lang="ru-RU" sz="1800">
                                  <a:effectLst/>
                                  <a:latin typeface="Cambria Math"/>
                                </a:rPr>
                                <m:t>∙</m:t>
                              </m:r>
                            </m:oMath>
                          </a14:m>
                          <a:r>
                            <a:rPr lang="ru-RU" sz="1800" dirty="0">
                              <a:effectLst/>
                            </a:rPr>
                            <a:t>5</a:t>
                          </a:r>
                          <a:endParaRPr lang="ru-RU" sz="1800" dirty="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dirty="0">
                              <a:effectLst/>
                            </a:rPr>
                            <a:t>М</a:t>
                          </a:r>
                          <a:endParaRPr lang="ru-RU" sz="1800" dirty="0">
                            <a:effectLst/>
                            <a:latin typeface="Calibri"/>
                            <a:ea typeface="Times New Roman"/>
                            <a:cs typeface="Times New Roman"/>
                          </a:endParaRPr>
                        </a:p>
                      </a:txBody>
                      <a:tcPr marL="68580" marR="68580" marT="0" marB="0"/>
                    </a:tc>
                  </a:tr>
                  <a:tr h="314518">
                    <a:tc vMerge="1">
                      <a:txBody>
                        <a:bodyPr/>
                        <a:lstStyle/>
                        <a:p>
                          <a:endParaRPr lang="ru-RU"/>
                        </a:p>
                      </a:txBody>
                      <a:tcPr/>
                    </a:tc>
                    <a:tc>
                      <a:txBody>
                        <a:bodyPr/>
                        <a:lstStyle/>
                        <a:p>
                          <a:pPr algn="ctr">
                            <a:lnSpc>
                              <a:spcPct val="115000"/>
                            </a:lnSpc>
                            <a:spcAft>
                              <a:spcPts val="0"/>
                            </a:spcAft>
                          </a:pPr>
                          <a:r>
                            <a:rPr lang="ru-RU" sz="1800" dirty="0">
                              <a:effectLst/>
                            </a:rPr>
                            <a:t>11 </a:t>
                          </a:r>
                          <a14:m>
                            <m:oMath xmlns:m="http://schemas.openxmlformats.org/officeDocument/2006/math">
                              <m:r>
                                <a:rPr lang="ru-RU" sz="1800">
                                  <a:effectLst/>
                                  <a:latin typeface="Cambria Math"/>
                                </a:rPr>
                                <m:t>∙</m:t>
                              </m:r>
                            </m:oMath>
                          </a14:m>
                          <a:r>
                            <a:rPr lang="ru-RU" sz="1800" dirty="0">
                              <a:effectLst/>
                            </a:rPr>
                            <a:t>5</a:t>
                          </a:r>
                          <a:endParaRPr lang="ru-RU" sz="1800" dirty="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dirty="0">
                              <a:effectLst/>
                            </a:rPr>
                            <a:t>Р</a:t>
                          </a:r>
                          <a:endParaRPr lang="ru-RU" sz="1800" dirty="0">
                            <a:effectLst/>
                            <a:latin typeface="Calibri"/>
                            <a:ea typeface="Times New Roman"/>
                            <a:cs typeface="Times New Roman"/>
                          </a:endParaRPr>
                        </a:p>
                      </a:txBody>
                      <a:tcPr marL="68580" marR="68580" marT="0" marB="0"/>
                    </a:tc>
                  </a:tr>
                  <a:tr h="314518">
                    <a:tc vMerge="1">
                      <a:txBody>
                        <a:bodyPr/>
                        <a:lstStyle/>
                        <a:p>
                          <a:endParaRPr lang="ru-RU"/>
                        </a:p>
                      </a:txBody>
                      <a:tcPr/>
                    </a:tc>
                    <a:tc>
                      <a:txBody>
                        <a:bodyPr/>
                        <a:lstStyle/>
                        <a:p>
                          <a:pPr algn="ctr">
                            <a:lnSpc>
                              <a:spcPct val="115000"/>
                            </a:lnSpc>
                            <a:spcAft>
                              <a:spcPts val="0"/>
                            </a:spcAft>
                          </a:pPr>
                          <a:r>
                            <a:rPr lang="ru-RU" sz="1800" dirty="0">
                              <a:effectLst/>
                            </a:rPr>
                            <a:t>5 </a:t>
                          </a:r>
                          <a14:m>
                            <m:oMath xmlns:m="http://schemas.openxmlformats.org/officeDocument/2006/math">
                              <m:r>
                                <a:rPr lang="ru-RU" sz="1800">
                                  <a:effectLst/>
                                  <a:latin typeface="Cambria Math"/>
                                </a:rPr>
                                <m:t>∙</m:t>
                              </m:r>
                            </m:oMath>
                          </a14:m>
                          <a:r>
                            <a:rPr lang="ru-RU" sz="1800" dirty="0">
                              <a:effectLst/>
                            </a:rPr>
                            <a:t>3</a:t>
                          </a:r>
                          <a:endParaRPr lang="ru-RU" sz="1800" dirty="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dirty="0">
                              <a:effectLst/>
                            </a:rPr>
                            <a:t>П</a:t>
                          </a:r>
                          <a:endParaRPr lang="ru-RU" sz="1800" dirty="0">
                            <a:effectLst/>
                            <a:latin typeface="Calibri"/>
                            <a:ea typeface="Times New Roman"/>
                            <a:cs typeface="Times New Roman"/>
                          </a:endParaRPr>
                        </a:p>
                      </a:txBody>
                      <a:tcPr marL="68580" marR="68580" marT="0" marB="0"/>
                    </a:tc>
                  </a:tr>
                  <a:tr h="314518">
                    <a:tc vMerge="1">
                      <a:txBody>
                        <a:bodyPr/>
                        <a:lstStyle/>
                        <a:p>
                          <a:endParaRPr lang="ru-RU"/>
                        </a:p>
                      </a:txBody>
                      <a:tcPr/>
                    </a:tc>
                    <a:tc>
                      <a:txBody>
                        <a:bodyPr/>
                        <a:lstStyle/>
                        <a:p>
                          <a:pPr algn="ctr">
                            <a:lnSpc>
                              <a:spcPct val="115000"/>
                            </a:lnSpc>
                            <a:spcAft>
                              <a:spcPts val="0"/>
                            </a:spcAft>
                          </a:pPr>
                          <a:r>
                            <a:rPr lang="ru-RU" sz="1800" dirty="0">
                              <a:effectLst/>
                            </a:rPr>
                            <a:t>1</a:t>
                          </a:r>
                          <a14:m>
                            <m:oMath xmlns:m="http://schemas.openxmlformats.org/officeDocument/2006/math">
                              <m:r>
                                <a:rPr lang="ru-RU" sz="1800">
                                  <a:effectLst/>
                                  <a:latin typeface="Cambria Math"/>
                                </a:rPr>
                                <m:t>∙</m:t>
                              </m:r>
                            </m:oMath>
                          </a14:m>
                          <a:r>
                            <a:rPr lang="ru-RU" sz="1800" dirty="0">
                              <a:effectLst/>
                            </a:rPr>
                            <a:t> 3</a:t>
                          </a:r>
                          <a:endParaRPr lang="ru-RU" sz="1800" dirty="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dirty="0">
                              <a:effectLst/>
                            </a:rPr>
                            <a:t>И</a:t>
                          </a:r>
                          <a:endParaRPr lang="ru-RU" sz="1800" dirty="0">
                            <a:effectLst/>
                            <a:latin typeface="Calibri"/>
                            <a:ea typeface="Times New Roman"/>
                            <a:cs typeface="Times New Roman"/>
                          </a:endParaRPr>
                        </a:p>
                      </a:txBody>
                      <a:tcPr marL="68580" marR="68580" marT="0" marB="0"/>
                    </a:tc>
                  </a:tr>
                  <a:tr h="314518">
                    <a:tc vMerge="1">
                      <a:txBody>
                        <a:bodyPr/>
                        <a:lstStyle/>
                        <a:p>
                          <a:endParaRPr lang="ru-RU"/>
                        </a:p>
                      </a:txBody>
                      <a:tcPr/>
                    </a:tc>
                    <a:tc>
                      <a:txBody>
                        <a:bodyPr/>
                        <a:lstStyle/>
                        <a:p>
                          <a:pPr algn="ctr">
                            <a:lnSpc>
                              <a:spcPct val="115000"/>
                            </a:lnSpc>
                            <a:spcAft>
                              <a:spcPts val="0"/>
                            </a:spcAft>
                          </a:pPr>
                          <a:r>
                            <a:rPr lang="ru-RU" sz="1800">
                              <a:effectLst/>
                            </a:rPr>
                            <a:t>6</a:t>
                          </a:r>
                          <a14:m>
                            <m:oMath xmlns:m="http://schemas.openxmlformats.org/officeDocument/2006/math">
                              <m:r>
                                <a:rPr lang="ru-RU" sz="1800">
                                  <a:effectLst/>
                                  <a:latin typeface="Cambria Math"/>
                                </a:rPr>
                                <m:t>∙</m:t>
                              </m:r>
                            </m:oMath>
                          </a14:m>
                          <a:r>
                            <a:rPr lang="ru-RU" sz="1800">
                              <a:effectLst/>
                            </a:rPr>
                            <a:t> 2</a:t>
                          </a:r>
                          <a:endParaRPr lang="ru-RU" sz="180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dirty="0">
                              <a:effectLst/>
                            </a:rPr>
                            <a:t>Е</a:t>
                          </a:r>
                          <a:endParaRPr lang="ru-RU" sz="1800" dirty="0">
                            <a:effectLst/>
                            <a:latin typeface="Calibri"/>
                            <a:ea typeface="Times New Roman"/>
                            <a:cs typeface="Times New Roman"/>
                          </a:endParaRPr>
                        </a:p>
                      </a:txBody>
                      <a:tcPr marL="68580" marR="68580" marT="0" marB="0"/>
                    </a:tc>
                  </a:tr>
                  <a:tr h="314518">
                    <a:tc vMerge="1">
                      <a:txBody>
                        <a:bodyPr/>
                        <a:lstStyle/>
                        <a:p>
                          <a:endParaRPr lang="ru-RU"/>
                        </a:p>
                      </a:txBody>
                      <a:tcPr/>
                    </a:tc>
                    <a:tc>
                      <a:txBody>
                        <a:bodyPr/>
                        <a:lstStyle/>
                        <a:p>
                          <a:pPr algn="ctr">
                            <a:lnSpc>
                              <a:spcPct val="115000"/>
                            </a:lnSpc>
                            <a:spcAft>
                              <a:spcPts val="0"/>
                            </a:spcAft>
                          </a:pPr>
                          <a:r>
                            <a:rPr lang="ru-RU" sz="1800">
                              <a:effectLst/>
                            </a:rPr>
                            <a:t>15 </a:t>
                          </a:r>
                          <a14:m>
                            <m:oMath xmlns:m="http://schemas.openxmlformats.org/officeDocument/2006/math">
                              <m:r>
                                <a:rPr lang="ru-RU" sz="1800">
                                  <a:effectLst/>
                                  <a:latin typeface="Cambria Math"/>
                                </a:rPr>
                                <m:t>∙</m:t>
                              </m:r>
                            </m:oMath>
                          </a14:m>
                          <a:r>
                            <a:rPr lang="ru-RU" sz="1800">
                              <a:effectLst/>
                            </a:rPr>
                            <a:t>3</a:t>
                          </a:r>
                          <a:endParaRPr lang="ru-RU" sz="1800">
                            <a:effectLst/>
                            <a:latin typeface="Calibri"/>
                            <a:ea typeface="Times New Roman"/>
                            <a:cs typeface="Times New Roman"/>
                          </a:endParaRPr>
                        </a:p>
                      </a:txBody>
                      <a:tcPr marL="68580" marR="68580" marT="0" marB="0"/>
                    </a:tc>
                    <a:tc>
                      <a:txBody>
                        <a:bodyPr/>
                        <a:lstStyle/>
                        <a:p>
                          <a:pPr algn="ctr">
                            <a:lnSpc>
                              <a:spcPct val="115000"/>
                            </a:lnSpc>
                            <a:spcAft>
                              <a:spcPts val="0"/>
                            </a:spcAft>
                          </a:pPr>
                          <a:r>
                            <a:rPr lang="ru-RU" sz="1800" dirty="0">
                              <a:effectLst/>
                            </a:rPr>
                            <a:t>Е</a:t>
                          </a:r>
                          <a:endParaRPr lang="ru-RU" sz="1800" dirty="0">
                            <a:effectLst/>
                            <a:latin typeface="Calibri"/>
                            <a:ea typeface="Times New Roman"/>
                            <a:cs typeface="Times New Roman"/>
                          </a:endParaRPr>
                        </a:p>
                      </a:txBody>
                      <a:tcPr marL="68580" marR="68580" marT="0" marB="0"/>
                    </a:tc>
                  </a:tr>
                </a:tbl>
              </a:graphicData>
            </a:graphic>
          </p:graphicFrame>
        </mc:Choice>
        <mc:Fallback>
          <p:graphicFrame>
            <p:nvGraphicFramePr>
              <p:cNvPr id="6" name="Таблица 5"/>
              <p:cNvGraphicFramePr>
                <a:graphicFrameLocks noGrp="1"/>
              </p:cNvGraphicFramePr>
              <p:nvPr>
                <p:extLst>
                  <p:ext uri="{D42A27DB-BD31-4B8C-83A1-F6EECF244321}">
                    <p14:modId xmlns:p14="http://schemas.microsoft.com/office/powerpoint/2010/main" val="3662933231"/>
                  </p:ext>
                </p:extLst>
              </p:nvPr>
            </p:nvGraphicFramePr>
            <p:xfrm>
              <a:off x="1331640" y="2708920"/>
              <a:ext cx="5688631" cy="3319023"/>
            </p:xfrm>
            <a:graphic>
              <a:graphicData uri="http://schemas.openxmlformats.org/drawingml/2006/table">
                <a:tbl>
                  <a:tblPr firstRow="1" firstCol="1" bandRow="1">
                    <a:tableStyleId>{5C22544A-7EE6-4342-B048-85BDC9FD1C3A}</a:tableStyleId>
                  </a:tblPr>
                  <a:tblGrid>
                    <a:gridCol w="2581314"/>
                    <a:gridCol w="1820881"/>
                    <a:gridCol w="1286436"/>
                  </a:tblGrid>
                  <a:tr h="1110747">
                    <a:tc rowSpan="8">
                      <a:txBody>
                        <a:bodyPr/>
                        <a:lstStyle/>
                        <a:p>
                          <a:pPr algn="ctr">
                            <a:lnSpc>
                              <a:spcPct val="115000"/>
                            </a:lnSpc>
                            <a:spcAft>
                              <a:spcPts val="0"/>
                            </a:spcAft>
                          </a:pPr>
                          <a:endParaRPr lang="ru-RU" sz="1800" dirty="0" smtClean="0">
                            <a:solidFill>
                              <a:schemeClr val="tx1"/>
                            </a:solidFill>
                            <a:effectLst/>
                          </a:endParaRPr>
                        </a:p>
                        <a:p>
                          <a:pPr indent="431800">
                            <a:spcAft>
                              <a:spcPts val="0"/>
                            </a:spcAft>
                          </a:pPr>
                          <a:r>
                            <a:rPr lang="ru-RU" sz="1800" dirty="0">
                              <a:solidFill>
                                <a:schemeClr val="tx1"/>
                              </a:solidFill>
                              <a:effectLst/>
                            </a:rPr>
                            <a:t> </a:t>
                          </a:r>
                        </a:p>
                        <a:p>
                          <a:pPr indent="431800">
                            <a:spcAft>
                              <a:spcPts val="0"/>
                            </a:spcAft>
                          </a:pPr>
                          <a:r>
                            <a:rPr lang="ru-RU" sz="1800" dirty="0">
                              <a:solidFill>
                                <a:schemeClr val="tx1"/>
                              </a:solidFill>
                              <a:effectLst/>
                            </a:rPr>
                            <a:t>5+5+5</a:t>
                          </a:r>
                        </a:p>
                        <a:p>
                          <a:pPr indent="431800">
                            <a:spcAft>
                              <a:spcPts val="0"/>
                            </a:spcAft>
                          </a:pPr>
                          <a:r>
                            <a:rPr lang="ru-RU" sz="1800" dirty="0">
                              <a:solidFill>
                                <a:schemeClr val="tx1"/>
                              </a:solidFill>
                              <a:effectLst/>
                            </a:rPr>
                            <a:t>6+6</a:t>
                          </a:r>
                        </a:p>
                        <a:p>
                          <a:pPr indent="431800">
                            <a:spcAft>
                              <a:spcPts val="0"/>
                            </a:spcAft>
                          </a:pPr>
                          <a:r>
                            <a:rPr lang="ru-RU" sz="1800" dirty="0">
                              <a:solidFill>
                                <a:schemeClr val="tx1"/>
                              </a:solidFill>
                              <a:effectLst/>
                            </a:rPr>
                            <a:t>2+2+2+2+2+2</a:t>
                          </a:r>
                        </a:p>
                        <a:p>
                          <a:pPr indent="431800">
                            <a:spcAft>
                              <a:spcPts val="0"/>
                            </a:spcAft>
                          </a:pPr>
                          <a:r>
                            <a:rPr lang="ru-RU" sz="1800" dirty="0">
                              <a:solidFill>
                                <a:schemeClr val="tx1"/>
                              </a:solidFill>
                              <a:effectLst/>
                            </a:rPr>
                            <a:t>1+1+1</a:t>
                          </a:r>
                        </a:p>
                        <a:p>
                          <a:pPr indent="431800">
                            <a:spcAft>
                              <a:spcPts val="0"/>
                            </a:spcAft>
                          </a:pPr>
                          <a:r>
                            <a:rPr lang="ru-RU" sz="1800" dirty="0">
                              <a:solidFill>
                                <a:schemeClr val="tx1"/>
                              </a:solidFill>
                              <a:effectLst/>
                            </a:rPr>
                            <a:t>3+3+3+3+3</a:t>
                          </a:r>
                        </a:p>
                        <a:p>
                          <a:pPr indent="431800">
                            <a:spcAft>
                              <a:spcPts val="0"/>
                            </a:spcAft>
                          </a:pPr>
                          <a:r>
                            <a:rPr lang="ru-RU" sz="1800" dirty="0">
                              <a:solidFill>
                                <a:schemeClr val="tx1"/>
                              </a:solidFill>
                              <a:effectLst/>
                            </a:rPr>
                            <a:t>15+15+15</a:t>
                          </a:r>
                        </a:p>
                        <a:p>
                          <a:pPr indent="431800">
                            <a:spcAft>
                              <a:spcPts val="0"/>
                            </a:spcAft>
                          </a:pPr>
                          <a:r>
                            <a:rPr lang="ru-RU" sz="1800" dirty="0">
                              <a:solidFill>
                                <a:schemeClr val="tx1"/>
                              </a:solidFill>
                              <a:effectLst/>
                            </a:rPr>
                            <a:t>10+2+10+2+10+2</a:t>
                          </a:r>
                        </a:p>
                        <a:p>
                          <a:pPr indent="431800">
                            <a:spcAft>
                              <a:spcPts val="0"/>
                            </a:spcAft>
                          </a:pPr>
                          <a:r>
                            <a:rPr lang="ru-RU" sz="1800" dirty="0">
                              <a:solidFill>
                                <a:schemeClr val="tx1"/>
                              </a:solidFill>
                              <a:effectLst/>
                            </a:rPr>
                            <a:t>11+11+11+11+11</a:t>
                          </a:r>
                        </a:p>
                        <a:p>
                          <a:pPr algn="ctr">
                            <a:lnSpc>
                              <a:spcPct val="115000"/>
                            </a:lnSpc>
                            <a:spcAft>
                              <a:spcPts val="0"/>
                            </a:spcAft>
                          </a:pPr>
                          <a:r>
                            <a:rPr lang="ru-RU" sz="1800" dirty="0">
                              <a:solidFill>
                                <a:schemeClr val="tx1"/>
                              </a:solidFill>
                              <a:effectLst/>
                            </a:rPr>
                            <a:t> </a:t>
                          </a:r>
                          <a:endParaRPr lang="ru-RU" sz="1800" dirty="0">
                            <a:solidFill>
                              <a:schemeClr val="tx1"/>
                            </a:solidFill>
                            <a:effectLst/>
                            <a:latin typeface="Calibri"/>
                            <a:ea typeface="Times New Roman"/>
                            <a:cs typeface="Times New Roman"/>
                          </a:endParaRPr>
                        </a:p>
                      </a:txBody>
                      <a:tcPr marL="68580" marR="68580" marT="0" marB="0">
                        <a:solidFill>
                          <a:schemeClr val="bg1">
                            <a:lumMod val="85000"/>
                          </a:schemeClr>
                        </a:solidFill>
                      </a:tcPr>
                    </a:tc>
                    <a:tc>
                      <a:txBody>
                        <a:bodyPr/>
                        <a:lstStyle/>
                        <a:p>
                          <a:endParaRPr lang="ru-RU"/>
                        </a:p>
                      </a:txBody>
                      <a:tcPr marL="68580" marR="68580" marT="0" marB="0">
                        <a:blipFill rotWithShape="1">
                          <a:blip r:embed="rId2"/>
                          <a:stretch>
                            <a:fillRect l="-141806" r="-70569" b="-209890"/>
                          </a:stretch>
                        </a:blipFill>
                      </a:tcPr>
                    </a:tc>
                    <a:tc>
                      <a:txBody>
                        <a:bodyPr/>
                        <a:lstStyle/>
                        <a:p>
                          <a:pPr algn="ctr">
                            <a:spcAft>
                              <a:spcPts val="0"/>
                            </a:spcAft>
                          </a:pPr>
                          <a:r>
                            <a:rPr lang="ru-RU" sz="1800" dirty="0">
                              <a:solidFill>
                                <a:schemeClr val="tx1"/>
                              </a:solidFill>
                              <a:effectLst/>
                            </a:rPr>
                            <a:t> </a:t>
                          </a:r>
                        </a:p>
                        <a:p>
                          <a:pPr algn="ctr">
                            <a:spcAft>
                              <a:spcPts val="0"/>
                            </a:spcAft>
                          </a:pPr>
                          <a:r>
                            <a:rPr lang="ru-RU" sz="1800" dirty="0">
                              <a:solidFill>
                                <a:schemeClr val="tx1"/>
                              </a:solidFill>
                              <a:effectLst/>
                            </a:rPr>
                            <a:t>Т</a:t>
                          </a:r>
                          <a:endParaRPr lang="ru-RU" sz="1800" dirty="0">
                            <a:solidFill>
                              <a:schemeClr val="tx1"/>
                            </a:solidFill>
                            <a:effectLst/>
                            <a:latin typeface="Calibri"/>
                            <a:ea typeface="Times New Roman"/>
                            <a:cs typeface="Times New Roman"/>
                          </a:endParaRPr>
                        </a:p>
                      </a:txBody>
                      <a:tcPr marL="68580" marR="68580" marT="0" marB="0">
                        <a:solidFill>
                          <a:schemeClr val="bg1">
                            <a:lumMod val="85000"/>
                          </a:schemeClr>
                        </a:solidFill>
                      </a:tcPr>
                    </a:tc>
                  </a:tr>
                  <a:tr h="315468">
                    <a:tc vMerge="1">
                      <a:txBody>
                        <a:bodyPr/>
                        <a:lstStyle/>
                        <a:p>
                          <a:endParaRPr lang="ru-RU"/>
                        </a:p>
                      </a:txBody>
                      <a:tcPr/>
                    </a:tc>
                    <a:tc>
                      <a:txBody>
                        <a:bodyPr/>
                        <a:lstStyle/>
                        <a:p>
                          <a:endParaRPr lang="ru-RU"/>
                        </a:p>
                      </a:txBody>
                      <a:tcPr marL="68580" marR="68580" marT="0" marB="0">
                        <a:blipFill rotWithShape="1">
                          <a:blip r:embed="rId2"/>
                          <a:stretch>
                            <a:fillRect l="-141806" t="-350000" r="-70569" b="-634615"/>
                          </a:stretch>
                        </a:blipFill>
                      </a:tcPr>
                    </a:tc>
                    <a:tc>
                      <a:txBody>
                        <a:bodyPr/>
                        <a:lstStyle/>
                        <a:p>
                          <a:pPr algn="ctr">
                            <a:lnSpc>
                              <a:spcPct val="115000"/>
                            </a:lnSpc>
                            <a:spcAft>
                              <a:spcPts val="0"/>
                            </a:spcAft>
                          </a:pPr>
                          <a:r>
                            <a:rPr lang="ru-RU" sz="1800" dirty="0">
                              <a:effectLst/>
                            </a:rPr>
                            <a:t>Р</a:t>
                          </a:r>
                          <a:endParaRPr lang="ru-RU" sz="1800" dirty="0">
                            <a:effectLst/>
                            <a:latin typeface="Calibri"/>
                            <a:ea typeface="Times New Roman"/>
                            <a:cs typeface="Times New Roman"/>
                          </a:endParaRPr>
                        </a:p>
                      </a:txBody>
                      <a:tcPr marL="68580" marR="68580" marT="0" marB="0"/>
                    </a:tc>
                  </a:tr>
                  <a:tr h="315468">
                    <a:tc vMerge="1">
                      <a:txBody>
                        <a:bodyPr/>
                        <a:lstStyle/>
                        <a:p>
                          <a:endParaRPr lang="ru-RU"/>
                        </a:p>
                      </a:txBody>
                      <a:tcPr/>
                    </a:tc>
                    <a:tc>
                      <a:txBody>
                        <a:bodyPr/>
                        <a:lstStyle/>
                        <a:p>
                          <a:endParaRPr lang="ru-RU"/>
                        </a:p>
                      </a:txBody>
                      <a:tcPr marL="68580" marR="68580" marT="0" marB="0">
                        <a:blipFill rotWithShape="1">
                          <a:blip r:embed="rId2"/>
                          <a:stretch>
                            <a:fillRect l="-141806" t="-450000" r="-70569" b="-534615"/>
                          </a:stretch>
                        </a:blipFill>
                      </a:tcPr>
                    </a:tc>
                    <a:tc>
                      <a:txBody>
                        <a:bodyPr/>
                        <a:lstStyle/>
                        <a:p>
                          <a:pPr algn="ctr">
                            <a:lnSpc>
                              <a:spcPct val="115000"/>
                            </a:lnSpc>
                            <a:spcAft>
                              <a:spcPts val="0"/>
                            </a:spcAft>
                          </a:pPr>
                          <a:r>
                            <a:rPr lang="ru-RU" sz="1800" dirty="0">
                              <a:effectLst/>
                            </a:rPr>
                            <a:t>М</a:t>
                          </a:r>
                          <a:endParaRPr lang="ru-RU" sz="1800" dirty="0">
                            <a:effectLst/>
                            <a:latin typeface="Calibri"/>
                            <a:ea typeface="Times New Roman"/>
                            <a:cs typeface="Times New Roman"/>
                          </a:endParaRPr>
                        </a:p>
                      </a:txBody>
                      <a:tcPr marL="68580" marR="68580" marT="0" marB="0"/>
                    </a:tc>
                  </a:tr>
                  <a:tr h="315468">
                    <a:tc vMerge="1">
                      <a:txBody>
                        <a:bodyPr/>
                        <a:lstStyle/>
                        <a:p>
                          <a:endParaRPr lang="ru-RU"/>
                        </a:p>
                      </a:txBody>
                      <a:tcPr/>
                    </a:tc>
                    <a:tc>
                      <a:txBody>
                        <a:bodyPr/>
                        <a:lstStyle/>
                        <a:p>
                          <a:endParaRPr lang="ru-RU"/>
                        </a:p>
                      </a:txBody>
                      <a:tcPr marL="68580" marR="68580" marT="0" marB="0">
                        <a:blipFill rotWithShape="1">
                          <a:blip r:embed="rId2"/>
                          <a:stretch>
                            <a:fillRect l="-141806" t="-550000" r="-70569" b="-434615"/>
                          </a:stretch>
                        </a:blipFill>
                      </a:tcPr>
                    </a:tc>
                    <a:tc>
                      <a:txBody>
                        <a:bodyPr/>
                        <a:lstStyle/>
                        <a:p>
                          <a:pPr algn="ctr">
                            <a:lnSpc>
                              <a:spcPct val="115000"/>
                            </a:lnSpc>
                            <a:spcAft>
                              <a:spcPts val="0"/>
                            </a:spcAft>
                          </a:pPr>
                          <a:r>
                            <a:rPr lang="ru-RU" sz="1800" dirty="0">
                              <a:effectLst/>
                            </a:rPr>
                            <a:t>Р</a:t>
                          </a:r>
                          <a:endParaRPr lang="ru-RU" sz="1800" dirty="0">
                            <a:effectLst/>
                            <a:latin typeface="Calibri"/>
                            <a:ea typeface="Times New Roman"/>
                            <a:cs typeface="Times New Roman"/>
                          </a:endParaRPr>
                        </a:p>
                      </a:txBody>
                      <a:tcPr marL="68580" marR="68580" marT="0" marB="0"/>
                    </a:tc>
                  </a:tr>
                  <a:tr h="315468">
                    <a:tc vMerge="1">
                      <a:txBody>
                        <a:bodyPr/>
                        <a:lstStyle/>
                        <a:p>
                          <a:endParaRPr lang="ru-RU"/>
                        </a:p>
                      </a:txBody>
                      <a:tcPr/>
                    </a:tc>
                    <a:tc>
                      <a:txBody>
                        <a:bodyPr/>
                        <a:lstStyle/>
                        <a:p>
                          <a:endParaRPr lang="ru-RU"/>
                        </a:p>
                      </a:txBody>
                      <a:tcPr marL="68580" marR="68580" marT="0" marB="0">
                        <a:blipFill rotWithShape="1">
                          <a:blip r:embed="rId2"/>
                          <a:stretch>
                            <a:fillRect l="-141806" t="-650000" r="-70569" b="-334615"/>
                          </a:stretch>
                        </a:blipFill>
                      </a:tcPr>
                    </a:tc>
                    <a:tc>
                      <a:txBody>
                        <a:bodyPr/>
                        <a:lstStyle/>
                        <a:p>
                          <a:pPr algn="ctr">
                            <a:lnSpc>
                              <a:spcPct val="115000"/>
                            </a:lnSpc>
                            <a:spcAft>
                              <a:spcPts val="0"/>
                            </a:spcAft>
                          </a:pPr>
                          <a:r>
                            <a:rPr lang="ru-RU" sz="1800" dirty="0">
                              <a:effectLst/>
                            </a:rPr>
                            <a:t>П</a:t>
                          </a:r>
                          <a:endParaRPr lang="ru-RU" sz="1800" dirty="0">
                            <a:effectLst/>
                            <a:latin typeface="Calibri"/>
                            <a:ea typeface="Times New Roman"/>
                            <a:cs typeface="Times New Roman"/>
                          </a:endParaRPr>
                        </a:p>
                      </a:txBody>
                      <a:tcPr marL="68580" marR="68580" marT="0" marB="0"/>
                    </a:tc>
                  </a:tr>
                  <a:tr h="315468">
                    <a:tc vMerge="1">
                      <a:txBody>
                        <a:bodyPr/>
                        <a:lstStyle/>
                        <a:p>
                          <a:endParaRPr lang="ru-RU"/>
                        </a:p>
                      </a:txBody>
                      <a:tcPr/>
                    </a:tc>
                    <a:tc>
                      <a:txBody>
                        <a:bodyPr/>
                        <a:lstStyle/>
                        <a:p>
                          <a:endParaRPr lang="ru-RU"/>
                        </a:p>
                      </a:txBody>
                      <a:tcPr marL="68580" marR="68580" marT="0" marB="0">
                        <a:blipFill rotWithShape="1">
                          <a:blip r:embed="rId2"/>
                          <a:stretch>
                            <a:fillRect l="-141806" t="-764706" r="-70569" b="-241176"/>
                          </a:stretch>
                        </a:blipFill>
                      </a:tcPr>
                    </a:tc>
                    <a:tc>
                      <a:txBody>
                        <a:bodyPr/>
                        <a:lstStyle/>
                        <a:p>
                          <a:pPr algn="ctr">
                            <a:lnSpc>
                              <a:spcPct val="115000"/>
                            </a:lnSpc>
                            <a:spcAft>
                              <a:spcPts val="0"/>
                            </a:spcAft>
                          </a:pPr>
                          <a:r>
                            <a:rPr lang="ru-RU" sz="1800" dirty="0">
                              <a:effectLst/>
                            </a:rPr>
                            <a:t>И</a:t>
                          </a:r>
                          <a:endParaRPr lang="ru-RU" sz="1800" dirty="0">
                            <a:effectLst/>
                            <a:latin typeface="Calibri"/>
                            <a:ea typeface="Times New Roman"/>
                            <a:cs typeface="Times New Roman"/>
                          </a:endParaRPr>
                        </a:p>
                      </a:txBody>
                      <a:tcPr marL="68580" marR="68580" marT="0" marB="0"/>
                    </a:tc>
                  </a:tr>
                  <a:tr h="315468">
                    <a:tc vMerge="1">
                      <a:txBody>
                        <a:bodyPr/>
                        <a:lstStyle/>
                        <a:p>
                          <a:endParaRPr lang="ru-RU"/>
                        </a:p>
                      </a:txBody>
                      <a:tcPr/>
                    </a:tc>
                    <a:tc>
                      <a:txBody>
                        <a:bodyPr/>
                        <a:lstStyle/>
                        <a:p>
                          <a:endParaRPr lang="ru-RU"/>
                        </a:p>
                      </a:txBody>
                      <a:tcPr marL="68580" marR="68580" marT="0" marB="0">
                        <a:blipFill rotWithShape="1">
                          <a:blip r:embed="rId2"/>
                          <a:stretch>
                            <a:fillRect l="-141806" t="-848077" r="-70569" b="-136538"/>
                          </a:stretch>
                        </a:blipFill>
                      </a:tcPr>
                    </a:tc>
                    <a:tc>
                      <a:txBody>
                        <a:bodyPr/>
                        <a:lstStyle/>
                        <a:p>
                          <a:pPr algn="ctr">
                            <a:lnSpc>
                              <a:spcPct val="115000"/>
                            </a:lnSpc>
                            <a:spcAft>
                              <a:spcPts val="0"/>
                            </a:spcAft>
                          </a:pPr>
                          <a:r>
                            <a:rPr lang="ru-RU" sz="1800" dirty="0">
                              <a:effectLst/>
                            </a:rPr>
                            <a:t>Е</a:t>
                          </a:r>
                          <a:endParaRPr lang="ru-RU" sz="1800" dirty="0">
                            <a:effectLst/>
                            <a:latin typeface="Calibri"/>
                            <a:ea typeface="Times New Roman"/>
                            <a:cs typeface="Times New Roman"/>
                          </a:endParaRPr>
                        </a:p>
                      </a:txBody>
                      <a:tcPr marL="68580" marR="68580" marT="0" marB="0"/>
                    </a:tc>
                  </a:tr>
                  <a:tr h="315468">
                    <a:tc vMerge="1">
                      <a:txBody>
                        <a:bodyPr/>
                        <a:lstStyle/>
                        <a:p>
                          <a:endParaRPr lang="ru-RU"/>
                        </a:p>
                      </a:txBody>
                      <a:tcPr/>
                    </a:tc>
                    <a:tc>
                      <a:txBody>
                        <a:bodyPr/>
                        <a:lstStyle/>
                        <a:p>
                          <a:endParaRPr lang="ru-RU"/>
                        </a:p>
                      </a:txBody>
                      <a:tcPr marL="68580" marR="68580" marT="0" marB="0">
                        <a:blipFill rotWithShape="1">
                          <a:blip r:embed="rId2"/>
                          <a:stretch>
                            <a:fillRect l="-141806" t="-948077" r="-70569" b="-36538"/>
                          </a:stretch>
                        </a:blipFill>
                      </a:tcPr>
                    </a:tc>
                    <a:tc>
                      <a:txBody>
                        <a:bodyPr/>
                        <a:lstStyle/>
                        <a:p>
                          <a:pPr algn="ctr">
                            <a:lnSpc>
                              <a:spcPct val="115000"/>
                            </a:lnSpc>
                            <a:spcAft>
                              <a:spcPts val="0"/>
                            </a:spcAft>
                          </a:pPr>
                          <a:r>
                            <a:rPr lang="ru-RU" sz="1800" dirty="0">
                              <a:effectLst/>
                            </a:rPr>
                            <a:t>Е</a:t>
                          </a:r>
                          <a:endParaRPr lang="ru-RU" sz="1800" dirty="0">
                            <a:effectLst/>
                            <a:latin typeface="Calibri"/>
                            <a:ea typeface="Times New Roman"/>
                            <a:cs typeface="Times New Roman"/>
                          </a:endParaRPr>
                        </a:p>
                      </a:txBody>
                      <a:tcPr marL="68580" marR="68580" marT="0" marB="0"/>
                    </a:tc>
                  </a:tr>
                </a:tbl>
              </a:graphicData>
            </a:graphic>
          </p:graphicFrame>
        </mc:Fallback>
      </mc:AlternateContent>
    </p:spTree>
    <p:extLst>
      <p:ext uri="{BB962C8B-B14F-4D97-AF65-F5344CB8AC3E}">
        <p14:creationId xmlns:p14="http://schemas.microsoft.com/office/powerpoint/2010/main" val="8312986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095" y="332656"/>
            <a:ext cx="3636085" cy="2448272"/>
          </a:xfrm>
        </p:spPr>
        <p:txBody>
          <a:bodyPr/>
          <a:lstStyle/>
          <a:p>
            <a:pPr marL="0" lvl="0" indent="0">
              <a:spcBef>
                <a:spcPts val="0"/>
              </a:spcBef>
            </a:pPr>
            <a:r>
              <a:rPr lang="ru-RU" sz="1800" b="0" dirty="0" smtClean="0">
                <a:solidFill>
                  <a:prstClr val="black"/>
                </a:solidFill>
                <a:ea typeface="+mn-ea"/>
                <a:cs typeface="+mn-cs"/>
              </a:rPr>
              <a:t/>
            </a:r>
            <a:br>
              <a:rPr lang="ru-RU" sz="1800" b="0" dirty="0" smtClean="0">
                <a:solidFill>
                  <a:prstClr val="black"/>
                </a:solidFill>
                <a:ea typeface="+mn-ea"/>
                <a:cs typeface="+mn-cs"/>
              </a:rPr>
            </a:br>
            <a:r>
              <a:rPr lang="ru-RU" sz="1800" b="0" dirty="0">
                <a:solidFill>
                  <a:prstClr val="black"/>
                </a:solidFill>
                <a:ea typeface="+mn-ea"/>
                <a:cs typeface="+mn-cs"/>
              </a:rPr>
              <a:t/>
            </a:r>
            <a:br>
              <a:rPr lang="ru-RU" sz="1800" b="0" dirty="0">
                <a:solidFill>
                  <a:prstClr val="black"/>
                </a:solidFill>
                <a:ea typeface="+mn-ea"/>
                <a:cs typeface="+mn-cs"/>
              </a:rPr>
            </a:br>
            <a:r>
              <a:rPr lang="ru-RU" sz="1800" b="0" dirty="0" smtClean="0">
                <a:solidFill>
                  <a:prstClr val="black"/>
                </a:solidFill>
                <a:ea typeface="+mn-ea"/>
                <a:cs typeface="+mn-cs"/>
              </a:rPr>
              <a:t/>
            </a:r>
            <a:br>
              <a:rPr lang="ru-RU" sz="1800" b="0" dirty="0" smtClean="0">
                <a:solidFill>
                  <a:prstClr val="black"/>
                </a:solidFill>
                <a:ea typeface="+mn-ea"/>
                <a:cs typeface="+mn-cs"/>
              </a:rPr>
            </a:br>
            <a:r>
              <a:rPr lang="ru-RU" sz="1800" b="0" dirty="0">
                <a:solidFill>
                  <a:prstClr val="black"/>
                </a:solidFill>
                <a:ea typeface="+mn-ea"/>
                <a:cs typeface="+mn-cs"/>
              </a:rPr>
              <a:t/>
            </a:r>
            <a:br>
              <a:rPr lang="ru-RU" sz="1800" b="0" dirty="0">
                <a:solidFill>
                  <a:prstClr val="black"/>
                </a:solidFill>
                <a:ea typeface="+mn-ea"/>
                <a:cs typeface="+mn-cs"/>
              </a:rPr>
            </a:br>
            <a:r>
              <a:rPr lang="ru-RU" sz="1800" b="0" dirty="0" smtClean="0">
                <a:solidFill>
                  <a:prstClr val="black"/>
                </a:solidFill>
                <a:ea typeface="+mn-ea"/>
                <a:cs typeface="+mn-cs"/>
              </a:rPr>
              <a:t/>
            </a:r>
            <a:br>
              <a:rPr lang="ru-RU" sz="1800" b="0" dirty="0" smtClean="0">
                <a:solidFill>
                  <a:prstClr val="black"/>
                </a:solidFill>
                <a:ea typeface="+mn-ea"/>
                <a:cs typeface="+mn-cs"/>
              </a:rPr>
            </a:br>
            <a:r>
              <a:rPr lang="ru-RU" sz="1800" b="0" dirty="0" smtClean="0">
                <a:solidFill>
                  <a:prstClr val="black"/>
                </a:solidFill>
                <a:ea typeface="+mn-ea"/>
                <a:cs typeface="+mn-cs"/>
              </a:rPr>
              <a:t>На </a:t>
            </a:r>
            <a:r>
              <a:rPr lang="ru-RU" sz="1800" b="0" dirty="0">
                <a:solidFill>
                  <a:prstClr val="black"/>
                </a:solidFill>
                <a:ea typeface="+mn-ea"/>
                <a:cs typeface="+mn-cs"/>
              </a:rPr>
              <a:t>уроках математики важно включать в физкультминутки упражнения для глаз, так как они служат профилактикой нарушения зрения. Это следующие упражнения:</a:t>
            </a:r>
            <a:br>
              <a:rPr lang="ru-RU" sz="1800" b="0" dirty="0">
                <a:solidFill>
                  <a:prstClr val="black"/>
                </a:solidFill>
                <a:ea typeface="+mn-ea"/>
                <a:cs typeface="+mn-cs"/>
              </a:rPr>
            </a:br>
            <a:endParaRPr lang="ru-RU" sz="1800" dirty="0"/>
          </a:p>
        </p:txBody>
      </p:sp>
      <p:pic>
        <p:nvPicPr>
          <p:cNvPr id="6" name="Объект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427985" y="980728"/>
            <a:ext cx="4182616" cy="3384376"/>
          </a:xfrm>
        </p:spPr>
      </p:pic>
      <p:sp>
        <p:nvSpPr>
          <p:cNvPr id="4" name="Текст 3"/>
          <p:cNvSpPr>
            <a:spLocks noGrp="1"/>
          </p:cNvSpPr>
          <p:nvPr>
            <p:ph type="body" sz="half" idx="2"/>
          </p:nvPr>
        </p:nvSpPr>
        <p:spPr>
          <a:xfrm>
            <a:off x="899592" y="2348880"/>
            <a:ext cx="3564833" cy="3288440"/>
          </a:xfrm>
        </p:spPr>
        <p:txBody>
          <a:bodyPr/>
          <a:lstStyle/>
          <a:p>
            <a:pPr lvl="0">
              <a:spcBef>
                <a:spcPts val="0"/>
              </a:spcBef>
              <a:spcAft>
                <a:spcPts val="0"/>
              </a:spcAft>
              <a:buClrTx/>
              <a:buSzTx/>
            </a:pPr>
            <a:endParaRPr lang="ru-RU" sz="1800" dirty="0" smtClean="0">
              <a:solidFill>
                <a:prstClr val="black"/>
              </a:solidFill>
            </a:endParaRPr>
          </a:p>
          <a:p>
            <a:pPr lvl="0">
              <a:spcBef>
                <a:spcPts val="0"/>
              </a:spcBef>
              <a:spcAft>
                <a:spcPts val="0"/>
              </a:spcAft>
              <a:buClrTx/>
              <a:buSzTx/>
            </a:pPr>
            <a:endParaRPr lang="ru-RU" sz="1800" dirty="0">
              <a:solidFill>
                <a:prstClr val="black"/>
              </a:solidFill>
            </a:endParaRPr>
          </a:p>
          <a:p>
            <a:pPr lvl="0">
              <a:spcBef>
                <a:spcPts val="0"/>
              </a:spcBef>
              <a:spcAft>
                <a:spcPts val="0"/>
              </a:spcAft>
              <a:buClrTx/>
              <a:buSzTx/>
            </a:pPr>
            <a:r>
              <a:rPr lang="ru-RU" sz="1800" dirty="0" smtClean="0">
                <a:solidFill>
                  <a:prstClr val="black"/>
                </a:solidFill>
              </a:rPr>
              <a:t>- </a:t>
            </a:r>
            <a:r>
              <a:rPr lang="ru-RU" sz="1800" dirty="0">
                <a:solidFill>
                  <a:prstClr val="black"/>
                </a:solidFill>
              </a:rPr>
              <a:t>вертикальные движения глаз вверх-вниз;</a:t>
            </a:r>
          </a:p>
          <a:p>
            <a:pPr lvl="0">
              <a:spcBef>
                <a:spcPts val="0"/>
              </a:spcBef>
              <a:spcAft>
                <a:spcPts val="0"/>
              </a:spcAft>
              <a:buClrTx/>
              <a:buSzTx/>
            </a:pPr>
            <a:r>
              <a:rPr lang="ru-RU" sz="1800" dirty="0">
                <a:solidFill>
                  <a:prstClr val="black"/>
                </a:solidFill>
              </a:rPr>
              <a:t>- горизонтальные вправо-влево;</a:t>
            </a:r>
          </a:p>
          <a:p>
            <a:pPr lvl="0">
              <a:spcBef>
                <a:spcPts val="0"/>
              </a:spcBef>
              <a:spcAft>
                <a:spcPts val="0"/>
              </a:spcAft>
              <a:buClrTx/>
              <a:buSzTx/>
            </a:pPr>
            <a:r>
              <a:rPr lang="ru-RU" sz="1800" dirty="0">
                <a:solidFill>
                  <a:prstClr val="black"/>
                </a:solidFill>
              </a:rPr>
              <a:t>- вращение глазами по часовой стрелке и против;</a:t>
            </a:r>
          </a:p>
          <a:p>
            <a:pPr lvl="0">
              <a:spcBef>
                <a:spcPts val="0"/>
              </a:spcBef>
              <a:spcAft>
                <a:spcPts val="0"/>
              </a:spcAft>
              <a:buClrTx/>
              <a:buSzTx/>
            </a:pPr>
            <a:r>
              <a:rPr lang="ru-RU" sz="1800" dirty="0">
                <a:solidFill>
                  <a:prstClr val="black"/>
                </a:solidFill>
              </a:rPr>
              <a:t>- массаж век и другие.</a:t>
            </a:r>
          </a:p>
          <a:p>
            <a:endParaRPr lang="ru-RU" dirty="0"/>
          </a:p>
        </p:txBody>
      </p:sp>
    </p:spTree>
    <p:extLst>
      <p:ext uri="{BB962C8B-B14F-4D97-AF65-F5344CB8AC3E}">
        <p14:creationId xmlns:p14="http://schemas.microsoft.com/office/powerpoint/2010/main" val="40111141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095" y="692697"/>
            <a:ext cx="3636085" cy="1944216"/>
          </a:xfrm>
        </p:spPr>
        <p:txBody>
          <a:bodyPr/>
          <a:lstStyle/>
          <a:p>
            <a:pPr marL="0" lvl="0" indent="0">
              <a:spcBef>
                <a:spcPts val="0"/>
              </a:spcBef>
              <a:buNone/>
            </a:pPr>
            <a:r>
              <a:rPr lang="ru-RU" sz="1800" b="0" dirty="0">
                <a:solidFill>
                  <a:prstClr val="black"/>
                </a:solidFill>
                <a:ea typeface="+mn-ea"/>
                <a:cs typeface="+mn-cs"/>
              </a:rPr>
              <a:t>Для улучшения работы мозга на разных этапах урока предлагается использовать следующие упражнения:</a:t>
            </a:r>
            <a:br>
              <a:rPr lang="ru-RU" sz="1800" b="0" dirty="0">
                <a:solidFill>
                  <a:prstClr val="black"/>
                </a:solidFill>
                <a:ea typeface="+mn-ea"/>
                <a:cs typeface="+mn-cs"/>
              </a:rPr>
            </a:br>
            <a:endParaRPr lang="ru-RU" dirty="0"/>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355977" y="1672828"/>
            <a:ext cx="4254624" cy="3124324"/>
          </a:xfrm>
        </p:spPr>
      </p:pic>
      <p:sp>
        <p:nvSpPr>
          <p:cNvPr id="4" name="Текст 3"/>
          <p:cNvSpPr>
            <a:spLocks noGrp="1"/>
          </p:cNvSpPr>
          <p:nvPr>
            <p:ph type="body" sz="half" idx="2"/>
          </p:nvPr>
        </p:nvSpPr>
        <p:spPr>
          <a:xfrm>
            <a:off x="827584" y="2708920"/>
            <a:ext cx="3636841" cy="2928400"/>
          </a:xfrm>
        </p:spPr>
        <p:txBody>
          <a:bodyPr>
            <a:normAutofit fontScale="92500" lnSpcReduction="10000"/>
          </a:bodyPr>
          <a:lstStyle/>
          <a:p>
            <a:pPr lvl="0">
              <a:spcBef>
                <a:spcPts val="0"/>
              </a:spcBef>
              <a:spcAft>
                <a:spcPts val="0"/>
              </a:spcAft>
              <a:buClrTx/>
              <a:buSzTx/>
            </a:pPr>
            <a:endParaRPr lang="ru-RU" sz="1800" dirty="0">
              <a:solidFill>
                <a:prstClr val="black"/>
              </a:solidFill>
            </a:endParaRPr>
          </a:p>
          <a:p>
            <a:pPr marL="285750" lvl="0" indent="-285750">
              <a:spcBef>
                <a:spcPts val="0"/>
              </a:spcBef>
              <a:spcAft>
                <a:spcPts val="0"/>
              </a:spcAft>
              <a:buClrTx/>
              <a:buSzTx/>
              <a:buFontTx/>
              <a:buChar char="-"/>
            </a:pPr>
            <a:r>
              <a:rPr lang="ru-RU" sz="1800" dirty="0">
                <a:solidFill>
                  <a:prstClr val="black"/>
                </a:solidFill>
              </a:rPr>
              <a:t>растирание ушных раковин и пальцев – активизирует </a:t>
            </a:r>
          </a:p>
          <a:p>
            <a:pPr lvl="0">
              <a:spcBef>
                <a:spcPts val="0"/>
              </a:spcBef>
              <a:spcAft>
                <a:spcPts val="0"/>
              </a:spcAft>
              <a:buClrTx/>
              <a:buSzTx/>
            </a:pPr>
            <a:r>
              <a:rPr lang="ru-RU" sz="1800" dirty="0">
                <a:solidFill>
                  <a:prstClr val="black"/>
                </a:solidFill>
              </a:rPr>
              <a:t>    все системы организма;</a:t>
            </a:r>
          </a:p>
          <a:p>
            <a:pPr marL="285750" lvl="0" indent="-285750">
              <a:spcBef>
                <a:spcPts val="0"/>
              </a:spcBef>
              <a:spcAft>
                <a:spcPts val="0"/>
              </a:spcAft>
              <a:buClrTx/>
              <a:buSzTx/>
              <a:buFontTx/>
              <a:buChar char="-"/>
            </a:pPr>
            <a:r>
              <a:rPr lang="ru-RU" sz="1800" dirty="0">
                <a:solidFill>
                  <a:prstClr val="black"/>
                </a:solidFill>
              </a:rPr>
              <a:t>перекрёстные движения – активизирует оба   </a:t>
            </a:r>
          </a:p>
          <a:p>
            <a:pPr lvl="0">
              <a:spcBef>
                <a:spcPts val="0"/>
              </a:spcBef>
              <a:spcAft>
                <a:spcPts val="0"/>
              </a:spcAft>
              <a:buClrTx/>
              <a:buSzTx/>
            </a:pPr>
            <a:r>
              <a:rPr lang="ru-RU" sz="1800" dirty="0">
                <a:solidFill>
                  <a:prstClr val="black"/>
                </a:solidFill>
              </a:rPr>
              <a:t>    полушария головного мозга;</a:t>
            </a:r>
          </a:p>
          <a:p>
            <a:pPr marL="285750" lvl="0" indent="-285750">
              <a:spcBef>
                <a:spcPts val="0"/>
              </a:spcBef>
              <a:spcAft>
                <a:spcPts val="0"/>
              </a:spcAft>
              <a:buClrTx/>
              <a:buSzTx/>
              <a:buFontTx/>
              <a:buChar char="-"/>
            </a:pPr>
            <a:r>
              <a:rPr lang="ru-RU" sz="1800" dirty="0">
                <a:solidFill>
                  <a:prstClr val="black"/>
                </a:solidFill>
              </a:rPr>
              <a:t>качание головой – улучшает мыслительную </a:t>
            </a:r>
          </a:p>
          <a:p>
            <a:pPr lvl="0">
              <a:spcBef>
                <a:spcPts val="0"/>
              </a:spcBef>
              <a:spcAft>
                <a:spcPts val="0"/>
              </a:spcAft>
              <a:buClrTx/>
              <a:buSzTx/>
            </a:pPr>
            <a:r>
              <a:rPr lang="ru-RU" sz="1800" dirty="0">
                <a:solidFill>
                  <a:prstClr val="black"/>
                </a:solidFill>
              </a:rPr>
              <a:t>    деятельность и мозговое </a:t>
            </a:r>
            <a:endParaRPr lang="ru-RU" sz="1800" dirty="0" smtClean="0">
              <a:solidFill>
                <a:prstClr val="black"/>
              </a:solidFill>
            </a:endParaRPr>
          </a:p>
          <a:p>
            <a:pPr lvl="0">
              <a:spcBef>
                <a:spcPts val="0"/>
              </a:spcBef>
              <a:spcAft>
                <a:spcPts val="0"/>
              </a:spcAft>
              <a:buClrTx/>
              <a:buSzTx/>
            </a:pPr>
            <a:r>
              <a:rPr lang="ru-RU" sz="1800" dirty="0">
                <a:solidFill>
                  <a:prstClr val="black"/>
                </a:solidFill>
              </a:rPr>
              <a:t> </a:t>
            </a:r>
            <a:r>
              <a:rPr lang="ru-RU" sz="1800" dirty="0" smtClean="0">
                <a:solidFill>
                  <a:prstClr val="black"/>
                </a:solidFill>
              </a:rPr>
              <a:t>   кровообращения</a:t>
            </a:r>
            <a:endParaRPr lang="ru-RU" sz="1800" dirty="0">
              <a:solidFill>
                <a:prstClr val="black"/>
              </a:solidFill>
            </a:endParaRPr>
          </a:p>
          <a:p>
            <a:endParaRPr lang="ru-RU" dirty="0"/>
          </a:p>
        </p:txBody>
      </p:sp>
    </p:spTree>
    <p:extLst>
      <p:ext uri="{BB962C8B-B14F-4D97-AF65-F5344CB8AC3E}">
        <p14:creationId xmlns:p14="http://schemas.microsoft.com/office/powerpoint/2010/main" val="1822620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20689"/>
            <a:ext cx="6174432" cy="3970318"/>
          </a:xfrm>
          <a:prstGeom prst="rect">
            <a:avLst/>
          </a:prstGeom>
        </p:spPr>
        <p:txBody>
          <a:bodyPr wrap="square">
            <a:spAutoFit/>
          </a:bodyPr>
          <a:lstStyle/>
          <a:p>
            <a:pPr algn="r"/>
            <a:r>
              <a:rPr lang="ru-RU" b="1" dirty="0"/>
              <a:t> </a:t>
            </a:r>
            <a:endParaRPr lang="ru-RU" b="1" dirty="0" smtClean="0"/>
          </a:p>
          <a:p>
            <a:pPr algn="r"/>
            <a:endParaRPr lang="ru-RU" b="1" dirty="0"/>
          </a:p>
          <a:p>
            <a:pPr algn="r"/>
            <a:endParaRPr lang="ru-RU" b="1" dirty="0" smtClean="0"/>
          </a:p>
          <a:p>
            <a:pPr algn="r"/>
            <a:r>
              <a:rPr lang="ru-RU" b="1" i="1" dirty="0" smtClean="0"/>
              <a:t>«</a:t>
            </a:r>
            <a:r>
              <a:rPr lang="ru-RU" b="1" i="1" dirty="0"/>
              <a:t>Забота о здоровье – это важнейший труд воспитателя. </a:t>
            </a:r>
            <a:br>
              <a:rPr lang="ru-RU" b="1" i="1" dirty="0"/>
            </a:br>
            <a:r>
              <a:rPr lang="ru-RU" b="1" i="1" dirty="0"/>
              <a:t>                                        От жизнедеятельности, бодрости детей зависит их  </a:t>
            </a:r>
          </a:p>
          <a:p>
            <a:pPr algn="r"/>
            <a:r>
              <a:rPr lang="ru-RU" b="1" i="1" dirty="0"/>
              <a:t>                                       духовная жизнь, мировоззрение, умственное развитие,  </a:t>
            </a:r>
          </a:p>
          <a:p>
            <a:pPr algn="r"/>
            <a:r>
              <a:rPr lang="ru-RU" b="1" i="1" dirty="0"/>
              <a:t>                                       прочность знаний, вера в свои силы…»</a:t>
            </a:r>
            <a:br>
              <a:rPr lang="ru-RU" b="1" i="1" dirty="0"/>
            </a:br>
            <a:r>
              <a:rPr lang="ru-RU" dirty="0"/>
              <a:t>                                                                                                          </a:t>
            </a:r>
            <a:r>
              <a:rPr lang="ru-RU" i="1" dirty="0" err="1"/>
              <a:t>В.А.Сухомлинский</a:t>
            </a:r>
            <a:r>
              <a:rPr lang="ru-RU" dirty="0"/>
              <a:t> </a:t>
            </a:r>
          </a:p>
          <a:p>
            <a:pPr algn="r"/>
            <a:r>
              <a:rPr lang="ru-RU" dirty="0"/>
              <a:t> </a:t>
            </a:r>
          </a:p>
        </p:txBody>
      </p:sp>
    </p:spTree>
    <p:extLst>
      <p:ext uri="{BB962C8B-B14F-4D97-AF65-F5344CB8AC3E}">
        <p14:creationId xmlns:p14="http://schemas.microsoft.com/office/powerpoint/2010/main" val="1730938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548680"/>
            <a:ext cx="7632848" cy="2954655"/>
          </a:xfrm>
          <a:prstGeom prst="rect">
            <a:avLst/>
          </a:prstGeom>
        </p:spPr>
        <p:txBody>
          <a:bodyPr wrap="square">
            <a:spAutoFit/>
          </a:bodyPr>
          <a:lstStyle/>
          <a:p>
            <a:endParaRPr lang="ru-RU" dirty="0" smtClean="0"/>
          </a:p>
          <a:p>
            <a:r>
              <a:rPr lang="ru-RU" dirty="0" smtClean="0"/>
              <a:t>Очень </a:t>
            </a:r>
            <a:r>
              <a:rPr lang="ru-RU" dirty="0"/>
              <a:t>важно развивать воображение учеников. С этой целью выполняется упражнение «Буратино</a:t>
            </a:r>
            <a:r>
              <a:rPr lang="ru-RU" dirty="0" smtClean="0"/>
              <a:t>».</a:t>
            </a:r>
          </a:p>
          <a:p>
            <a:r>
              <a:rPr lang="ru-RU" dirty="0" smtClean="0"/>
              <a:t> </a:t>
            </a:r>
            <a:r>
              <a:rPr lang="ru-RU" dirty="0"/>
              <a:t>После введения нового понятия, например, </a:t>
            </a:r>
            <a:r>
              <a:rPr lang="ru-RU" sz="2400" dirty="0"/>
              <a:t>параллелограмм</a:t>
            </a:r>
            <a:r>
              <a:rPr lang="ru-RU" dirty="0"/>
              <a:t>, хорового прочтения этого </a:t>
            </a:r>
            <a:r>
              <a:rPr lang="ru-RU" dirty="0" smtClean="0"/>
              <a:t>термина, </a:t>
            </a:r>
            <a:r>
              <a:rPr lang="ru-RU" dirty="0"/>
              <a:t>ученикам предлагается закрыть глаза и представить, что их нос вырос, как у Буратино. </a:t>
            </a:r>
            <a:endParaRPr lang="ru-RU" dirty="0" smtClean="0"/>
          </a:p>
          <a:p>
            <a:r>
              <a:rPr lang="ru-RU" dirty="0" smtClean="0"/>
              <a:t>Можно </a:t>
            </a:r>
            <a:r>
              <a:rPr lang="ru-RU" dirty="0"/>
              <a:t>предложить обмакнуть его, как в сказке, в чернила и написать как можно красивее носом в воздухе этот новый термин, это можно сделать только мысленно или с движением головы; зафиксировать перед глазами записанное слово, запомнить его.</a:t>
            </a:r>
          </a:p>
        </p:txBody>
      </p:sp>
      <p:sp>
        <p:nvSpPr>
          <p:cNvPr id="3" name="Прямоугольник 2"/>
          <p:cNvSpPr/>
          <p:nvPr/>
        </p:nvSpPr>
        <p:spPr>
          <a:xfrm>
            <a:off x="827584" y="2852936"/>
            <a:ext cx="8064896" cy="2585323"/>
          </a:xfrm>
          <a:prstGeom prst="rect">
            <a:avLst/>
          </a:prstGeom>
        </p:spPr>
        <p:txBody>
          <a:bodyPr wrap="square">
            <a:spAutoFit/>
          </a:bodyPr>
          <a:lstStyle/>
          <a:p>
            <a:endParaRPr lang="ru-RU" dirty="0" smtClean="0">
              <a:effectLst/>
            </a:endParaRPr>
          </a:p>
          <a:p>
            <a:endParaRPr lang="ru-RU" dirty="0"/>
          </a:p>
          <a:p>
            <a:endParaRPr lang="ru-RU" dirty="0" smtClean="0">
              <a:effectLst/>
            </a:endParaRPr>
          </a:p>
          <a:p>
            <a:endParaRPr lang="ru-RU" dirty="0" smtClean="0"/>
          </a:p>
          <a:p>
            <a:endParaRPr lang="ru-RU" dirty="0"/>
          </a:p>
          <a:p>
            <a:r>
              <a:rPr lang="ru-RU" dirty="0" smtClean="0">
                <a:effectLst/>
              </a:rPr>
              <a:t>Важно научить ребят заботиться о правильном положении тела, координации движений, о правильном сочетании движений с дыханием. Всему этому помогают упражнения для формирования правильной осанки (“Вверх рука и вниз рука”) и дыхательная гимнастика.</a:t>
            </a:r>
            <a:endParaRPr lang="ru-RU" dirty="0">
              <a:effectLst/>
            </a:endParaRPr>
          </a:p>
        </p:txBody>
      </p:sp>
    </p:spTree>
    <p:extLst>
      <p:ext uri="{BB962C8B-B14F-4D97-AF65-F5344CB8AC3E}">
        <p14:creationId xmlns:p14="http://schemas.microsoft.com/office/powerpoint/2010/main" val="26013425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5" y="4372168"/>
            <a:ext cx="4176463" cy="1143000"/>
          </a:xfrm>
        </p:spPr>
        <p:txBody>
          <a:bodyPr/>
          <a:lstStyle/>
          <a:p>
            <a:pPr marL="0" indent="0" algn="l">
              <a:buNone/>
            </a:pPr>
            <a:r>
              <a:rPr lang="ru-RU" sz="1800" b="0" dirty="0">
                <a:solidFill>
                  <a:prstClr val="black"/>
                </a:solidFill>
                <a:effectLst/>
                <a:ea typeface="+mn-ea"/>
                <a:cs typeface="+mn-cs"/>
              </a:rPr>
              <a:t>Крутим-вертим головой,</a:t>
            </a:r>
            <a:br>
              <a:rPr lang="ru-RU" sz="1800" b="0" dirty="0">
                <a:solidFill>
                  <a:prstClr val="black"/>
                </a:solidFill>
                <a:effectLst/>
                <a:ea typeface="+mn-ea"/>
                <a:cs typeface="+mn-cs"/>
              </a:rPr>
            </a:br>
            <a:r>
              <a:rPr lang="ru-RU" sz="1800" b="0" dirty="0">
                <a:solidFill>
                  <a:prstClr val="black"/>
                </a:solidFill>
                <a:effectLst/>
                <a:ea typeface="+mn-ea"/>
                <a:cs typeface="+mn-cs"/>
              </a:rPr>
              <a:t>Разминаем шею. Стой! </a:t>
            </a:r>
            <a:br>
              <a:rPr lang="ru-RU" sz="1800" b="0" dirty="0">
                <a:solidFill>
                  <a:prstClr val="black"/>
                </a:solidFill>
                <a:effectLst/>
                <a:ea typeface="+mn-ea"/>
                <a:cs typeface="+mn-cs"/>
              </a:rPr>
            </a:br>
            <a:r>
              <a:rPr lang="ru-RU" sz="1800" b="0" i="1" dirty="0">
                <a:solidFill>
                  <a:prstClr val="black"/>
                </a:solidFill>
                <a:effectLst/>
                <a:ea typeface="+mn-ea"/>
                <a:cs typeface="+mn-cs"/>
              </a:rPr>
              <a:t>(Вращение головой вправо и влево.)</a:t>
            </a:r>
            <a:r>
              <a:rPr lang="ru-RU" sz="1800" b="0" dirty="0">
                <a:solidFill>
                  <a:prstClr val="black"/>
                </a:solidFill>
                <a:effectLst/>
                <a:ea typeface="+mn-ea"/>
                <a:cs typeface="+mn-cs"/>
              </a:rPr>
              <a:t/>
            </a:r>
            <a:br>
              <a:rPr lang="ru-RU" sz="1800" b="0" dirty="0">
                <a:solidFill>
                  <a:prstClr val="black"/>
                </a:solidFill>
                <a:effectLst/>
                <a:ea typeface="+mn-ea"/>
                <a:cs typeface="+mn-cs"/>
              </a:rPr>
            </a:br>
            <a:endParaRPr lang="ru-RU" dirty="0"/>
          </a:p>
        </p:txBody>
      </p:sp>
      <p:sp>
        <p:nvSpPr>
          <p:cNvPr id="3" name="Объект 2"/>
          <p:cNvSpPr>
            <a:spLocks noGrp="1"/>
          </p:cNvSpPr>
          <p:nvPr>
            <p:ph sz="quarter" idx="13"/>
          </p:nvPr>
        </p:nvSpPr>
        <p:spPr/>
        <p:txBody>
          <a:bodyPr>
            <a:normAutofit fontScale="92500" lnSpcReduction="20000"/>
          </a:bodyPr>
          <a:lstStyle/>
          <a:p>
            <a:pPr marL="0" lvl="0" indent="0">
              <a:spcBef>
                <a:spcPts val="0"/>
              </a:spcBef>
              <a:spcAft>
                <a:spcPts val="0"/>
              </a:spcAft>
              <a:buClrTx/>
              <a:buSzTx/>
              <a:buNone/>
            </a:pPr>
            <a:r>
              <a:rPr lang="ru-RU" sz="1800" dirty="0">
                <a:solidFill>
                  <a:prstClr val="black"/>
                </a:solidFill>
              </a:rPr>
              <a:t>Вверх рука и вниз рука.</a:t>
            </a:r>
            <a:br>
              <a:rPr lang="ru-RU" sz="1800" dirty="0">
                <a:solidFill>
                  <a:prstClr val="black"/>
                </a:solidFill>
              </a:rPr>
            </a:br>
            <a:r>
              <a:rPr lang="ru-RU" sz="1800" dirty="0">
                <a:solidFill>
                  <a:prstClr val="black"/>
                </a:solidFill>
              </a:rPr>
              <a:t>Потянули их слегка.</a:t>
            </a:r>
            <a:br>
              <a:rPr lang="ru-RU" sz="1800" dirty="0">
                <a:solidFill>
                  <a:prstClr val="black"/>
                </a:solidFill>
              </a:rPr>
            </a:br>
            <a:r>
              <a:rPr lang="ru-RU" sz="1800" dirty="0">
                <a:solidFill>
                  <a:prstClr val="black"/>
                </a:solidFill>
              </a:rPr>
              <a:t>Быстро поменяли руки!</a:t>
            </a:r>
            <a:br>
              <a:rPr lang="ru-RU" sz="1800" dirty="0">
                <a:solidFill>
                  <a:prstClr val="black"/>
                </a:solidFill>
              </a:rPr>
            </a:br>
            <a:r>
              <a:rPr lang="ru-RU" sz="1800" dirty="0">
                <a:solidFill>
                  <a:prstClr val="black"/>
                </a:solidFill>
              </a:rPr>
              <a:t>Нам сегодня не до скуки.</a:t>
            </a:r>
            <a:br>
              <a:rPr lang="ru-RU" sz="1800" dirty="0">
                <a:solidFill>
                  <a:prstClr val="black"/>
                </a:solidFill>
              </a:rPr>
            </a:br>
            <a:r>
              <a:rPr lang="ru-RU" sz="1800" i="1" dirty="0">
                <a:solidFill>
                  <a:prstClr val="black"/>
                </a:solidFill>
              </a:rPr>
              <a:t>(Одна прямая рука вверх, другая вниз, рывком менять руки.)</a:t>
            </a:r>
          </a:p>
          <a:p>
            <a:pPr marL="0" lvl="0" indent="0">
              <a:spcBef>
                <a:spcPts val="0"/>
              </a:spcBef>
              <a:spcAft>
                <a:spcPts val="0"/>
              </a:spcAft>
              <a:buClrTx/>
              <a:buSzTx/>
              <a:buNone/>
            </a:pPr>
            <a:r>
              <a:rPr lang="ru-RU" sz="1800" dirty="0">
                <a:solidFill>
                  <a:prstClr val="black"/>
                </a:solidFill>
              </a:rPr>
              <a:t/>
            </a:r>
            <a:br>
              <a:rPr lang="ru-RU" sz="1800" dirty="0">
                <a:solidFill>
                  <a:prstClr val="black"/>
                </a:solidFill>
              </a:rPr>
            </a:br>
            <a:r>
              <a:rPr lang="ru-RU" sz="1800" dirty="0">
                <a:solidFill>
                  <a:prstClr val="black"/>
                </a:solidFill>
              </a:rPr>
              <a:t>Приседание с хлопками:</a:t>
            </a:r>
            <a:br>
              <a:rPr lang="ru-RU" sz="1800" dirty="0">
                <a:solidFill>
                  <a:prstClr val="black"/>
                </a:solidFill>
              </a:rPr>
            </a:br>
            <a:r>
              <a:rPr lang="ru-RU" sz="1800" dirty="0">
                <a:solidFill>
                  <a:prstClr val="black"/>
                </a:solidFill>
              </a:rPr>
              <a:t>Вниз – хлопок и вверх – хлопок.</a:t>
            </a:r>
            <a:br>
              <a:rPr lang="ru-RU" sz="1800" dirty="0">
                <a:solidFill>
                  <a:prstClr val="black"/>
                </a:solidFill>
              </a:rPr>
            </a:br>
            <a:r>
              <a:rPr lang="ru-RU" sz="1800" dirty="0">
                <a:solidFill>
                  <a:prstClr val="black"/>
                </a:solidFill>
              </a:rPr>
              <a:t>Ноги, руки разминаем,</a:t>
            </a:r>
            <a:br>
              <a:rPr lang="ru-RU" sz="1800" dirty="0">
                <a:solidFill>
                  <a:prstClr val="black"/>
                </a:solidFill>
              </a:rPr>
            </a:br>
            <a:r>
              <a:rPr lang="ru-RU" sz="1800" dirty="0">
                <a:solidFill>
                  <a:prstClr val="black"/>
                </a:solidFill>
              </a:rPr>
              <a:t>Точно знаем – будет прок. </a:t>
            </a:r>
            <a:br>
              <a:rPr lang="ru-RU" sz="1800" dirty="0">
                <a:solidFill>
                  <a:prstClr val="black"/>
                </a:solidFill>
              </a:rPr>
            </a:br>
            <a:r>
              <a:rPr lang="ru-RU" sz="1800" i="1" dirty="0">
                <a:solidFill>
                  <a:prstClr val="black"/>
                </a:solidFill>
              </a:rPr>
              <a:t>(Приседания, хлопки в ладоши над головой.)</a:t>
            </a:r>
          </a:p>
          <a:p>
            <a:endParaRPr lang="ru-RU" dirty="0"/>
          </a:p>
        </p:txBody>
      </p:sp>
      <p:pic>
        <p:nvPicPr>
          <p:cNvPr id="5" name="Объект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4499992" y="764704"/>
            <a:ext cx="4104456" cy="3384376"/>
          </a:xfrm>
        </p:spPr>
      </p:pic>
    </p:spTree>
    <p:extLst>
      <p:ext uri="{BB962C8B-B14F-4D97-AF65-F5344CB8AC3E}">
        <p14:creationId xmlns:p14="http://schemas.microsoft.com/office/powerpoint/2010/main" val="6477551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23728" y="764704"/>
            <a:ext cx="5256584" cy="3693319"/>
          </a:xfrm>
          <a:prstGeom prst="rect">
            <a:avLst/>
          </a:prstGeom>
        </p:spPr>
        <p:txBody>
          <a:bodyPr wrap="square">
            <a:spAutoFit/>
          </a:bodyPr>
          <a:lstStyle/>
          <a:p>
            <a:endParaRPr lang="ru-RU" dirty="0" smtClean="0">
              <a:effectLst/>
            </a:endParaRPr>
          </a:p>
          <a:p>
            <a:r>
              <a:rPr lang="ru-RU" dirty="0" smtClean="0">
                <a:effectLst/>
              </a:rPr>
              <a:t>И на месте мы шагаем,</a:t>
            </a:r>
            <a:br>
              <a:rPr lang="ru-RU" dirty="0" smtClean="0">
                <a:effectLst/>
              </a:rPr>
            </a:br>
            <a:r>
              <a:rPr lang="ru-RU" dirty="0" smtClean="0">
                <a:effectLst/>
              </a:rPr>
              <a:t>Ноги выше поднимаем. </a:t>
            </a:r>
            <a:br>
              <a:rPr lang="ru-RU" dirty="0" smtClean="0">
                <a:effectLst/>
              </a:rPr>
            </a:br>
            <a:r>
              <a:rPr lang="ru-RU" i="1" dirty="0" smtClean="0">
                <a:effectLst/>
              </a:rPr>
              <a:t>(Ходьба на месте, высоко поднимая колени.)</a:t>
            </a:r>
          </a:p>
          <a:p>
            <a:r>
              <a:rPr lang="ru-RU" dirty="0" smtClean="0">
                <a:effectLst/>
              </a:rPr>
              <a:t/>
            </a:r>
            <a:br>
              <a:rPr lang="ru-RU" dirty="0" smtClean="0">
                <a:effectLst/>
              </a:rPr>
            </a:br>
            <a:r>
              <a:rPr lang="ru-RU" dirty="0" smtClean="0">
                <a:effectLst/>
              </a:rPr>
              <a:t>Потянулись, растянулись</a:t>
            </a:r>
            <a:br>
              <a:rPr lang="ru-RU" dirty="0" smtClean="0">
                <a:effectLst/>
              </a:rPr>
            </a:br>
            <a:r>
              <a:rPr lang="ru-RU" dirty="0" smtClean="0">
                <a:effectLst/>
              </a:rPr>
              <a:t>Вверх и в стороны, вперёд. </a:t>
            </a:r>
            <a:br>
              <a:rPr lang="ru-RU" dirty="0" smtClean="0">
                <a:effectLst/>
              </a:rPr>
            </a:br>
            <a:r>
              <a:rPr lang="ru-RU" i="1" dirty="0" smtClean="0">
                <a:effectLst/>
              </a:rPr>
              <a:t>(Потягивания – руки вверх, в стороны, вперёд.)</a:t>
            </a:r>
          </a:p>
          <a:p>
            <a:r>
              <a:rPr lang="ru-RU" dirty="0" smtClean="0">
                <a:effectLst/>
              </a:rPr>
              <a:t/>
            </a:r>
            <a:br>
              <a:rPr lang="ru-RU" dirty="0" smtClean="0">
                <a:effectLst/>
              </a:rPr>
            </a:br>
            <a:r>
              <a:rPr lang="ru-RU" dirty="0" smtClean="0">
                <a:effectLst/>
              </a:rPr>
              <a:t>И за парты все вернулись –</a:t>
            </a:r>
            <a:br>
              <a:rPr lang="ru-RU" dirty="0" smtClean="0">
                <a:effectLst/>
              </a:rPr>
            </a:br>
            <a:r>
              <a:rPr lang="ru-RU" dirty="0" smtClean="0">
                <a:effectLst/>
              </a:rPr>
              <a:t>Вновь урок у нас идёт. </a:t>
            </a:r>
            <a:br>
              <a:rPr lang="ru-RU" dirty="0" smtClean="0">
                <a:effectLst/>
              </a:rPr>
            </a:br>
            <a:r>
              <a:rPr lang="ru-RU" i="1" dirty="0" smtClean="0">
                <a:effectLst/>
              </a:rPr>
              <a:t>(Дети садятся за парты.)</a:t>
            </a:r>
            <a:endParaRPr lang="ru-RU" dirty="0">
              <a:effectLst/>
            </a:endParaRPr>
          </a:p>
        </p:txBody>
      </p:sp>
    </p:spTree>
    <p:extLst>
      <p:ext uri="{BB962C8B-B14F-4D97-AF65-F5344CB8AC3E}">
        <p14:creationId xmlns:p14="http://schemas.microsoft.com/office/powerpoint/2010/main" val="2017033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332656"/>
            <a:ext cx="7920880" cy="2585323"/>
          </a:xfrm>
          <a:prstGeom prst="rect">
            <a:avLst/>
          </a:prstGeom>
        </p:spPr>
        <p:txBody>
          <a:bodyPr wrap="square">
            <a:spAutoFit/>
          </a:bodyPr>
          <a:lstStyle/>
          <a:p>
            <a:r>
              <a:rPr lang="ru-RU" dirty="0"/>
              <a:t>Большое значение в сохранении работоспособности и укреплении здоровья на уроках математики имеет правильная организация учебной недельной нагрузки. В недельной динамике работоспособности можно отметить периоды:  понедельник – врабатывание;  вторник, среда – оптимум; в четверг повышается напряжение, снижается эффективность работы, а в пятницу работоспособность ниже, чем в другие дни недели. Полезно делать «разгрузочный» день, лучше в середине или в конце недели. В этот день разгрузить урок – провести дидактическую игру, нестандартный урок, урок - путешествие и т.д.</a:t>
            </a:r>
          </a:p>
        </p:txBody>
      </p:sp>
      <p:sp>
        <p:nvSpPr>
          <p:cNvPr id="3" name="Прямоугольник 2"/>
          <p:cNvSpPr/>
          <p:nvPr/>
        </p:nvSpPr>
        <p:spPr>
          <a:xfrm>
            <a:off x="683568" y="1052736"/>
            <a:ext cx="7848872" cy="5355312"/>
          </a:xfrm>
          <a:prstGeom prst="rect">
            <a:avLst/>
          </a:prstGeom>
        </p:spPr>
        <p:txBody>
          <a:bodyPr wrap="square">
            <a:spAutoFit/>
          </a:bodyPr>
          <a:lstStyle/>
          <a:p>
            <a:endParaRPr lang="ru-RU" dirty="0" smtClean="0"/>
          </a:p>
          <a:p>
            <a:endParaRPr lang="ru-RU" dirty="0"/>
          </a:p>
          <a:p>
            <a:endParaRPr lang="ru-RU" dirty="0" smtClean="0"/>
          </a:p>
          <a:p>
            <a:endParaRPr lang="ru-RU" dirty="0"/>
          </a:p>
          <a:p>
            <a:endParaRPr lang="ru-RU" dirty="0" smtClean="0"/>
          </a:p>
          <a:p>
            <a:endParaRPr lang="ru-RU" dirty="0"/>
          </a:p>
          <a:p>
            <a:endParaRPr lang="ru-RU" dirty="0" smtClean="0"/>
          </a:p>
          <a:p>
            <a:endParaRPr lang="ru-RU" dirty="0"/>
          </a:p>
          <a:p>
            <a:r>
              <a:rPr lang="ru-RU" dirty="0" smtClean="0"/>
              <a:t>В </a:t>
            </a:r>
            <a:r>
              <a:rPr lang="ru-RU" dirty="0"/>
              <a:t>развитии утомления при учебной деятельности большую роль играет методика преподавания математики. Необходимо правильное использование технических средств обучения, плакатов, схем. Длительное применение ТСО создает повышенную нагрузку на центральную нервную систему, сильно утомляет ребенка. Поэтому необходимо учитывать нормы длительности использования технических средств на уроках: в 5 – 7 классах длительность непрерывного применения диафильмов, диапозитивов составляет от 20 до 25 минут.  В течение недели количество уроков с применением ТСО для обучающихся не должно превышать 4 – 6 уроков. (п. 2.9.11. СанПиН)</a:t>
            </a:r>
          </a:p>
        </p:txBody>
      </p:sp>
    </p:spTree>
    <p:extLst>
      <p:ext uri="{BB962C8B-B14F-4D97-AF65-F5344CB8AC3E}">
        <p14:creationId xmlns:p14="http://schemas.microsoft.com/office/powerpoint/2010/main" val="2285122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
            <a:ext cx="7848872" cy="5355312"/>
          </a:xfrm>
          <a:prstGeom prst="rect">
            <a:avLst/>
          </a:prstGeom>
        </p:spPr>
        <p:txBody>
          <a:bodyPr wrap="square">
            <a:spAutoFit/>
          </a:bodyPr>
          <a:lstStyle/>
          <a:p>
            <a:endParaRPr lang="ru-RU" b="1" u="sng" dirty="0" smtClean="0"/>
          </a:p>
          <a:p>
            <a:endParaRPr lang="ru-RU" b="1" u="sng" dirty="0"/>
          </a:p>
          <a:p>
            <a:endParaRPr lang="ru-RU" b="1" u="sng" dirty="0" smtClean="0"/>
          </a:p>
          <a:p>
            <a:r>
              <a:rPr lang="ru-RU" b="1" u="sng" dirty="0" smtClean="0"/>
              <a:t>Заключение</a:t>
            </a:r>
            <a:r>
              <a:rPr lang="ru-RU" dirty="0"/>
              <a:t>.</a:t>
            </a:r>
          </a:p>
          <a:p>
            <a:r>
              <a:rPr lang="ru-RU" dirty="0"/>
              <a:t> </a:t>
            </a:r>
          </a:p>
          <a:p>
            <a:r>
              <a:rPr lang="ru-RU" dirty="0"/>
              <a:t>Использование </a:t>
            </a:r>
            <a:r>
              <a:rPr lang="ru-RU" dirty="0" err="1"/>
              <a:t>здоровьесберегающих</a:t>
            </a:r>
            <a:r>
              <a:rPr lang="ru-RU" dirty="0"/>
              <a:t> технологий на уроках предполагает, что учитель своими действиями не наносит вред здоровью учащихся, то есть после занятий его ученики не оставляют частичку своего  здоровья. Учитель может и должен помочь школьнику в использовании полученных знаний, умений, навыков в повседневной жизни.</a:t>
            </a:r>
          </a:p>
          <a:p>
            <a:r>
              <a:rPr lang="ru-RU" dirty="0"/>
              <a:t>Практика работы по </a:t>
            </a:r>
            <a:r>
              <a:rPr lang="ru-RU" dirty="0" err="1"/>
              <a:t>здоровьесбережению</a:t>
            </a:r>
            <a:r>
              <a:rPr lang="ru-RU" dirty="0"/>
              <a:t> показала, что внедрение в урок форм, методов и приёмов работы, сочетающей умственную деятельность с физической активностью, приводят не только к укреплению и сохранению здоровья детей, но и позволяет активизировать познавательный интерес учащихся, повышает мотивацию к обучению, сохраняет необходимый уровень формирования качества знаний.</a:t>
            </a:r>
          </a:p>
          <a:p>
            <a:r>
              <a:rPr lang="ru-RU" dirty="0"/>
              <a:t> </a:t>
            </a:r>
          </a:p>
        </p:txBody>
      </p:sp>
    </p:spTree>
    <p:extLst>
      <p:ext uri="{BB962C8B-B14F-4D97-AF65-F5344CB8AC3E}">
        <p14:creationId xmlns:p14="http://schemas.microsoft.com/office/powerpoint/2010/main" val="16758147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76673"/>
            <a:ext cx="8136904" cy="4247317"/>
          </a:xfrm>
          <a:prstGeom prst="rect">
            <a:avLst/>
          </a:prstGeom>
        </p:spPr>
        <p:txBody>
          <a:bodyPr wrap="square">
            <a:spAutoFit/>
          </a:bodyPr>
          <a:lstStyle/>
          <a:p>
            <a:endParaRPr lang="ru-RU" dirty="0" smtClean="0"/>
          </a:p>
          <a:p>
            <a:r>
              <a:rPr lang="ru-RU" dirty="0" smtClean="0"/>
              <a:t>В заключении </a:t>
            </a:r>
            <a:r>
              <a:rPr lang="ru-RU" dirty="0"/>
              <a:t>хочется ещё раз сказать: “Заботьтесь о здоровье детей, включайте физкультминутки и динамические паузы, следите за чистотой воздуха в классе, температурным режимом, освещенностью, что прямо влияет на здоровье учеников. Приучайте своих учащихся к здоровому образу жизни. Будьте для них ярким примером”.</a:t>
            </a:r>
          </a:p>
          <a:p>
            <a:r>
              <a:rPr lang="ru-RU" b="1" i="1" dirty="0"/>
              <a:t>                    </a:t>
            </a:r>
            <a:endParaRPr lang="ru-RU" b="1" i="1" dirty="0" smtClean="0"/>
          </a:p>
          <a:p>
            <a:endParaRPr lang="ru-RU" b="1" i="1" dirty="0"/>
          </a:p>
          <a:p>
            <a:endParaRPr lang="ru-RU" b="1" i="1" dirty="0" smtClean="0"/>
          </a:p>
          <a:p>
            <a:pPr algn="r"/>
            <a:r>
              <a:rPr lang="ru-RU" b="1" i="1" dirty="0" smtClean="0"/>
              <a:t> </a:t>
            </a:r>
            <a:r>
              <a:rPr lang="ru-RU" b="1" i="1" dirty="0"/>
              <a:t>С   П   А  С   Е   М       Д   Е   Т   Е   Й   –</a:t>
            </a:r>
            <a:endParaRPr lang="ru-RU" dirty="0"/>
          </a:p>
          <a:p>
            <a:pPr algn="r"/>
            <a:endParaRPr lang="ru-RU" b="1" i="1" dirty="0" smtClean="0"/>
          </a:p>
          <a:p>
            <a:pPr algn="r"/>
            <a:r>
              <a:rPr lang="ru-RU" b="1" i="1" dirty="0" smtClean="0"/>
              <a:t> </a:t>
            </a:r>
            <a:r>
              <a:rPr lang="ru-RU" b="1" i="1" dirty="0"/>
              <a:t>С   П   А   С   Е   М       Р   О   С   </a:t>
            </a:r>
            <a:r>
              <a:rPr lang="ru-RU" b="1" i="1" dirty="0" err="1"/>
              <a:t>С</a:t>
            </a:r>
            <a:r>
              <a:rPr lang="ru-RU" b="1" i="1" dirty="0"/>
              <a:t>   И   Ю !                   </a:t>
            </a:r>
            <a:br>
              <a:rPr lang="ru-RU" b="1" i="1" dirty="0"/>
            </a:br>
            <a:r>
              <a:rPr lang="ru-RU" b="1" i="1" dirty="0"/>
              <a:t>                                                                                 </a:t>
            </a:r>
            <a:endParaRPr lang="ru-RU" b="1" i="1" dirty="0" smtClean="0"/>
          </a:p>
          <a:p>
            <a:pPr algn="r"/>
            <a:endParaRPr lang="ru-RU" b="1" i="1" dirty="0"/>
          </a:p>
          <a:p>
            <a:pPr algn="r"/>
            <a:r>
              <a:rPr lang="ru-RU" b="1" i="1" dirty="0" smtClean="0"/>
              <a:t> </a:t>
            </a:r>
            <a:r>
              <a:rPr lang="ru-RU" b="1" i="1" dirty="0"/>
              <a:t>В. Ф. Б а з а р н ы й.</a:t>
            </a:r>
            <a:endParaRPr lang="ru-RU" dirty="0"/>
          </a:p>
        </p:txBody>
      </p:sp>
    </p:spTree>
    <p:extLst>
      <p:ext uri="{BB962C8B-B14F-4D97-AF65-F5344CB8AC3E}">
        <p14:creationId xmlns:p14="http://schemas.microsoft.com/office/powerpoint/2010/main" val="35796643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
            <a:ext cx="7992888" cy="5355312"/>
          </a:xfrm>
          <a:prstGeom prst="rect">
            <a:avLst/>
          </a:prstGeom>
        </p:spPr>
        <p:txBody>
          <a:bodyPr wrap="square">
            <a:spAutoFit/>
          </a:bodyPr>
          <a:lstStyle/>
          <a:p>
            <a:pPr algn="ctr"/>
            <a:endParaRPr lang="ru-RU" b="1" dirty="0" smtClean="0"/>
          </a:p>
          <a:p>
            <a:pPr algn="ctr"/>
            <a:endParaRPr lang="ru-RU" b="1" dirty="0"/>
          </a:p>
          <a:p>
            <a:pPr algn="ctr"/>
            <a:endParaRPr lang="ru-RU" b="1" dirty="0" smtClean="0"/>
          </a:p>
          <a:p>
            <a:pPr algn="ctr"/>
            <a:endParaRPr lang="ru-RU" b="1" dirty="0"/>
          </a:p>
          <a:p>
            <a:pPr algn="ctr"/>
            <a:r>
              <a:rPr lang="ru-RU" b="1" dirty="0" smtClean="0"/>
              <a:t>Список </a:t>
            </a:r>
            <a:r>
              <a:rPr lang="ru-RU" b="1" dirty="0"/>
              <a:t>использованной </a:t>
            </a:r>
            <a:r>
              <a:rPr lang="ru-RU" b="1" dirty="0" smtClean="0"/>
              <a:t>литературы:</a:t>
            </a:r>
            <a:endParaRPr lang="ru-RU" dirty="0"/>
          </a:p>
          <a:p>
            <a:r>
              <a:rPr lang="ru-RU" dirty="0"/>
              <a:t> </a:t>
            </a:r>
          </a:p>
          <a:p>
            <a:r>
              <a:rPr lang="ru-RU" dirty="0"/>
              <a:t>1. Педагогика и психология здоровья. М.: Академия, 2010.</a:t>
            </a:r>
          </a:p>
          <a:p>
            <a:r>
              <a:rPr lang="ru-RU" dirty="0"/>
              <a:t>2. Организация и оценка </a:t>
            </a:r>
            <a:r>
              <a:rPr lang="ru-RU" dirty="0" err="1"/>
              <a:t>здоровьесберегающей</a:t>
            </a:r>
            <a:r>
              <a:rPr lang="ru-RU" dirty="0"/>
              <a:t> деятельности образовательных учреждений. Руководство для работников системы общего образования.- М.: Московский городской фонд поддержки школьного книгоиздания, 2009.</a:t>
            </a:r>
          </a:p>
          <a:p>
            <a:r>
              <a:rPr lang="ru-RU" dirty="0"/>
              <a:t>3. Школьный психолог// №38 (324), 8 – 15 октября 2004.</a:t>
            </a:r>
          </a:p>
          <a:p>
            <a:r>
              <a:rPr lang="ru-RU" dirty="0"/>
              <a:t>4. «Школа 2000…». Математика для каждого: технология, дидактика, мониторинг// Под ред. Г. В. Дорофеева, И. Д. </a:t>
            </a:r>
            <a:r>
              <a:rPr lang="ru-RU" dirty="0" err="1"/>
              <a:t>Чечель</a:t>
            </a:r>
            <a:r>
              <a:rPr lang="ru-RU" dirty="0"/>
              <a:t>.- М.: «Школа 2000..», 2002 г.</a:t>
            </a:r>
          </a:p>
          <a:p>
            <a:r>
              <a:rPr lang="ru-RU" dirty="0"/>
              <a:t>5.  Алимова Т. М. Здоровье: Сборник заданий по математике на тему здоровья. 5 – 9 классы. – М.: 2003.</a:t>
            </a:r>
          </a:p>
          <a:p>
            <a:r>
              <a:rPr lang="ru-RU" dirty="0"/>
              <a:t>6. Обучение детей с разным типом мышления. А. Л. Сиротюк. </a:t>
            </a:r>
          </a:p>
          <a:p>
            <a:r>
              <a:rPr lang="ru-RU" dirty="0"/>
              <a:t> </a:t>
            </a:r>
          </a:p>
        </p:txBody>
      </p:sp>
    </p:spTree>
    <p:extLst>
      <p:ext uri="{BB962C8B-B14F-4D97-AF65-F5344CB8AC3E}">
        <p14:creationId xmlns:p14="http://schemas.microsoft.com/office/powerpoint/2010/main" val="1627154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3608" y="548680"/>
            <a:ext cx="5814392" cy="1938992"/>
          </a:xfrm>
          <a:prstGeom prst="rect">
            <a:avLst/>
          </a:prstGeom>
        </p:spPr>
        <p:txBody>
          <a:bodyPr wrap="square">
            <a:spAutoFit/>
          </a:bodyPr>
          <a:lstStyle/>
          <a:p>
            <a:pPr marL="2171700" lvl="4" indent="-342900">
              <a:buAutoNum type="arabicPeriod"/>
            </a:pPr>
            <a:r>
              <a:rPr lang="ru-RU" sz="2000" b="1" dirty="0" smtClean="0"/>
              <a:t>Актуальность проблемы:</a:t>
            </a:r>
          </a:p>
          <a:p>
            <a:pPr marL="342900" indent="-342900">
              <a:buAutoNum type="arabicPeriod"/>
            </a:pPr>
            <a:endParaRPr lang="ru-RU" sz="2000" dirty="0"/>
          </a:p>
          <a:p>
            <a:r>
              <a:rPr lang="ru-RU" sz="2000" b="1" dirty="0"/>
              <a:t>Актуальность</a:t>
            </a:r>
            <a:r>
              <a:rPr lang="ru-RU" sz="2000" dirty="0"/>
              <a:t> данного исследования обусловлена потребностью человека, общества и государства в </a:t>
            </a:r>
            <a:r>
              <a:rPr lang="ru-RU" sz="2000" dirty="0" err="1"/>
              <a:t>здоровьесберегающем</a:t>
            </a:r>
            <a:r>
              <a:rPr lang="ru-RU" sz="2000" dirty="0"/>
              <a:t> образовании</a:t>
            </a:r>
            <a:r>
              <a:rPr lang="ru-RU" dirty="0"/>
              <a:t>.</a:t>
            </a:r>
          </a:p>
        </p:txBody>
      </p:sp>
      <p:sp>
        <p:nvSpPr>
          <p:cNvPr id="3" name="Прямоугольник 2"/>
          <p:cNvSpPr/>
          <p:nvPr/>
        </p:nvSpPr>
        <p:spPr>
          <a:xfrm>
            <a:off x="1043608" y="2132856"/>
            <a:ext cx="5814392" cy="2431435"/>
          </a:xfrm>
          <a:prstGeom prst="rect">
            <a:avLst/>
          </a:prstGeom>
        </p:spPr>
        <p:txBody>
          <a:bodyPr wrap="square">
            <a:spAutoFit/>
          </a:bodyPr>
          <a:lstStyle/>
          <a:p>
            <a:endParaRPr lang="ru-RU" dirty="0" smtClean="0"/>
          </a:p>
          <a:p>
            <a:endParaRPr lang="ru-RU" dirty="0"/>
          </a:p>
          <a:p>
            <a:endParaRPr lang="ru-RU" dirty="0" smtClean="0"/>
          </a:p>
          <a:p>
            <a:endParaRPr lang="ru-RU" dirty="0"/>
          </a:p>
          <a:p>
            <a:pPr algn="ctr"/>
            <a:r>
              <a:rPr lang="ru-RU" sz="2000" b="1" dirty="0" smtClean="0"/>
              <a:t>2</a:t>
            </a:r>
            <a:r>
              <a:rPr lang="ru-RU" sz="2000" b="1" dirty="0"/>
              <a:t>. Цель проекта</a:t>
            </a:r>
            <a:r>
              <a:rPr lang="ru-RU" sz="2000" b="1" dirty="0" smtClean="0"/>
              <a:t>:</a:t>
            </a:r>
          </a:p>
          <a:p>
            <a:endParaRPr lang="ru-RU" sz="2000" dirty="0"/>
          </a:p>
          <a:p>
            <a:r>
              <a:rPr lang="ru-RU" sz="2000" dirty="0"/>
              <a:t>Внедрение в преподавание математики </a:t>
            </a:r>
            <a:r>
              <a:rPr lang="ru-RU" sz="2000" dirty="0" err="1"/>
              <a:t>здоровьесберегающих</a:t>
            </a:r>
            <a:r>
              <a:rPr lang="ru-RU" sz="2000" dirty="0"/>
              <a:t> технологий. </a:t>
            </a:r>
          </a:p>
        </p:txBody>
      </p:sp>
    </p:spTree>
    <p:extLst>
      <p:ext uri="{BB962C8B-B14F-4D97-AF65-F5344CB8AC3E}">
        <p14:creationId xmlns:p14="http://schemas.microsoft.com/office/powerpoint/2010/main" val="410593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476672"/>
            <a:ext cx="6102424" cy="2246769"/>
          </a:xfrm>
          <a:prstGeom prst="rect">
            <a:avLst/>
          </a:prstGeom>
        </p:spPr>
        <p:txBody>
          <a:bodyPr wrap="square">
            <a:spAutoFit/>
          </a:bodyPr>
          <a:lstStyle/>
          <a:p>
            <a:pPr algn="ctr"/>
            <a:endParaRPr lang="ru-RU" sz="2000" b="1" dirty="0" smtClean="0"/>
          </a:p>
          <a:p>
            <a:pPr algn="ctr"/>
            <a:r>
              <a:rPr lang="ru-RU" sz="2000" b="1" dirty="0" smtClean="0"/>
              <a:t>3</a:t>
            </a:r>
            <a:r>
              <a:rPr lang="ru-RU" sz="2000" b="1" dirty="0"/>
              <a:t>. Задачи проекта</a:t>
            </a:r>
            <a:r>
              <a:rPr lang="ru-RU" sz="2000" dirty="0" smtClean="0"/>
              <a:t>:</a:t>
            </a:r>
          </a:p>
          <a:p>
            <a:pPr algn="ctr"/>
            <a:endParaRPr lang="ru-RU" sz="2000" dirty="0" smtClean="0"/>
          </a:p>
          <a:p>
            <a:pPr algn="ctr"/>
            <a:endParaRPr lang="ru-RU" sz="2000" dirty="0"/>
          </a:p>
          <a:p>
            <a:r>
              <a:rPr lang="ru-RU" sz="2000" dirty="0" smtClean="0"/>
              <a:t>рассмотреть </a:t>
            </a:r>
            <a:r>
              <a:rPr lang="ru-RU" sz="2000" dirty="0"/>
              <a:t>приемы работы на уроках математики с применением </a:t>
            </a:r>
            <a:r>
              <a:rPr lang="ru-RU" sz="2000" dirty="0" err="1"/>
              <a:t>здоровьесберегающих</a:t>
            </a:r>
            <a:r>
              <a:rPr lang="ru-RU" sz="2000" dirty="0"/>
              <a:t> технологий</a:t>
            </a:r>
          </a:p>
        </p:txBody>
      </p:sp>
      <p:sp>
        <p:nvSpPr>
          <p:cNvPr id="4" name="Прямоугольник 3"/>
          <p:cNvSpPr/>
          <p:nvPr/>
        </p:nvSpPr>
        <p:spPr>
          <a:xfrm>
            <a:off x="899592" y="2420888"/>
            <a:ext cx="5958408" cy="2739211"/>
          </a:xfrm>
          <a:prstGeom prst="rect">
            <a:avLst/>
          </a:prstGeom>
        </p:spPr>
        <p:txBody>
          <a:bodyPr wrap="square">
            <a:spAutoFit/>
          </a:bodyPr>
          <a:lstStyle/>
          <a:p>
            <a:pPr algn="ctr"/>
            <a:endParaRPr lang="ru-RU" dirty="0" smtClean="0"/>
          </a:p>
          <a:p>
            <a:pPr algn="ctr"/>
            <a:endParaRPr lang="ru-RU" dirty="0"/>
          </a:p>
          <a:p>
            <a:pPr algn="ctr"/>
            <a:endParaRPr lang="ru-RU" dirty="0" smtClean="0"/>
          </a:p>
          <a:p>
            <a:pPr algn="ctr"/>
            <a:endParaRPr lang="ru-RU" dirty="0"/>
          </a:p>
          <a:p>
            <a:pPr algn="ctr"/>
            <a:r>
              <a:rPr lang="ru-RU" b="1" dirty="0" smtClean="0"/>
              <a:t>4</a:t>
            </a:r>
            <a:r>
              <a:rPr lang="ru-RU" sz="2000" b="1" dirty="0"/>
              <a:t>. Ресурсы, необходимые для реализации проекта</a:t>
            </a:r>
            <a:r>
              <a:rPr lang="ru-RU" sz="2000" b="1" dirty="0" smtClean="0"/>
              <a:t>:</a:t>
            </a:r>
          </a:p>
          <a:p>
            <a:endParaRPr lang="ru-RU" sz="2000" dirty="0"/>
          </a:p>
          <a:p>
            <a:r>
              <a:rPr lang="ru-RU" sz="2000" dirty="0"/>
              <a:t>Компьютер,  программа </a:t>
            </a:r>
            <a:r>
              <a:rPr lang="en-US" sz="2000" dirty="0"/>
              <a:t>PowerPoint</a:t>
            </a:r>
            <a:r>
              <a:rPr lang="ru-RU" sz="2000" dirty="0"/>
              <a:t>, учебный материал для составления заданий.</a:t>
            </a:r>
          </a:p>
        </p:txBody>
      </p:sp>
    </p:spTree>
    <p:extLst>
      <p:ext uri="{BB962C8B-B14F-4D97-AF65-F5344CB8AC3E}">
        <p14:creationId xmlns:p14="http://schemas.microsoft.com/office/powerpoint/2010/main" val="2531621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836712"/>
            <a:ext cx="7992888" cy="2862322"/>
          </a:xfrm>
          <a:prstGeom prst="rect">
            <a:avLst/>
          </a:prstGeom>
        </p:spPr>
        <p:txBody>
          <a:bodyPr wrap="square">
            <a:spAutoFit/>
          </a:bodyPr>
          <a:lstStyle/>
          <a:p>
            <a:pPr algn="ctr"/>
            <a:endParaRPr lang="ru-RU" b="1" dirty="0" smtClean="0"/>
          </a:p>
          <a:p>
            <a:pPr algn="ctr"/>
            <a:r>
              <a:rPr lang="ru-RU" b="1" dirty="0" smtClean="0"/>
              <a:t>5</a:t>
            </a:r>
            <a:r>
              <a:rPr lang="ru-RU" b="1" dirty="0"/>
              <a:t>. Этапы реализации </a:t>
            </a:r>
            <a:r>
              <a:rPr lang="ru-RU" b="1" dirty="0" smtClean="0"/>
              <a:t>проекта:</a:t>
            </a:r>
          </a:p>
          <a:p>
            <a:pPr algn="ctr"/>
            <a:endParaRPr lang="ru-RU" b="1" dirty="0" smtClean="0"/>
          </a:p>
          <a:p>
            <a:endParaRPr lang="ru-RU" dirty="0"/>
          </a:p>
          <a:p>
            <a:r>
              <a:rPr lang="ru-RU" dirty="0"/>
              <a:t>   1 этап: подготовительный. Выявление </a:t>
            </a:r>
            <a:r>
              <a:rPr lang="ru-RU" dirty="0" smtClean="0"/>
              <a:t>проблемы.</a:t>
            </a:r>
          </a:p>
          <a:p>
            <a:endParaRPr lang="ru-RU" dirty="0"/>
          </a:p>
          <a:p>
            <a:r>
              <a:rPr lang="ru-RU" dirty="0"/>
              <a:t>   2 этап: основной. Организация работы над </a:t>
            </a:r>
            <a:r>
              <a:rPr lang="ru-RU" dirty="0" smtClean="0"/>
              <a:t>проектом.</a:t>
            </a:r>
          </a:p>
          <a:p>
            <a:endParaRPr lang="ru-RU" dirty="0"/>
          </a:p>
          <a:p>
            <a:r>
              <a:rPr lang="ru-RU" dirty="0"/>
              <a:t>  3 этап: заключительный. Практическая деятельность по решению </a:t>
            </a:r>
            <a:r>
              <a:rPr lang="ru-RU" dirty="0" smtClean="0"/>
              <a:t>проблемы.</a:t>
            </a:r>
            <a:endParaRPr lang="ru-RU" dirty="0"/>
          </a:p>
        </p:txBody>
      </p:sp>
    </p:spTree>
    <p:extLst>
      <p:ext uri="{BB962C8B-B14F-4D97-AF65-F5344CB8AC3E}">
        <p14:creationId xmlns:p14="http://schemas.microsoft.com/office/powerpoint/2010/main" val="16008897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63688" y="620688"/>
            <a:ext cx="5094312" cy="4524315"/>
          </a:xfrm>
          <a:prstGeom prst="rect">
            <a:avLst/>
          </a:prstGeom>
        </p:spPr>
        <p:txBody>
          <a:bodyPr wrap="square">
            <a:spAutoFit/>
          </a:bodyPr>
          <a:lstStyle/>
          <a:p>
            <a:pPr algn="ctr"/>
            <a:endParaRPr lang="ru-RU" b="1" dirty="0" smtClean="0"/>
          </a:p>
          <a:p>
            <a:pPr algn="ctr"/>
            <a:r>
              <a:rPr lang="ru-RU" b="1" dirty="0" smtClean="0"/>
              <a:t>6</a:t>
            </a:r>
            <a:r>
              <a:rPr lang="ru-RU" b="1" dirty="0"/>
              <a:t>. Предполагаемый результат</a:t>
            </a:r>
            <a:r>
              <a:rPr lang="ru-RU" b="1" dirty="0" smtClean="0"/>
              <a:t>:</a:t>
            </a:r>
          </a:p>
          <a:p>
            <a:endParaRPr lang="ru-RU" dirty="0"/>
          </a:p>
          <a:p>
            <a:r>
              <a:rPr lang="ru-RU" dirty="0"/>
              <a:t>     Проведение уроков с применением </a:t>
            </a:r>
            <a:r>
              <a:rPr lang="ru-RU" dirty="0" err="1"/>
              <a:t>здоровьесберегающих</a:t>
            </a:r>
            <a:r>
              <a:rPr lang="ru-RU" dirty="0"/>
              <a:t> </a:t>
            </a:r>
            <a:r>
              <a:rPr lang="ru-RU" dirty="0" smtClean="0"/>
              <a:t>технологий.</a:t>
            </a:r>
          </a:p>
          <a:p>
            <a:endParaRPr lang="ru-RU" dirty="0"/>
          </a:p>
          <a:p>
            <a:endParaRPr lang="ru-RU" dirty="0" smtClean="0"/>
          </a:p>
          <a:p>
            <a:r>
              <a:rPr lang="ru-RU" dirty="0" smtClean="0"/>
              <a:t> </a:t>
            </a:r>
            <a:endParaRPr lang="ru-RU" dirty="0"/>
          </a:p>
          <a:p>
            <a:pPr algn="ctr"/>
            <a:r>
              <a:rPr lang="ru-RU" b="1" dirty="0"/>
              <a:t>7. Критерии достижения результата</a:t>
            </a:r>
            <a:r>
              <a:rPr lang="ru-RU" b="1" dirty="0" smtClean="0"/>
              <a:t>:</a:t>
            </a:r>
          </a:p>
          <a:p>
            <a:endParaRPr lang="ru-RU" dirty="0"/>
          </a:p>
          <a:p>
            <a:r>
              <a:rPr lang="ru-RU" dirty="0"/>
              <a:t>Сохранение здоровья учащимся за период обучения в </a:t>
            </a:r>
            <a:r>
              <a:rPr lang="ru-RU" dirty="0" smtClean="0"/>
              <a:t>школе;</a:t>
            </a:r>
            <a:endParaRPr lang="ru-RU" dirty="0"/>
          </a:p>
          <a:p>
            <a:r>
              <a:rPr lang="ru-RU" dirty="0"/>
              <a:t> накопление  необходимых знаний и навыков по здоровому образу жизни,  использование учащимися знаний в повседневной жизни</a:t>
            </a:r>
          </a:p>
          <a:p>
            <a:r>
              <a:rPr lang="ru-RU" b="1" dirty="0"/>
              <a:t> </a:t>
            </a:r>
            <a:endParaRPr lang="ru-RU" dirty="0"/>
          </a:p>
        </p:txBody>
      </p:sp>
    </p:spTree>
    <p:extLst>
      <p:ext uri="{BB962C8B-B14F-4D97-AF65-F5344CB8AC3E}">
        <p14:creationId xmlns:p14="http://schemas.microsoft.com/office/powerpoint/2010/main" val="3824864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889844"/>
            <a:ext cx="7488832" cy="4247317"/>
          </a:xfrm>
          <a:prstGeom prst="rect">
            <a:avLst/>
          </a:prstGeom>
        </p:spPr>
        <p:txBody>
          <a:bodyPr wrap="square">
            <a:spAutoFit/>
          </a:bodyPr>
          <a:lstStyle/>
          <a:p>
            <a:pPr algn="ctr"/>
            <a:r>
              <a:rPr lang="ru-RU" b="1" dirty="0" smtClean="0">
                <a:effectLst/>
              </a:rPr>
              <a:t>Считается, что здоровье ученика в норме, если:</a:t>
            </a:r>
          </a:p>
          <a:p>
            <a:endParaRPr lang="ru-RU" dirty="0" smtClean="0">
              <a:effectLst/>
            </a:endParaRPr>
          </a:p>
          <a:p>
            <a:r>
              <a:rPr lang="ru-RU" dirty="0" smtClean="0">
                <a:effectLst/>
              </a:rPr>
              <a:t>а) в физическом плане – ученик умеет преодолевать усталость, здоровье позволяет ему справляться с учебной нагрузкой;</a:t>
            </a:r>
          </a:p>
          <a:p>
            <a:endParaRPr lang="ru-RU" dirty="0" smtClean="0">
              <a:effectLst/>
            </a:endParaRPr>
          </a:p>
          <a:p>
            <a:r>
              <a:rPr lang="ru-RU" dirty="0" smtClean="0">
                <a:effectLst/>
              </a:rPr>
              <a:t>б) в интеллектуальном плане – проявляет хорошие умственные способности:  наблюдательность, воображение, </a:t>
            </a:r>
            <a:r>
              <a:rPr lang="ru-RU" dirty="0" err="1" smtClean="0">
                <a:effectLst/>
              </a:rPr>
              <a:t>самообучаемость</a:t>
            </a:r>
            <a:r>
              <a:rPr lang="ru-RU" dirty="0" smtClean="0">
                <a:effectLst/>
              </a:rPr>
              <a:t>;</a:t>
            </a:r>
          </a:p>
          <a:p>
            <a:endParaRPr lang="ru-RU" dirty="0" smtClean="0">
              <a:effectLst/>
            </a:endParaRPr>
          </a:p>
          <a:p>
            <a:r>
              <a:rPr lang="ru-RU" dirty="0" smtClean="0">
                <a:effectLst/>
              </a:rPr>
              <a:t>в) в нравственном плане – честен, самокритичен;</a:t>
            </a:r>
          </a:p>
          <a:p>
            <a:endParaRPr lang="ru-RU" dirty="0" smtClean="0">
              <a:effectLst/>
            </a:endParaRPr>
          </a:p>
          <a:p>
            <a:r>
              <a:rPr lang="ru-RU" dirty="0" smtClean="0">
                <a:effectLst/>
              </a:rPr>
              <a:t>г) в социальном плане – коммуникабелен, понимает юмор; сам умеет шутить;</a:t>
            </a:r>
          </a:p>
          <a:p>
            <a:endParaRPr lang="ru-RU" dirty="0" smtClean="0">
              <a:effectLst/>
            </a:endParaRPr>
          </a:p>
          <a:p>
            <a:r>
              <a:rPr lang="ru-RU" dirty="0" smtClean="0">
                <a:effectLst/>
              </a:rPr>
              <a:t>д) в эмоциональном плане – уравновешен, способен удивляться и восхищаться.</a:t>
            </a:r>
            <a:endParaRPr lang="ru-RU" dirty="0">
              <a:effectLst/>
            </a:endParaRPr>
          </a:p>
        </p:txBody>
      </p:sp>
    </p:spTree>
    <p:extLst>
      <p:ext uri="{BB962C8B-B14F-4D97-AF65-F5344CB8AC3E}">
        <p14:creationId xmlns:p14="http://schemas.microsoft.com/office/powerpoint/2010/main" val="4238097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474345"/>
            <a:ext cx="7128792" cy="5078313"/>
          </a:xfrm>
          <a:prstGeom prst="rect">
            <a:avLst/>
          </a:prstGeom>
        </p:spPr>
        <p:txBody>
          <a:bodyPr wrap="square">
            <a:spAutoFit/>
          </a:bodyPr>
          <a:lstStyle/>
          <a:p>
            <a:r>
              <a:rPr lang="ru-RU" dirty="0" smtClean="0">
                <a:effectLst/>
              </a:rPr>
              <a:t>Конечно, плохое здоровье можно «списать» на гены, экологию, равнодушие врачей. Но на это все можно и нужно влиять! Как? Ну, хотя бы…</a:t>
            </a:r>
          </a:p>
          <a:p>
            <a:endParaRPr lang="ru-RU" dirty="0" smtClean="0">
              <a:effectLst/>
            </a:endParaRPr>
          </a:p>
          <a:p>
            <a:r>
              <a:rPr lang="ru-RU" dirty="0" smtClean="0"/>
              <a:t>1.Необходимо </a:t>
            </a:r>
            <a:r>
              <a:rPr lang="ru-RU" dirty="0"/>
              <a:t>правильно  организовать учебную деятельность в школе и дома, а именно, следовать принципам:</a:t>
            </a:r>
          </a:p>
          <a:p>
            <a:pPr lvl="0"/>
            <a:r>
              <a:rPr lang="ru-RU" dirty="0"/>
              <a:t>строгая дозировка учебной нагрузки;</a:t>
            </a:r>
          </a:p>
          <a:p>
            <a:pPr lvl="0"/>
            <a:r>
              <a:rPr lang="ru-RU" dirty="0"/>
              <a:t>построение урока с учетом динамичности учащихся, их работоспособности</a:t>
            </a:r>
            <a:r>
              <a:rPr lang="ru-RU" dirty="0" smtClean="0"/>
              <a:t>;</a:t>
            </a:r>
          </a:p>
          <a:p>
            <a:pPr lvl="0"/>
            <a:endParaRPr lang="ru-RU" dirty="0"/>
          </a:p>
          <a:p>
            <a:pPr lvl="0"/>
            <a:r>
              <a:rPr lang="ru-RU" dirty="0" smtClean="0"/>
              <a:t>2.Соблюдение </a:t>
            </a:r>
            <a:r>
              <a:rPr lang="ru-RU" dirty="0"/>
              <a:t>гигиенических требований (свежий воздух, оптимальный тепловой режим, хорошая освещенность, чистота</a:t>
            </a:r>
            <a:r>
              <a:rPr lang="ru-RU" dirty="0" smtClean="0"/>
              <a:t>);</a:t>
            </a:r>
          </a:p>
          <a:p>
            <a:pPr lvl="0"/>
            <a:endParaRPr lang="ru-RU" dirty="0"/>
          </a:p>
          <a:p>
            <a:pPr lvl="0"/>
            <a:r>
              <a:rPr lang="ru-RU" dirty="0" smtClean="0"/>
              <a:t>3.Благоприятный </a:t>
            </a:r>
            <a:r>
              <a:rPr lang="ru-RU" dirty="0"/>
              <a:t>эмоциональный настрой;</a:t>
            </a:r>
          </a:p>
          <a:p>
            <a:pPr lvl="0"/>
            <a:r>
              <a:rPr lang="ru-RU" dirty="0"/>
              <a:t>4</a:t>
            </a:r>
            <a:r>
              <a:rPr lang="ru-RU" dirty="0" smtClean="0"/>
              <a:t>.Создание </a:t>
            </a:r>
            <a:r>
              <a:rPr lang="ru-RU" dirty="0"/>
              <a:t>оптимальных психолого–педагогических условий для реализации потенциальных возможностей ребенка, создание ситуации успеха в обучении.</a:t>
            </a:r>
          </a:p>
        </p:txBody>
      </p:sp>
    </p:spTree>
    <p:extLst>
      <p:ext uri="{BB962C8B-B14F-4D97-AF65-F5344CB8AC3E}">
        <p14:creationId xmlns:p14="http://schemas.microsoft.com/office/powerpoint/2010/main" val="1658309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908721"/>
            <a:ext cx="7056784" cy="3693319"/>
          </a:xfrm>
          <a:prstGeom prst="rect">
            <a:avLst/>
          </a:prstGeom>
        </p:spPr>
        <p:txBody>
          <a:bodyPr wrap="square">
            <a:spAutoFit/>
          </a:bodyPr>
          <a:lstStyle/>
          <a:p>
            <a:pPr algn="ctr"/>
            <a:r>
              <a:rPr lang="ru-RU" b="1" dirty="0"/>
              <a:t>Одна из важнейших технологий </a:t>
            </a:r>
            <a:r>
              <a:rPr lang="ru-RU" b="1" dirty="0" err="1"/>
              <a:t>здоровьесбережения</a:t>
            </a:r>
            <a:r>
              <a:rPr lang="ru-RU" b="1" dirty="0"/>
              <a:t> - школьная </a:t>
            </a:r>
            <a:r>
              <a:rPr lang="ru-RU" b="1" dirty="0" smtClean="0"/>
              <a:t>оценка: </a:t>
            </a:r>
          </a:p>
          <a:p>
            <a:endParaRPr lang="ru-RU" dirty="0"/>
          </a:p>
          <a:p>
            <a:pPr marL="342900" indent="-342900">
              <a:buAutoNum type="arabicPeriod"/>
            </a:pPr>
            <a:r>
              <a:rPr lang="ru-RU" dirty="0" smtClean="0"/>
              <a:t>Ребенок </a:t>
            </a:r>
            <a:r>
              <a:rPr lang="ru-RU" dirty="0"/>
              <a:t>должен постоянно ощущать себя счастливым, помогите ему в этом</a:t>
            </a:r>
            <a:r>
              <a:rPr lang="ru-RU" dirty="0" smtClean="0"/>
              <a:t>.</a:t>
            </a:r>
          </a:p>
          <a:p>
            <a:endParaRPr lang="ru-RU" dirty="0" smtClean="0"/>
          </a:p>
          <a:p>
            <a:r>
              <a:rPr lang="ru-RU" dirty="0" smtClean="0"/>
              <a:t>2. Каждый </a:t>
            </a:r>
            <a:r>
              <a:rPr lang="ru-RU" dirty="0"/>
              <a:t>урок должен оставлять в душе </a:t>
            </a:r>
            <a:r>
              <a:rPr lang="ru-RU" dirty="0" smtClean="0"/>
              <a:t>     </a:t>
            </a:r>
          </a:p>
          <a:p>
            <a:r>
              <a:rPr lang="ru-RU" dirty="0"/>
              <a:t> </a:t>
            </a:r>
            <a:r>
              <a:rPr lang="ru-RU" dirty="0" smtClean="0"/>
              <a:t>   ребенка </a:t>
            </a:r>
            <a:r>
              <a:rPr lang="ru-RU" dirty="0"/>
              <a:t>только положительные эмоции</a:t>
            </a:r>
            <a:r>
              <a:rPr lang="ru-RU" dirty="0" smtClean="0"/>
              <a:t>.</a:t>
            </a:r>
          </a:p>
          <a:p>
            <a:r>
              <a:rPr lang="ru-RU" dirty="0" smtClean="0"/>
              <a:t> </a:t>
            </a:r>
          </a:p>
          <a:p>
            <a:r>
              <a:rPr lang="ru-RU" dirty="0" smtClean="0"/>
              <a:t>3</a:t>
            </a:r>
            <a:r>
              <a:rPr lang="ru-RU" dirty="0"/>
              <a:t>. Дети должны испытывать </a:t>
            </a:r>
            <a:r>
              <a:rPr lang="ru-RU" dirty="0" smtClean="0"/>
              <a:t>ощущение</a:t>
            </a:r>
          </a:p>
          <a:p>
            <a:r>
              <a:rPr lang="ru-RU" dirty="0"/>
              <a:t> </a:t>
            </a:r>
            <a:r>
              <a:rPr lang="ru-RU" dirty="0" smtClean="0"/>
              <a:t>   комфорта</a:t>
            </a:r>
            <a:r>
              <a:rPr lang="ru-RU" dirty="0"/>
              <a:t>, защищенности и, безусловно, </a:t>
            </a:r>
            <a:endParaRPr lang="ru-RU" dirty="0" smtClean="0"/>
          </a:p>
          <a:p>
            <a:r>
              <a:rPr lang="ru-RU" dirty="0"/>
              <a:t> </a:t>
            </a:r>
            <a:r>
              <a:rPr lang="ru-RU" dirty="0" smtClean="0"/>
              <a:t>   интерес </a:t>
            </a:r>
            <a:r>
              <a:rPr lang="ru-RU" dirty="0"/>
              <a:t>к вашему уроку. Этому не научит </a:t>
            </a:r>
            <a:endParaRPr lang="ru-RU" dirty="0" smtClean="0"/>
          </a:p>
          <a:p>
            <a:r>
              <a:rPr lang="ru-RU" dirty="0"/>
              <a:t> </a:t>
            </a:r>
            <a:r>
              <a:rPr lang="ru-RU" dirty="0" smtClean="0"/>
              <a:t>   ни </a:t>
            </a:r>
            <a:r>
              <a:rPr lang="ru-RU" dirty="0"/>
              <a:t>один учебник.</a:t>
            </a:r>
          </a:p>
        </p:txBody>
      </p:sp>
    </p:spTree>
    <p:extLst>
      <p:ext uri="{BB962C8B-B14F-4D97-AF65-F5344CB8AC3E}">
        <p14:creationId xmlns:p14="http://schemas.microsoft.com/office/powerpoint/2010/main" val="1702772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252</TotalTime>
  <Words>1525</Words>
  <Application>Microsoft Office PowerPoint</Application>
  <PresentationFormat>Экран (4:3)</PresentationFormat>
  <Paragraphs>304</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Воздушный поток</vt:lpstr>
      <vt:lpstr> Педагогический проект  «Использование здоровьесберегающих технологий на уроках математики»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Сколько звёзд на небесах,  А веснушек на носах. </vt:lpstr>
      <vt:lpstr>Презентация PowerPoint</vt:lpstr>
      <vt:lpstr>     На уроках математики важно включать в физкультминутки упражнения для глаз, так как они служат профилактикой нарушения зрения. Это следующие упражнения: </vt:lpstr>
      <vt:lpstr>Для улучшения работы мозга на разных этапах урока предлагается использовать следующие упражнения: </vt:lpstr>
      <vt:lpstr>Презентация PowerPoint</vt:lpstr>
      <vt:lpstr>Крутим-вертим головой, Разминаем шею. Стой!  (Вращение головой вправо и влево.) </vt:lpstr>
      <vt:lpstr>Презентация PowerPoint</vt:lpstr>
      <vt:lpstr>Презентация PowerPoint</vt:lpstr>
      <vt:lpstr>Презентация PowerPoint</vt:lpstr>
      <vt:lpstr>Презентация PowerPoint</vt:lpstr>
      <vt:lpstr>Презентация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Педагогический проект  «Использование здоровьесберегающих технологий на уроках математики»</dc:title>
  <dc:creator>админ</dc:creator>
  <cp:lastModifiedBy>админ</cp:lastModifiedBy>
  <cp:revision>26</cp:revision>
  <dcterms:created xsi:type="dcterms:W3CDTF">2012-10-21T16:31:53Z</dcterms:created>
  <dcterms:modified xsi:type="dcterms:W3CDTF">2012-10-24T16:13:49Z</dcterms:modified>
</cp:coreProperties>
</file>