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83" r:id="rId19"/>
    <p:sldId id="284" r:id="rId20"/>
    <p:sldId id="285" r:id="rId21"/>
    <p:sldId id="286" r:id="rId22"/>
    <p:sldId id="287" r:id="rId23"/>
    <p:sldId id="288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3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D65B2-3E0B-4C79-BC9C-8AF9B2247D11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985F4-58E9-4D73-8DA1-77791E45ED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D65B2-3E0B-4C79-BC9C-8AF9B2247D11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985F4-58E9-4D73-8DA1-77791E45ED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D65B2-3E0B-4C79-BC9C-8AF9B2247D11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985F4-58E9-4D73-8DA1-77791E45ED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D65B2-3E0B-4C79-BC9C-8AF9B2247D11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985F4-58E9-4D73-8DA1-77791E45ED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D65B2-3E0B-4C79-BC9C-8AF9B2247D11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985F4-58E9-4D73-8DA1-77791E45ED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D65B2-3E0B-4C79-BC9C-8AF9B2247D11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985F4-58E9-4D73-8DA1-77791E45ED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D65B2-3E0B-4C79-BC9C-8AF9B2247D11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985F4-58E9-4D73-8DA1-77791E45ED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D65B2-3E0B-4C79-BC9C-8AF9B2247D11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985F4-58E9-4D73-8DA1-77791E45ED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D65B2-3E0B-4C79-BC9C-8AF9B2247D11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985F4-58E9-4D73-8DA1-77791E45ED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D65B2-3E0B-4C79-BC9C-8AF9B2247D11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985F4-58E9-4D73-8DA1-77791E45ED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D65B2-3E0B-4C79-BC9C-8AF9B2247D11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985F4-58E9-4D73-8DA1-77791E45ED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D65B2-3E0B-4C79-BC9C-8AF9B2247D11}" type="datetimeFigureOut">
              <a:rPr lang="ru-RU" smtClean="0"/>
              <a:pPr/>
              <a:t>12.02.2014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985F4-58E9-4D73-8DA1-77791E45ED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gif"/><Relationship Id="rId3" Type="http://schemas.openxmlformats.org/officeDocument/2006/relationships/image" Target="../media/image52.jpeg"/><Relationship Id="rId7" Type="http://schemas.openxmlformats.org/officeDocument/2006/relationships/image" Target="../media/image56.gif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570186"/>
          </a:xfrm>
          <a:ln w="38100">
            <a:solidFill>
              <a:schemeClr val="accent1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Вся в алмазах, жемчугах, в разноцветных огоньках…</a:t>
            </a:r>
            <a:endParaRPr lang="ru-RU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blipFill>
                <a:blip r:embed="rId2"/>
                <a:tile tx="0" ty="0" sx="100000" sy="100000" flip="none" algn="tl"/>
              </a:blip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Содержимое 3" descr="зима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3568" y="3116485"/>
            <a:ext cx="2952328" cy="2420909"/>
          </a:xfrm>
          <a:ln w="38100">
            <a:solidFill>
              <a:schemeClr val="bg2">
                <a:lumMod val="50000"/>
              </a:schemeClr>
            </a:solidFill>
          </a:ln>
        </p:spPr>
      </p:pic>
      <p:pic>
        <p:nvPicPr>
          <p:cNvPr id="5" name="Рисунок 4" descr="лёд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5" y="3140968"/>
            <a:ext cx="3167676" cy="2304256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0960" cy="2448272"/>
          </a:xfrm>
          <a:ln w="38100">
            <a:solidFill>
              <a:schemeClr val="bg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Шубка зимой не шутка.</a:t>
            </a:r>
            <a:b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 зимней шубке и морозы шутка</a:t>
            </a:r>
            <a:endParaRPr lang="ru-RU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blipFill>
                <a:blip r:embed="rId2"/>
                <a:tile tx="0" ty="0" sx="100000" sy="100000" flip="none" algn="tl"/>
              </a:blip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Содержимое 4" descr="шубка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475656" y="3429000"/>
            <a:ext cx="2729103" cy="2481003"/>
          </a:xfrm>
          <a:ln w="38100">
            <a:solidFill>
              <a:schemeClr val="bg2">
                <a:lumMod val="50000"/>
              </a:schemeClr>
            </a:solidFill>
          </a:ln>
        </p:spPr>
      </p:pic>
      <p:pic>
        <p:nvPicPr>
          <p:cNvPr id="6" name="Содержимое 5" descr="шубка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580112" y="3468134"/>
            <a:ext cx="2664296" cy="2258859"/>
          </a:xfrm>
          <a:ln w="38100">
            <a:solidFill>
              <a:schemeClr val="bg2">
                <a:lumMod val="75000"/>
              </a:schemeClr>
            </a:solidFill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2880320"/>
          </a:xfrm>
          <a:ln w="38100">
            <a:solidFill>
              <a:schemeClr val="bg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 зимний холод всякий молод.</a:t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Мороз не велик, да стоять не велит.</a:t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Береги нос в большой мороз.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blipFill>
                <a:blip r:embed="rId2"/>
                <a:tile tx="0" ty="0" sx="100000" sy="100000" flip="none" algn="tl"/>
              </a:blip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Содержимое 3" descr="мороз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779912" y="4293096"/>
            <a:ext cx="2585918" cy="2114487"/>
          </a:xfrm>
          <a:ln w="38100">
            <a:solidFill>
              <a:schemeClr val="bg2">
                <a:lumMod val="75000"/>
              </a:schemeClr>
            </a:solidFill>
          </a:ln>
        </p:spPr>
      </p:pic>
      <p:pic>
        <p:nvPicPr>
          <p:cNvPr id="5" name="Рисунок 4" descr="мороз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20272" y="3717032"/>
            <a:ext cx="1459577" cy="1082520"/>
          </a:xfrm>
          <a:prstGeom prst="rect">
            <a:avLst/>
          </a:prstGeom>
          <a:ln w="38100">
            <a:solidFill>
              <a:schemeClr val="bg2">
                <a:lumMod val="75000"/>
              </a:schemeClr>
            </a:solidFill>
          </a:ln>
        </p:spPr>
      </p:pic>
      <p:pic>
        <p:nvPicPr>
          <p:cNvPr id="6" name="Рисунок 5" descr="фон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3501008"/>
            <a:ext cx="2448272" cy="1958618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16633"/>
            <a:ext cx="8712968" cy="3483818"/>
          </a:xfrm>
          <a:ln w="38100">
            <a:solidFill>
              <a:schemeClr val="bg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Летом пролежишь, а зимой с сумой побежишь.</a:t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Летом нагуляешься, зимой наголодаешься..</a:t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Кто спит весной, мёрзнет зимой.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blipFill>
                <a:blip r:embed="rId2"/>
                <a:tile tx="0" ty="0" sx="100000" sy="100000" flip="none" algn="tl"/>
              </a:blip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886200"/>
            <a:ext cx="8712968" cy="27111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лодырь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9" y="4365104"/>
            <a:ext cx="2638793" cy="1971394"/>
          </a:xfrm>
          <a:prstGeom prst="rect">
            <a:avLst/>
          </a:prstGeom>
          <a:ln w="38100">
            <a:solidFill>
              <a:schemeClr val="bg2">
                <a:lumMod val="75000"/>
              </a:schemeClr>
            </a:solidFill>
          </a:ln>
        </p:spPr>
      </p:pic>
      <p:pic>
        <p:nvPicPr>
          <p:cNvPr id="5" name="Рисунок 4" descr="лодырь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4941168"/>
            <a:ext cx="1368151" cy="1110891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</p:spPr>
      </p:pic>
      <p:pic>
        <p:nvPicPr>
          <p:cNvPr id="6" name="Рисунок 5" descr="лодырь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64288" y="4437112"/>
            <a:ext cx="1319289" cy="1368152"/>
          </a:xfrm>
          <a:prstGeom prst="rect">
            <a:avLst/>
          </a:prstGeom>
          <a:ln w="38100">
            <a:solidFill>
              <a:schemeClr val="bg2">
                <a:lumMod val="75000"/>
              </a:schemeClr>
            </a:solidFill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16633"/>
            <a:ext cx="8784976" cy="2592287"/>
          </a:xfrm>
          <a:ln w="38100">
            <a:solidFill>
              <a:schemeClr val="bg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Готовь сани летом, а телегу зимой.</a:t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Лето работает на зиму, а зима на лето.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blipFill>
                <a:blip r:embed="rId2"/>
                <a:tile tx="0" ty="0" sx="100000" sy="100000" flip="none" algn="tl"/>
              </a:blip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2924944"/>
            <a:ext cx="8784976" cy="39330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занятия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068960"/>
            <a:ext cx="2108516" cy="1584176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</p:spPr>
      </p:pic>
      <p:pic>
        <p:nvPicPr>
          <p:cNvPr id="5" name="Рисунок 4" descr="занятия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3356992"/>
            <a:ext cx="1485900" cy="2228850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</p:spPr>
      </p:pic>
      <p:pic>
        <p:nvPicPr>
          <p:cNvPr id="6" name="Рисунок 5" descr="занятия зимой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2924944"/>
            <a:ext cx="2457450" cy="1866900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</p:spPr>
      </p:pic>
      <p:pic>
        <p:nvPicPr>
          <p:cNvPr id="7" name="Рисунок 6" descr="занятия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92280" y="3140968"/>
            <a:ext cx="1895475" cy="2419350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</p:spPr>
      </p:pic>
      <p:pic>
        <p:nvPicPr>
          <p:cNvPr id="8" name="Рисунок 7" descr="занятия  зимой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1520" y="4941168"/>
            <a:ext cx="2502621" cy="1680592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</p:spPr>
      </p:pic>
      <p:pic>
        <p:nvPicPr>
          <p:cNvPr id="9" name="Рисунок 8" descr="занятия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72000" y="5010150"/>
            <a:ext cx="2466975" cy="1847850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8641"/>
            <a:ext cx="8640960" cy="2808311"/>
          </a:xfrm>
          <a:ln w="38100">
            <a:solidFill>
              <a:schemeClr val="bg2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Лето </a:t>
            </a: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собериха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 а зима </a:t>
            </a: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подбериха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 </a:t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Что летом ногой пихнёшь, то зимой рукой подымешь.</a:t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 зимы брюхо велико.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blipFill>
                <a:blip r:embed="rId2"/>
                <a:tile tx="0" ty="0" sx="100000" sy="100000" flip="none" algn="tl"/>
              </a:blip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3284984"/>
            <a:ext cx="8856984" cy="338437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запасына зиму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284984"/>
            <a:ext cx="3168351" cy="2120912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</p:spPr>
      </p:pic>
      <p:pic>
        <p:nvPicPr>
          <p:cNvPr id="5" name="Рисунок 4" descr="запасына зиму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3356992"/>
            <a:ext cx="2743200" cy="1666875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</p:spPr>
      </p:pic>
      <p:pic>
        <p:nvPicPr>
          <p:cNvPr id="6" name="Рисунок 5" descr="запасы на зиму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3888" y="4869160"/>
            <a:ext cx="2628900" cy="1743075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0"/>
            <a:ext cx="8784976" cy="3789040"/>
          </a:xfrm>
          <a:ln w="38100">
            <a:solidFill>
              <a:schemeClr val="bg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Холодная зима – жаркое лето.</a:t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Чем крепче зима, тем скорее весна.</a:t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Зимой волка бойся, а летом мухи.</a:t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blipFill>
                <a:blip r:embed="rId2"/>
                <a:tile tx="0" ty="0" sx="100000" sy="100000" flip="none" algn="tl"/>
              </a:blip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3886200"/>
            <a:ext cx="8856984" cy="27111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сугроб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2707" y="4509120"/>
            <a:ext cx="3214644" cy="1800200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</p:spPr>
      </p:pic>
      <p:pic>
        <p:nvPicPr>
          <p:cNvPr id="5" name="Рисунок 4" descr="зима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3871" y="4436588"/>
            <a:ext cx="2844513" cy="1892894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8641"/>
            <a:ext cx="8640960" cy="3672408"/>
          </a:xfrm>
          <a:ln w="38100">
            <a:solidFill>
              <a:schemeClr val="bg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Зимой снег глубокий – летом хлеб высокий.</a:t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Снег земле-кормилице – тёплый кожух.</a:t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Ветер снег съедает.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blipFill>
                <a:blip r:embed="rId2"/>
                <a:tile tx="0" ty="0" sx="100000" sy="100000" flip="none" algn="tl"/>
              </a:blip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077072"/>
            <a:ext cx="8712968" cy="259228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иней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4487226"/>
            <a:ext cx="2312293" cy="1558469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</p:spPr>
      </p:pic>
      <p:pic>
        <p:nvPicPr>
          <p:cNvPr id="5" name="Рисунок 4" descr="ветер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4365104"/>
            <a:ext cx="2600325" cy="1762125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24936" cy="1656184"/>
          </a:xfrm>
          <a:ln w="28575">
            <a:solidFill>
              <a:schemeClr val="accent1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 каком месяце зима с осенью борется?</a:t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blipFill>
                <a:blip r:embed="rId2"/>
                <a:tile tx="0" ty="0" sx="100000" sy="100000" flip="none" algn="tl"/>
              </a:blip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212976"/>
            <a:ext cx="8424936" cy="2232248"/>
          </a:xfrm>
          <a:ln w="38100">
            <a:solidFill>
              <a:schemeClr val="tx2">
                <a:lumMod val="2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Какай месяц </a:t>
            </a:r>
            <a:r>
              <a:rPr lang="ru-RU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сентябрёв</a:t>
            </a:r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внук, </a:t>
            </a:r>
            <a:r>
              <a:rPr lang="ru-RU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октябрёв</a:t>
            </a:r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сын,  зиме родной брат?</a:t>
            </a:r>
            <a:endParaRPr lang="ru-RU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blipFill>
                <a:blip r:embed="rId2"/>
                <a:tile tx="0" ty="0" sx="100000" sy="100000" flip="none" algn="tl"/>
              </a:blip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Багетная рамка 3"/>
          <p:cNvSpPr/>
          <p:nvPr/>
        </p:nvSpPr>
        <p:spPr>
          <a:xfrm>
            <a:off x="2699792" y="2204864"/>
            <a:ext cx="3384376" cy="720080"/>
          </a:xfrm>
          <a:prstGeom prst="bevel">
            <a:avLst/>
          </a:prstGeom>
          <a:solidFill>
            <a:srgbClr val="00B0F0"/>
          </a:solidFill>
          <a:ln>
            <a:solidFill>
              <a:srgbClr val="92D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n>
                  <a:solidFill>
                    <a:srgbClr val="FFFF00"/>
                  </a:solidFill>
                </a:ln>
              </a:rPr>
              <a:t>ноябрь</a:t>
            </a:r>
            <a:endParaRPr lang="ru-RU" sz="4400" dirty="0">
              <a:ln>
                <a:solidFill>
                  <a:srgbClr val="FFFF00"/>
                </a:solidFill>
              </a:ln>
            </a:endParaRPr>
          </a:p>
        </p:txBody>
      </p:sp>
      <p:sp>
        <p:nvSpPr>
          <p:cNvPr id="5" name="Багетная рамка 4"/>
          <p:cNvSpPr/>
          <p:nvPr/>
        </p:nvSpPr>
        <p:spPr>
          <a:xfrm>
            <a:off x="3563888" y="5589240"/>
            <a:ext cx="3528392" cy="792088"/>
          </a:xfrm>
          <a:prstGeom prst="bevel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 w="12700">
                  <a:solidFill>
                    <a:srgbClr val="FFFF00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ноябрь</a:t>
            </a:r>
            <a:endParaRPr lang="ru-RU" sz="4400" b="1" dirty="0">
              <a:ln w="12700">
                <a:solidFill>
                  <a:srgbClr val="FFFF00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6633"/>
            <a:ext cx="8568952" cy="2160240"/>
          </a:xfrm>
          <a:ln w="38100">
            <a:solidFill>
              <a:schemeClr val="bg2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49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 какое время года солнце сквозь слёзы смеётся?  </a:t>
            </a:r>
            <a:br>
              <a:rPr lang="ru-RU" sz="49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blipFill>
                <a:blip r:embed="rId2"/>
                <a:tile tx="0" ty="0" sx="100000" sy="100000" flip="none" algn="tl"/>
              </a:blip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573016"/>
            <a:ext cx="8568952" cy="1728192"/>
          </a:xfrm>
          <a:ln w="38100">
            <a:solidFill>
              <a:schemeClr val="bg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 каком месяце зима с весной встречается впервой?</a:t>
            </a:r>
            <a:endParaRPr lang="ru-RU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blipFill>
                <a:blip r:embed="rId2"/>
                <a:tile tx="0" ty="0" sx="100000" sy="100000" flip="none" algn="tl"/>
              </a:blip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Багетная рамка 3"/>
          <p:cNvSpPr/>
          <p:nvPr/>
        </p:nvSpPr>
        <p:spPr>
          <a:xfrm>
            <a:off x="2627784" y="2492896"/>
            <a:ext cx="3384376" cy="720080"/>
          </a:xfrm>
          <a:prstGeom prst="bevel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зимой</a:t>
            </a:r>
            <a:endParaRPr lang="ru-RU" sz="4400" b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Багетная рамка 4"/>
          <p:cNvSpPr/>
          <p:nvPr/>
        </p:nvSpPr>
        <p:spPr>
          <a:xfrm>
            <a:off x="2627784" y="5517232"/>
            <a:ext cx="4320480" cy="864096"/>
          </a:xfrm>
          <a:prstGeom prst="bevel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bg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 феврале</a:t>
            </a:r>
            <a:endParaRPr lang="ru-RU" sz="4400" b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chemeClr val="bg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8639"/>
            <a:ext cx="7918648" cy="1872209"/>
          </a:xfrm>
          <a:ln w="38100">
            <a:solidFill>
              <a:schemeClr val="bg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sz="49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en-US" sz="49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n-US" sz="49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en-US" sz="49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49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Какой месяц год кончает, зиму начинает?</a:t>
            </a:r>
            <a:br>
              <a:rPr lang="ru-RU" sz="49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3356992"/>
            <a:ext cx="8208912" cy="1800200"/>
          </a:xfrm>
          <a:ln w="38100">
            <a:solidFill>
              <a:schemeClr val="bg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Какое время года начинается, когда год кончается?</a:t>
            </a:r>
            <a:endParaRPr lang="ru-RU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blipFill>
                <a:blip r:embed="rId2"/>
                <a:tile tx="0" ty="0" sx="100000" sy="100000" flip="none" algn="tl"/>
              </a:blip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Багетная рамка 3"/>
          <p:cNvSpPr/>
          <p:nvPr/>
        </p:nvSpPr>
        <p:spPr>
          <a:xfrm>
            <a:off x="3275856" y="2204864"/>
            <a:ext cx="2952328" cy="720080"/>
          </a:xfrm>
          <a:prstGeom prst="bevel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bg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декабрь</a:t>
            </a:r>
            <a:endParaRPr lang="ru-RU" sz="4400" b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chemeClr val="bg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Багетная рамка 4"/>
          <p:cNvSpPr/>
          <p:nvPr/>
        </p:nvSpPr>
        <p:spPr>
          <a:xfrm>
            <a:off x="2771800" y="5229200"/>
            <a:ext cx="2736304" cy="864096"/>
          </a:xfrm>
          <a:prstGeom prst="bevel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bg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зима</a:t>
            </a:r>
            <a:endParaRPr lang="ru-RU" sz="4400" b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chemeClr val="bg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  <a:ln w="38100">
            <a:solidFill>
              <a:schemeClr val="accent5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Старый тополь у крылечка, льдом затянутая речка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blipFill>
                <a:blip r:embed="rId2"/>
                <a:tile tx="0" ty="0" sx="100000" sy="100000" flip="none" algn="tl"/>
              </a:blip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Содержимое 4" descr="зима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2348880"/>
            <a:ext cx="3888432" cy="3528391"/>
          </a:xfrm>
          <a:ln w="38100">
            <a:solidFill>
              <a:schemeClr val="accent1">
                <a:lumMod val="50000"/>
              </a:schemeClr>
            </a:solidFill>
          </a:ln>
        </p:spPr>
      </p:pic>
      <p:pic>
        <p:nvPicPr>
          <p:cNvPr id="6" name="Содержимое 5" descr="речка зимой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004048" y="2348880"/>
            <a:ext cx="3672408" cy="3456384"/>
          </a:xfrm>
          <a:ln w="38100">
            <a:solidFill>
              <a:schemeClr val="accent1">
                <a:lumMod val="50000"/>
              </a:schemeClr>
            </a:solidFill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9"/>
            <a:ext cx="8352928" cy="2160239"/>
          </a:xfrm>
          <a:ln w="38100">
            <a:solidFill>
              <a:schemeClr val="bg2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49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Какая пословица говорит о том, сколько надо снега, чтобы был урожай?</a:t>
            </a:r>
            <a:br>
              <a:rPr lang="ru-RU" sz="49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ru-RU" sz="49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blipFill>
                <a:blip r:embed="rId2"/>
                <a:tile tx="0" ty="0" sx="100000" sy="100000" flip="none" algn="tl"/>
              </a:blip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573016"/>
            <a:ext cx="8640960" cy="2016224"/>
          </a:xfrm>
          <a:ln w="38100">
            <a:solidFill>
              <a:schemeClr val="bg2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 какому месяцу, согласно пословице, налетели вьюги да метели?</a:t>
            </a:r>
            <a:endParaRPr lang="ru-RU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blipFill>
                <a:blip r:embed="rId2"/>
                <a:tile tx="0" ty="0" sx="100000" sy="100000" flip="none" algn="tl"/>
              </a:blip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Багетная рамка 3"/>
          <p:cNvSpPr/>
          <p:nvPr/>
        </p:nvSpPr>
        <p:spPr>
          <a:xfrm>
            <a:off x="827584" y="2420888"/>
            <a:ext cx="7848872" cy="720080"/>
          </a:xfrm>
          <a:prstGeom prst="bevel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bg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Больше снега – больше хлеба.</a:t>
            </a:r>
            <a:endParaRPr lang="ru-RU" sz="4400" b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chemeClr val="bg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Багетная рамка 4"/>
          <p:cNvSpPr/>
          <p:nvPr/>
        </p:nvSpPr>
        <p:spPr>
          <a:xfrm>
            <a:off x="3131840" y="5805264"/>
            <a:ext cx="3600400" cy="792088"/>
          </a:xfrm>
          <a:prstGeom prst="bevel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 w="18000">
                  <a:solidFill>
                    <a:srgbClr val="FFFF00"/>
                  </a:solidFill>
                  <a:prstDash val="solid"/>
                  <a:miter lim="800000"/>
                </a:ln>
                <a:solidFill>
                  <a:schemeClr val="bg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 февралю</a:t>
            </a:r>
            <a:endParaRPr lang="ru-RU" sz="4400" b="1" dirty="0">
              <a:ln w="18000">
                <a:solidFill>
                  <a:srgbClr val="FFFF00"/>
                </a:solidFill>
                <a:prstDash val="solid"/>
                <a:miter lim="800000"/>
              </a:ln>
              <a:solidFill>
                <a:schemeClr val="bg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76672"/>
            <a:ext cx="8568952" cy="1944216"/>
          </a:xfrm>
          <a:ln w="38100">
            <a:solidFill>
              <a:schemeClr val="bg2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 каком времени года говорится «день тёмен, да ночь светла»</a:t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blipFill>
                <a:blip r:embed="rId2"/>
                <a:tile tx="0" ty="0" sx="100000" sy="100000" flip="none" algn="tl"/>
              </a:blip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886200"/>
            <a:ext cx="8424936" cy="1559024"/>
          </a:xfrm>
          <a:ln w="38100">
            <a:solidFill>
              <a:schemeClr val="bg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 какой погоде дым из трубы столбом стоит?</a:t>
            </a:r>
            <a:endParaRPr lang="ru-RU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blipFill>
                <a:blip r:embed="rId2"/>
                <a:tile tx="0" ty="0" sx="100000" sy="100000" flip="none" algn="tl"/>
              </a:blip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Багетная рамка 3"/>
          <p:cNvSpPr/>
          <p:nvPr/>
        </p:nvSpPr>
        <p:spPr>
          <a:xfrm>
            <a:off x="2627784" y="2636912"/>
            <a:ext cx="2952328" cy="720080"/>
          </a:xfrm>
          <a:prstGeom prst="bevel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n>
                  <a:solidFill>
                    <a:srgbClr val="FFFF00"/>
                  </a:solidFill>
                </a:ln>
                <a:solidFill>
                  <a:schemeClr val="bg2">
                    <a:lumMod val="75000"/>
                  </a:schemeClr>
                </a:solidFill>
              </a:rPr>
              <a:t>О зиме</a:t>
            </a:r>
            <a:endParaRPr lang="ru-RU" sz="4400" dirty="0">
              <a:ln>
                <a:solidFill>
                  <a:srgbClr val="FFFF00"/>
                </a:solidFill>
              </a:ln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Багетная рамка 4"/>
          <p:cNvSpPr/>
          <p:nvPr/>
        </p:nvSpPr>
        <p:spPr>
          <a:xfrm>
            <a:off x="2339752" y="5517232"/>
            <a:ext cx="5472608" cy="792088"/>
          </a:xfrm>
          <a:prstGeom prst="bevel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n>
                  <a:solidFill>
                    <a:srgbClr val="FFFF00"/>
                  </a:solidFill>
                </a:ln>
                <a:solidFill>
                  <a:schemeClr val="bg2">
                    <a:lumMod val="75000"/>
                  </a:schemeClr>
                </a:solidFill>
              </a:rPr>
              <a:t>К морозу, к холоду</a:t>
            </a:r>
            <a:endParaRPr lang="ru-RU" sz="4400" dirty="0">
              <a:ln>
                <a:solidFill>
                  <a:srgbClr val="FFFF00"/>
                </a:solidFill>
              </a:ln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9"/>
            <a:ext cx="8280920" cy="1944215"/>
          </a:xfrm>
          <a:ln w="38100">
            <a:solidFill>
              <a:schemeClr val="bg2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49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Какое лето обещает тёплая зима?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717032"/>
            <a:ext cx="8280920" cy="1656184"/>
          </a:xfrm>
          <a:ln w="38100">
            <a:solidFill>
              <a:schemeClr val="bg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Кого зима морозит, согласно русской пословице?</a:t>
            </a:r>
            <a:endParaRPr lang="ru-RU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blipFill>
                <a:blip r:embed="rId2"/>
                <a:tile tx="0" ty="0" sx="100000" sy="100000" flip="none" algn="tl"/>
              </a:blip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Багетная рамка 3"/>
          <p:cNvSpPr/>
          <p:nvPr/>
        </p:nvSpPr>
        <p:spPr>
          <a:xfrm>
            <a:off x="2195736" y="2492896"/>
            <a:ext cx="4176464" cy="864096"/>
          </a:xfrm>
          <a:prstGeom prst="bevel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n>
                  <a:solidFill>
                    <a:srgbClr val="FFFF00"/>
                  </a:solidFill>
                </a:ln>
                <a:solidFill>
                  <a:schemeClr val="bg2">
                    <a:lumMod val="75000"/>
                  </a:schemeClr>
                </a:solidFill>
              </a:rPr>
              <a:t>Холодное лето</a:t>
            </a:r>
            <a:endParaRPr lang="ru-RU" sz="4400" dirty="0">
              <a:ln>
                <a:solidFill>
                  <a:srgbClr val="FFFF00"/>
                </a:solidFill>
              </a:ln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Багетная рамка 4"/>
          <p:cNvSpPr/>
          <p:nvPr/>
        </p:nvSpPr>
        <p:spPr>
          <a:xfrm>
            <a:off x="3275856" y="5445224"/>
            <a:ext cx="3168352" cy="720080"/>
          </a:xfrm>
          <a:prstGeom prst="bevel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n>
                  <a:solidFill>
                    <a:srgbClr val="FFFF00"/>
                  </a:solidFill>
                </a:ln>
                <a:solidFill>
                  <a:schemeClr val="bg2">
                    <a:lumMod val="75000"/>
                  </a:schemeClr>
                </a:solidFill>
              </a:rPr>
              <a:t>лодыря</a:t>
            </a:r>
            <a:endParaRPr lang="ru-RU" sz="4400" dirty="0">
              <a:ln>
                <a:solidFill>
                  <a:srgbClr val="FFFF00"/>
                </a:solidFill>
              </a:ln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548681"/>
            <a:ext cx="8424936" cy="1656183"/>
          </a:xfrm>
          <a:ln w="38100">
            <a:solidFill>
              <a:schemeClr val="bg2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ru-RU" sz="49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Какое лето обещает холодная зима?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886200"/>
            <a:ext cx="8208912" cy="838944"/>
          </a:xfrm>
          <a:ln w="38100">
            <a:solidFill>
              <a:schemeClr val="bg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48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66FF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Хорошо, пойдём дальше!</a:t>
            </a:r>
            <a:endParaRPr lang="ru-RU" sz="4800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66FF6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Багетная рамка 3"/>
          <p:cNvSpPr/>
          <p:nvPr/>
        </p:nvSpPr>
        <p:spPr>
          <a:xfrm>
            <a:off x="2699792" y="2276872"/>
            <a:ext cx="3816424" cy="792088"/>
          </a:xfrm>
          <a:prstGeom prst="bevel">
            <a:avLst/>
          </a:prstGeom>
          <a:solidFill>
            <a:srgbClr val="00B0F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ln>
                  <a:solidFill>
                    <a:srgbClr val="FFFF00"/>
                  </a:solidFill>
                </a:ln>
                <a:solidFill>
                  <a:schemeClr val="bg2">
                    <a:lumMod val="75000"/>
                  </a:schemeClr>
                </a:solidFill>
              </a:rPr>
              <a:t>Жаркое лето</a:t>
            </a:r>
            <a:endParaRPr lang="ru-RU" sz="4400" dirty="0">
              <a:ln>
                <a:solidFill>
                  <a:srgbClr val="FFFF00"/>
                </a:solidFill>
              </a:ln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5" name="Рисунок 4" descr="тигрёнок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5229200"/>
            <a:ext cx="1147961" cy="1271636"/>
          </a:xfrm>
          <a:prstGeom prst="rect">
            <a:avLst/>
          </a:prstGeom>
          <a:ln w="28575">
            <a:solidFill>
              <a:schemeClr val="bg2">
                <a:lumMod val="75000"/>
              </a:schemeClr>
            </a:solidFill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4320480" cy="6336703"/>
          </a:xfrm>
          <a:ln w="38100"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Растёт вниз головой, не летом растёт, а зимой. Но солнце её припечёт – заплачет она и умрёт.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blipFill>
                <a:blip r:embed="rId2"/>
                <a:tile tx="0" ty="0" sx="100000" sy="100000" flip="none" algn="tl"/>
              </a:blip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2040" y="260648"/>
            <a:ext cx="3960440" cy="633670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сосульки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03206" y="620687"/>
            <a:ext cx="3129234" cy="2343905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</p:spPr>
      </p:pic>
      <p:pic>
        <p:nvPicPr>
          <p:cNvPr id="5" name="Рисунок 4" descr="сосульки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3933056"/>
            <a:ext cx="3077827" cy="2304256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3888432" cy="6336703"/>
          </a:xfrm>
          <a:ln w="38100"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Серебристы и легки сказочной зимою, что за чудо мотыльки кружат над тобою?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blipFill>
                <a:blip r:embed="rId2"/>
                <a:tile tx="0" ty="0" sx="100000" sy="100000" flip="none" algn="tl"/>
              </a:blip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188640"/>
            <a:ext cx="4320480" cy="64087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снежинк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332656"/>
            <a:ext cx="2974454" cy="3024336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</p:spPr>
      </p:pic>
      <p:pic>
        <p:nvPicPr>
          <p:cNvPr id="5" name="Рисунок 4" descr="снежинки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32040" y="3861048"/>
            <a:ext cx="3760330" cy="2448272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648"/>
            <a:ext cx="4032448" cy="6264696"/>
          </a:xfrm>
          <a:ln w="38100"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Большая белая скала всю зиму крепла и росла. Но от весеннего тепла скала </a:t>
            </a: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осела</a:t>
            </a:r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, потекла…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blipFill>
                <a:blip r:embed="rId2"/>
                <a:tile tx="0" ty="0" sx="100000" sy="100000" flip="none" algn="tl"/>
              </a:blip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260648"/>
            <a:ext cx="4104456" cy="61206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сугроб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764704"/>
            <a:ext cx="3216357" cy="2412268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</p:spPr>
      </p:pic>
      <p:pic>
        <p:nvPicPr>
          <p:cNvPr id="5" name="Рисунок 4" descr="сугроб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3717032"/>
            <a:ext cx="3403450" cy="2549302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649"/>
            <a:ext cx="3240360" cy="6120679"/>
          </a:xfrm>
          <a:ln w="38100"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Летит – молчит, лежит – молчит. Когда умрёт, тогда заревёт.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blipFill>
                <a:blip r:embed="rId2"/>
                <a:tile tx="0" ty="0" sx="100000" sy="100000" flip="none" algn="tl"/>
              </a:blip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260648"/>
            <a:ext cx="4680520" cy="61206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зима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5645" y="548680"/>
            <a:ext cx="3653107" cy="2736304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</p:spPr>
      </p:pic>
      <p:pic>
        <p:nvPicPr>
          <p:cNvPr id="5" name="Рисунок 4" descr="зима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3605375"/>
            <a:ext cx="3528392" cy="2642888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3168352" cy="6178698"/>
          </a:xfrm>
          <a:ln w="38100"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Гостил гость, мостил мост всю ночь до утра без пилы и топора.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blipFill>
                <a:blip r:embed="rId2"/>
                <a:tile tx="0" ty="0" sx="100000" sy="100000" flip="none" algn="tl"/>
              </a:blip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Содержимое 3" descr="дерево укрылечка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130704" y="836712"/>
            <a:ext cx="2321615" cy="1656184"/>
          </a:xfrm>
          <a:ln w="38100">
            <a:solidFill>
              <a:schemeClr val="bg2">
                <a:lumMod val="60000"/>
                <a:lumOff val="40000"/>
              </a:schemeClr>
            </a:solidFill>
          </a:ln>
        </p:spPr>
      </p:pic>
      <p:pic>
        <p:nvPicPr>
          <p:cNvPr id="5" name="Рисунок 4" descr="речка зимой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61386" y="3284983"/>
            <a:ext cx="3439006" cy="2753945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16632"/>
            <a:ext cx="4104456" cy="6741367"/>
          </a:xfrm>
          <a:ln w="38100">
            <a:solidFill>
              <a:schemeClr val="bg2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Эта гладкая дорога проживёт совсем немного. Как пройдёт по ней весна – вся разрушится она.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blipFill>
                <a:blip r:embed="rId2"/>
                <a:tile tx="0" ty="0" sx="100000" sy="100000" flip="none" algn="tl"/>
              </a:blip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8" y="332656"/>
            <a:ext cx="3888432" cy="60486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лёд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836711"/>
            <a:ext cx="3240360" cy="2439653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</p:spPr>
      </p:pic>
      <p:pic>
        <p:nvPicPr>
          <p:cNvPr id="5" name="Рисунок 4" descr="лёд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3789040"/>
            <a:ext cx="3211760" cy="2408820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38100">
            <a:solidFill>
              <a:schemeClr val="bg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Первый иней, первый снег</a:t>
            </a:r>
            <a:endParaRPr lang="ru-RU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blipFill>
                <a:blip r:embed="rId2"/>
                <a:tile tx="0" ty="0" sx="100000" sy="100000" flip="none" algn="tl"/>
              </a:blip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Содержимое 4" descr="иней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1556792"/>
            <a:ext cx="3960440" cy="4680520"/>
          </a:xfrm>
          <a:ln w="38100">
            <a:solidFill>
              <a:schemeClr val="bg2">
                <a:lumMod val="50000"/>
              </a:schemeClr>
            </a:solidFill>
          </a:ln>
        </p:spPr>
      </p:pic>
      <p:pic>
        <p:nvPicPr>
          <p:cNvPr id="6" name="Содержимое 5" descr="зима4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716016" y="1556792"/>
            <a:ext cx="4032448" cy="4536504"/>
          </a:xfrm>
          <a:ln w="38100"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404665"/>
            <a:ext cx="3528392" cy="5688632"/>
          </a:xfrm>
          <a:ln w="38100"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Невидимый Тит в трубе живёт. Всё лето он спит, всю зиму поёт.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blipFill>
                <a:blip r:embed="rId2"/>
                <a:tile tx="0" ty="0" sx="100000" sy="100000" flip="none" algn="tl"/>
              </a:blip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476672"/>
            <a:ext cx="4104456" cy="56886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ветер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052736"/>
            <a:ext cx="3110746" cy="2592288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</p:spPr>
      </p:pic>
      <p:pic>
        <p:nvPicPr>
          <p:cNvPr id="5" name="Рисунок 4" descr="ветер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93954" y="4077072"/>
            <a:ext cx="3267458" cy="1935857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04664"/>
            <a:ext cx="4176464" cy="6120679"/>
          </a:xfrm>
          <a:ln w="38100"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Серебристой бахромой на ветвях висит зимой. А весною на весу превращается в росу.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blipFill>
                <a:blip r:embed="rId2"/>
                <a:tile tx="0" ty="0" sx="100000" sy="100000" flip="none" algn="tl"/>
              </a:blip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476672"/>
            <a:ext cx="4032448" cy="597666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ине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548680"/>
            <a:ext cx="2365623" cy="2890022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</p:spPr>
      </p:pic>
      <p:pic>
        <p:nvPicPr>
          <p:cNvPr id="5" name="Рисунок 4" descr="иней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1" y="3789040"/>
            <a:ext cx="3395347" cy="2381810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19256" cy="19168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" name="Содержимое 7" descr="мышата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05065" y="1916113"/>
            <a:ext cx="3978219" cy="4941887"/>
          </a:xfrm>
        </p:spPr>
      </p:pic>
      <p:sp>
        <p:nvSpPr>
          <p:cNvPr id="4" name="Облако 3"/>
          <p:cNvSpPr/>
          <p:nvPr/>
        </p:nvSpPr>
        <p:spPr>
          <a:xfrm>
            <a:off x="971600" y="332656"/>
            <a:ext cx="7488832" cy="1584176"/>
          </a:xfrm>
          <a:prstGeom prst="cloud">
            <a:avLst/>
          </a:prstGeom>
          <a:blipFill>
            <a:blip r:embed="rId3" cstate="print"/>
            <a:stretch>
              <a:fillRect/>
            </a:stretch>
          </a:blipFill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Молодцы!</a:t>
            </a:r>
            <a:endParaRPr lang="ru-RU" sz="8000" dirty="0">
              <a:ln w="18415" cmpd="sng">
                <a:solidFill>
                  <a:srgbClr val="FF0000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Солнце 4"/>
          <p:cNvSpPr/>
          <p:nvPr/>
        </p:nvSpPr>
        <p:spPr>
          <a:xfrm>
            <a:off x="0" y="1844824"/>
            <a:ext cx="3024336" cy="2736304"/>
          </a:xfrm>
          <a:prstGeom prst="sun">
            <a:avLst>
              <a:gd name="adj" fmla="val 19190"/>
            </a:avLst>
          </a:prstGeom>
          <a:blipFill>
            <a:blip r:embed="rId4" cstate="print"/>
            <a:tile tx="0" ty="0" sx="100000" sy="100000" flip="none" algn="tl"/>
          </a:blipFill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удачи</a:t>
            </a:r>
            <a:endParaRPr lang="ru-RU" sz="3200" dirty="0">
              <a:ln w="18415" cmpd="sng">
                <a:solidFill>
                  <a:srgbClr val="FFFF00"/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Солнце 5"/>
          <p:cNvSpPr/>
          <p:nvPr/>
        </p:nvSpPr>
        <p:spPr>
          <a:xfrm>
            <a:off x="5940152" y="1916832"/>
            <a:ext cx="3096344" cy="2808312"/>
          </a:xfrm>
          <a:prstGeom prst="sun">
            <a:avLst>
              <a:gd name="adj" fmla="val 13270"/>
            </a:avLst>
          </a:prstGeom>
          <a:blipFill>
            <a:blip r:embed="rId5" cstate="print"/>
            <a:tile tx="0" ty="0" sx="100000" sy="100000" flip="none" algn="tl"/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веселья</a:t>
            </a:r>
            <a:endParaRPr lang="ru-RU" sz="3200" dirty="0">
              <a:ln>
                <a:solidFill>
                  <a:srgbClr val="FFFF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7" name="Солнце 6"/>
          <p:cNvSpPr/>
          <p:nvPr/>
        </p:nvSpPr>
        <p:spPr>
          <a:xfrm>
            <a:off x="2771800" y="4049688"/>
            <a:ext cx="3312368" cy="2808312"/>
          </a:xfrm>
          <a:prstGeom prst="sun">
            <a:avLst>
              <a:gd name="adj" fmla="val 15892"/>
            </a:avLst>
          </a:prstGeom>
          <a:blipFill>
            <a:blip r:embed="rId6" cstate="print"/>
            <a:tile tx="0" ty="0" sx="100000" sy="100000" flip="none" algn="tl"/>
          </a:blip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ln>
                  <a:solidFill>
                    <a:srgbClr val="FFFF00"/>
                  </a:solidFill>
                </a:ln>
                <a:solidFill>
                  <a:srgbClr val="92D050"/>
                </a:solidFill>
              </a:rPr>
              <a:t>радости</a:t>
            </a:r>
            <a:endParaRPr lang="ru-RU" sz="3200" dirty="0">
              <a:ln>
                <a:solidFill>
                  <a:srgbClr val="FFFF00"/>
                </a:solidFill>
              </a:ln>
              <a:solidFill>
                <a:srgbClr val="92D050"/>
              </a:solidFill>
            </a:endParaRPr>
          </a:p>
        </p:txBody>
      </p:sp>
      <p:pic>
        <p:nvPicPr>
          <p:cNvPr id="9" name="Рисунок 8" descr="жирафы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948264" y="4781107"/>
            <a:ext cx="1584176" cy="1687881"/>
          </a:xfrm>
          <a:prstGeom prst="rect">
            <a:avLst/>
          </a:prstGeom>
        </p:spPr>
      </p:pic>
      <p:pic>
        <p:nvPicPr>
          <p:cNvPr id="10" name="Рисунок 9" descr="зайчонок в шляпе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55576" y="4941168"/>
            <a:ext cx="1552909" cy="154840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38100">
            <a:solidFill>
              <a:schemeClr val="bg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 пригорке громкий смех</a:t>
            </a:r>
            <a:endParaRPr lang="ru-RU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blipFill>
                <a:blip r:embed="rId2"/>
                <a:tile tx="0" ty="0" sx="100000" sy="100000" flip="none" algn="tl"/>
              </a:blip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5" name="Содержимое 4" descr="lдети зимой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750442" y="2780928"/>
            <a:ext cx="2736304" cy="2736304"/>
          </a:xfrm>
          <a:ln w="38100">
            <a:solidFill>
              <a:schemeClr val="bg2">
                <a:lumMod val="50000"/>
              </a:schemeClr>
            </a:solidFill>
          </a:ln>
        </p:spPr>
      </p:pic>
      <p:pic>
        <p:nvPicPr>
          <p:cNvPr id="6" name="Содержимое 5" descr="мороз3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364088" y="2464271"/>
            <a:ext cx="2952328" cy="2980952"/>
          </a:xfrm>
          <a:ln w="38100"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2232247"/>
          </a:xfrm>
          <a:ln w="38100"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Белый заяц, куролеся, прячет в ельнике тропу.</a:t>
            </a:r>
            <a:endParaRPr lang="ru-RU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blipFill>
                <a:blip r:embed="rId2"/>
                <a:tile tx="0" ty="0" sx="100000" sy="100000" flip="none" algn="tl"/>
              </a:blip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708920"/>
            <a:ext cx="8352928" cy="403244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заяц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3429000"/>
            <a:ext cx="2304256" cy="3213830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</p:spPr>
      </p:pic>
      <p:pic>
        <p:nvPicPr>
          <p:cNvPr id="5" name="Рисунок 4" descr="заяц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3789040"/>
            <a:ext cx="2990536" cy="2664296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04665"/>
            <a:ext cx="8424936" cy="2160239"/>
          </a:xfrm>
          <a:ln w="38100">
            <a:solidFill>
              <a:schemeClr val="bg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 морозе красный месяц длинный нос суёт в трубу.</a:t>
            </a:r>
            <a:endParaRPr lang="ru-RU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blipFill>
                <a:blip r:embed="rId2"/>
                <a:tile tx="0" ty="0" sx="100000" sy="100000" flip="none" algn="tl"/>
              </a:blip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492896"/>
            <a:ext cx="7920880" cy="396044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красный месяц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02536" y="3356992"/>
            <a:ext cx="2928869" cy="2664296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</p:spPr>
      </p:pic>
      <p:pic>
        <p:nvPicPr>
          <p:cNvPr id="5" name="Рисунок 4" descr="дерево у крылечка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3518845"/>
            <a:ext cx="2737774" cy="2531812"/>
          </a:xfrm>
          <a:prstGeom prst="rect">
            <a:avLst/>
          </a:prstGeom>
          <a:ln w="38100"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4464496" cy="6034682"/>
          </a:xfrm>
          <a:ln w="38100">
            <a:solidFill>
              <a:schemeClr val="bg2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Пришла зима весёлая, с коньками и салазками, с лыжнёю припорошенной, с волшебной старой сказкою.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blipFill>
                <a:blip r:embed="rId2"/>
                <a:tile tx="0" ty="0" sx="100000" sy="100000" flip="none" algn="tl"/>
              </a:blip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Содержимое 3" descr="пришла зима весёлая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796136" y="2132856"/>
            <a:ext cx="3096344" cy="3096344"/>
          </a:xfrm>
          <a:ln w="38100"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86808" cy="6106690"/>
          </a:xfrm>
          <a:ln w="38100">
            <a:solidFill>
              <a:schemeClr val="bg2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2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На ёлке разукрашенной фонарики качаются. Пусть зимушка весёлая подольше не кончается.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blipFill>
                <a:blip r:embed="rId2"/>
                <a:tile tx="0" ty="0" sx="100000" sy="100000" flip="none" algn="tl"/>
              </a:blip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Содержимое 3" descr="ёлка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932041" y="1196752"/>
            <a:ext cx="4032448" cy="4392488"/>
          </a:xfrm>
          <a:ln w="38100">
            <a:solidFill>
              <a:schemeClr val="bg2">
                <a:lumMod val="50000"/>
              </a:schemeClr>
            </a:solidFill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649"/>
            <a:ext cx="8640960" cy="1008111"/>
          </a:xfrm>
          <a:ln w="3810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Какой месяц народ назвал </a:t>
            </a:r>
            <a:endParaRPr lang="ru-RU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blipFill>
                <a:blip r:embed="rId3"/>
                <a:tile tx="0" ty="0" sx="100000" sy="100000" flip="none" algn="tl"/>
              </a:blip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268760"/>
            <a:ext cx="8496944" cy="5256584"/>
          </a:xfrm>
          <a:ln w="38100">
            <a:solidFill>
              <a:schemeClr val="bg2">
                <a:lumMod val="50000"/>
              </a:schemeClr>
            </a:solidFill>
          </a:ln>
        </p:spPr>
        <p:txBody>
          <a:bodyPr/>
          <a:lstStyle/>
          <a:p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1556792"/>
            <a:ext cx="2664296" cy="864096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FFFF00"/>
                </a:solidFill>
              </a:rPr>
              <a:t>студёный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47864" y="1556792"/>
            <a:ext cx="2448272" cy="864096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err="1" smtClean="0">
                <a:solidFill>
                  <a:srgbClr val="FFFF00"/>
                </a:solidFill>
              </a:rPr>
              <a:t>просинец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156176" y="1556792"/>
            <a:ext cx="2376264" cy="79208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err="1" smtClean="0">
                <a:solidFill>
                  <a:srgbClr val="FFFF00"/>
                </a:solidFill>
              </a:rPr>
              <a:t>бокогрей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95536" y="5157192"/>
            <a:ext cx="2376264" cy="936104"/>
          </a:xfrm>
          <a:prstGeom prst="ellipse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B0F0"/>
                </a:solidFill>
              </a:rPr>
              <a:t>январь</a:t>
            </a:r>
            <a:endParaRPr lang="ru-RU" sz="3600" dirty="0">
              <a:solidFill>
                <a:srgbClr val="00B0F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131840" y="5157192"/>
            <a:ext cx="2664296" cy="1008112"/>
          </a:xfrm>
          <a:prstGeom prst="ellipse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B0F0"/>
                </a:solidFill>
              </a:rPr>
              <a:t>февраль</a:t>
            </a:r>
            <a:endParaRPr lang="ru-RU" sz="3600" dirty="0">
              <a:solidFill>
                <a:srgbClr val="00B0F0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6012160" y="5157192"/>
            <a:ext cx="2664296" cy="1058416"/>
          </a:xfrm>
          <a:prstGeom prst="ellipse">
            <a:avLst/>
          </a:prstGeom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B0F0"/>
                </a:solidFill>
              </a:rPr>
              <a:t>декабрь</a:t>
            </a:r>
            <a:endParaRPr lang="ru-RU" sz="36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96296E-6 L 0.59062 0.32546 " pathEditMode="relative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21 0.00046 -0.00243 0.00162 -0.00364 0.00162 C -0.01666 0.00254 -0.03003 -0.00024 -0.04288 0.003 C -0.04583 0.0037 -0.04774 0.01273 -0.04774 0.01273 C -0.05208 0.03217 -0.04895 0.053 -0.05607 0.07129 C -0.05729 0.08148 -0.06024 0.08981 -0.06441 0.09837 C -0.06614 0.10555 -0.06718 0.11273 -0.07031 0.11898 C -0.07291 0.13217 -0.07152 0.1456 -0.075 0.15856 C -0.07534 0.17546 -0.07517 0.19259 -0.07621 0.20949 C -0.07638 0.21134 -0.07812 0.2125 -0.07864 0.21412 C -0.07968 0.21712 -0.08107 0.22384 -0.08107 0.22384 C -0.08073 0.25138 -0.08055 0.2787 -0.07986 0.30625 C -0.07986 0.30856 -0.07882 0.31041 -0.07864 0.31273 C -0.07777 0.32175 -0.07777 0.35208 -0.07031 0.35555 C -0.06996 0.35879 -0.07048 0.3625 -0.06909 0.36504 C -0.0684 0.36643 -0.06909 0.36064 -0.06788 0.36018 C -0.06649 0.35972 -0.06562 0.36273 -0.06441 0.36342 C -0.06284 0.36435 -0.06111 0.36458 -0.05954 0.36504 C -0.05868 0.36759 -0.05746 0.37013 -0.05711 0.37291 C -0.05659 0.37916 -0.06284 0.38564 -0.06441 0.39189 C -0.05312 0.41064 -0.03472 0.41435 -0.01788 0.41898 C -0.01198 0.42453 -0.00468 0.42384 0.00226 0.42523 C 0.01181 0.42476 0.02136 0.42476 0.03091 0.42384 C 0.04584 0.42245 0.06025 0.4081 0.07257 0.39837 C 0.07552 0.38726 0.07865 0.37662 0.08091 0.36504 C 0.08056 0.35763 0.08039 0.35023 0.07969 0.34282 C 0.07917 0.33611 0.0757 0.32986 0.07379 0.32384 C 0.07032 0.31273 0.06945 0.30069 0.06789 0.28888 C 0.06754 0.27083 0.06945 0.24004 0.06424 0.21898 C 0.06302 0.15972 0.07657 0.15532 0.04636 0.15069 C 0.04393 0.15023 0.04167 0.14953 0.03924 0.14907 C 0.0323 0.14583 0.0257 0.14421 0.01893 0.1412 C 0.02657 0.13611 0.02691 0.12777 0.03212 0.11898 C 0.02657 0.1081 0.02813 0.11319 0.02622 0.10462 C 0.02709 0.08726 0.02657 0.08495 0.03334 0.07291 C 0.03282 0.05694 0.03629 0.03935 0.03091 0.02523 C 0.02952 0.02175 0.02778 0.01898 0.025 0.01736 C 0.02275 0.01597 0.01789 0.01412 0.01789 0.01412 C 0.01216 0.003 0.0125 0.00231 0.00226 0 C 0.00087 -0.00649 0.00157 -0.00649 0 0 Z " pathEditMode="relative" ptsTypes="ffffffffffffffffffffffffffffffffffffffff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0.06713 C 0.01267 0.07199 -0.00104 0.06597 0.02378 0.07037 C 0.02656 0.07083 0.03212 0.07338 0.03212 0.07338 C 0.04514 0.08495 0.02552 0.06828 0.04045 0.07824 C 0.04306 0.07986 0.04479 0.08333 0.04757 0.08449 C 0.05139 0.08611 0.0559 0.08703 0.05955 0.08935 C 0.06476 0.09282 0.06806 0.09583 0.07378 0.09722 C 0.08212 0.0993 0.08872 0.09953 0.09757 0.10046 C 0.1059 0.10416 0.09688 0.10046 0.11302 0.1037 C 0.11823 0.10463 0.12326 0.10717 0.12865 0.10833 C 0.13351 0.11064 0.13646 0.11458 0.14167 0.1162 C 0.1441 0.11828 0.14618 0.12129 0.14878 0.12268 C 0.16406 0.13148 0.14983 0.11967 0.15955 0.12592 C 0.16823 0.13171 0.17847 0.14629 0.18698 0.14953 C 0.1901 0.15393 0.19688 0.16041 0.20122 0.16226 C 0.20972 0.17106 0.21858 0.17708 0.22743 0.18449 C 0.23177 0.19398 0.22708 0.18611 0.23333 0.19097 C 0.2375 0.19421 0.24132 0.19838 0.24531 0.20208 C 0.24757 0.20393 0.25017 0.20486 0.25243 0.20671 C 0.25399 0.21018 0.25677 0.21273 0.25833 0.2162 C 0.2592 0.21805 0.25885 0.2206 0.25955 0.22268 C 0.26007 0.2243 0.26111 0.22569 0.26198 0.22731 C 0.26406 0.24074 0.26111 0.22754 0.26667 0.23842 C 0.26823 0.24143 0.26875 0.24514 0.27031 0.24814 C 0.2724 0.25717 0.27708 0.26551 0.2809 0.27338 C 0.28177 0.27523 0.28281 0.28287 0.28333 0.28449 C 0.28611 0.29259 0.28976 0.29467 0.2941 0.30046 C 0.29635 0.30902 0.30885 0.31713 0.31545 0.31944 C 0.31892 0.32268 0.32292 0.32523 0.32622 0.32893 C 0.33958 0.34444 0.3283 0.33402 0.33698 0.34166 C 0.33941 0.35301 0.33976 0.36273 0.34045 0.375 C 0.3401 0.38356 0.34028 0.39213 0.33924 0.40046 C 0.33785 0.41319 0.31719 0.41273 0.31198 0.41319 C 0.30087 0.41389 0.28976 0.41435 0.27865 0.41481 C 0.23056 0.41389 0.21389 0.42291 0.1809 0.40833 C 0.17726 0.40486 0.17431 0.40439 0.17031 0.40208 C 0.16563 0.3993 0.16198 0.39467 0.15712 0.39259 C 0.14306 0.38657 0.15764 0.39444 0.14757 0.38935 C 0.14236 0.3868 0.13872 0.3831 0.13333 0.38148 C 0.12726 0.37592 0.12118 0.37176 0.11424 0.36875 C 0.10764 0.36273 0.09826 0.35856 0.09045 0.35601 C 0.08542 0.35185 0.08003 0.34884 0.075 0.3449 C 0.07378 0.34398 0.0724 0.34282 0.07135 0.34166 C 0.07014 0.34027 0.06927 0.33819 0.06788 0.33703 C 0.06424 0.33379 0.05885 0.33194 0.05469 0.33055 C 0.04705 0.32453 0.0408 0.31805 0.03333 0.31157 C 0.02934 0.3081 0.02656 0.30231 0.02257 0.29884 C 0.02101 0.29236 0.0184 0.28541 0.01545 0.27986 C 0.01406 0.27245 0.01163 0.26551 0.00833 0.25926 C 0.00417 0.24236 0.0059 0.2243 0.00365 0.20671 C 0.0033 0.16921 0.00347 0.13148 0.00243 0.09398 C 0.00243 0.09351 -0.00052 0.0824 -0.00122 0.07986 C -0.00208 0.07662 -0.00365 0.07037 -0.00365 0.07037 C 0.00069 0.06643 -0.00139 0.06713 0.00243 0.06713 Z " pathEditMode="relative" ptsTypes="ffffffffffffffffffffffffffffffffffffffffffffffffffffff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9931 0.4199 " pathEditMode="relative" ptsTypes="AA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16667E-6 -1.11111E-6 C 0.02883 -0.00532 0.07883 0.06366 0.08681 0.13195 C 0.0948 0.20023 0.07639 0.4044 0.04758 0.40973 C 0.01876 0.41505 -0.07795 0.23172 -0.08576 0.16366 C -0.09357 0.09561 -0.02882 0.00533 9.16667E-6 -1.11111E-6 Z " pathEditMode="relative" ptsTypes="aaaaa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57 0.00602 -0.00296 0.00903 -0.00712 0.0125 C -0.01129 0.02385 -0.01684 0.02801 -0.025 0.03334 C -0.03091 0.03727 -0.03559 0.04352 -0.04167 0.04746 C -0.04584 0.05301 -0.04862 0.05301 -0.05365 0.05695 C -0.05608 0.0588 -0.05834 0.06135 -0.06077 0.06343 C -0.06285 0.06528 -0.08959 0.0676 -0.0941 0.06806 C -0.10261 0.07199 -0.1125 0.0713 -0.12153 0.07292 C -0.13907 0.07894 -0.1007 0.06598 -0.15244 0.07917 C -0.15417 0.07963 -0.15556 0.08148 -0.15712 0.08241 C -0.16077 0.08473 -0.16407 0.0882 -0.16789 0.08889 C -0.17934 0.09098 -0.19098 0.08982 -0.20244 0.09028 C -0.20851 0.09144 -0.21441 0.0926 -0.22032 0.09514 C -0.2691 0.09422 -0.31684 0.09352 -0.36546 0.09676 C -0.38421 0.10301 -0.3658 0.09746 -0.41198 0.1 C -0.425 0.1007 -0.45122 0.10301 -0.45122 0.10301 C -0.45955 0.10672 -0.46754 0.10811 -0.47622 0.10949 C -0.4915 0.11598 -0.48316 0.11366 -0.50122 0.11574 C -0.50903 0.11922 -0.51598 0.12338 -0.52379 0.12686 C -0.53316 0.13936 -0.54827 0.13982 -0.56077 0.14283 C -0.5665 0.14422 -0.57205 0.14653 -0.57744 0.14908 C -0.57865 0.14954 -0.58091 0.1507 -0.58091 0.1507 C -0.58959 0.16227 -0.57987 0.15093 -0.5882 0.15695 C -0.5908 0.1588 -0.59532 0.16343 -0.59532 0.16343 C -0.59653 0.16551 -0.59723 0.16806 -0.59879 0.16968 C -0.59983 0.17084 -0.60157 0.17014 -0.60244 0.1713 C -0.6033 0.17246 -0.60296 0.17477 -0.60365 0.17616 C -0.60643 0.18264 -0.61042 0.18843 -0.61424 0.19352 C -0.61684 0.20394 -0.62275 0.21436 -0.62865 0.22223 C -0.63195 0.23496 -0.62691 0.21968 -0.63334 0.22848 C -0.63421 0.22963 -0.63369 0.23195 -0.63455 0.23334 C -0.63646 0.23635 -0.64375 0.23889 -0.64532 0.23959 C -0.64653 0.24121 -0.64757 0.24306 -0.64879 0.24445 C -0.64983 0.24561 -0.65139 0.24607 -0.65244 0.24746 C -0.65591 0.25186 -0.65782 0.25648 -0.66198 0.26019 C -0.66494 0.27199 -0.66077 0.25857 -0.66667 0.26806 C -0.67362 0.27917 -0.66389 0.27084 -0.67379 0.27778 C -0.67553 0.28125 -0.6783 0.28357 -0.67987 0.28727 C -0.68073 0.28912 -0.68021 0.29167 -0.68091 0.29352 C -0.68316 0.29954 -0.68698 0.30625 -0.69046 0.31111 C -0.69237 0.31852 -0.69341 0.32385 -0.69653 0.3301 C -0.69931 0.34144 -0.6974 0.33681 -0.70122 0.34445 C -0.70469 0.36227 -0.70886 0.39283 -0.7 0.40463 C -0.69671 0.40903 -0.68785 0.41273 -0.68334 0.41412 C -0.66684 0.41898 -0.65643 0.42107 -0.6382 0.42223 C -0.63108 0.42176 -0.62379 0.42176 -0.61667 0.42061 C -0.59514 0.4169 -0.61928 0.41898 -0.60591 0.41412 C -0.60296 0.41297 -0.59966 0.41297 -0.59653 0.4125 C -0.57761 0.41436 -0.55938 0.41852 -0.54046 0.42061 C -0.53594 0.41852 -0.51702 0.41945 -0.5132 0.41898 C -0.51059 0.40834 -0.50573 0.40047 -0.49757 0.39676 C -0.47744 0.37801 -0.4474 0.38172 -0.425 0.38079 C -0.41042 0.37917 -0.39862 0.37523 -0.38455 0.3713 C -0.37987 0.36806 -0.37848 0.36389 -0.37379 0.36181 C -0.36893 0.35139 -0.35886 0.3463 -0.35122 0.33959 C -0.34254 0.33172 -0.33438 0.32547 -0.325 0.31898 C -0.31598 0.31273 -0.3165 0.30903 -0.30591 0.30625 C -0.29948 0.30093 -0.29566 0.3 -0.2882 0.29838 C -0.27987 0.29167 -0.27101 0.28982 -0.26198 0.28565 C -0.25278 0.27338 -0.23907 0.26783 -0.22987 0.25556 C -0.22448 0.24838 -0.21806 0.23773 -0.21077 0.23334 C -0.19931 0.22662 -0.18803 0.2213 -0.17622 0.21574 C -0.15556 0.20625 -0.13507 0.19584 -0.11424 0.18727 C -0.10556 0.17917 -0.11667 0.18866 -0.10591 0.18241 C -0.10018 0.17917 -0.09671 0.17338 -0.09046 0.1713 C -0.08282 0.16389 -0.0875 0.16783 -0.07622 0.16019 C -0.05921 0.14861 -0.08212 0.15741 -0.06667 0.15232 C -0.06337 0.14561 -0.06025 0.14769 -0.05591 0.14283 C -0.04966 0.13588 -0.04306 0.12871 -0.03577 0.12361 C -0.03351 0.11528 -0.03004 0.10718 -0.02622 0.1 C -0.02587 0.09676 -0.02605 0.09329 -0.025 0.09028 C -0.02431 0.0882 -0.0224 0.0875 -0.02153 0.08565 C -0.01754 0.07801 -0.01546 0.06875 -0.00955 0.06343 C -0.00434 0.05209 0.00138 0.04098 0.00711 0.0301 C 0.00868 0.01806 0.00954 0.00741 0.00954 -0.00486 " pathEditMode="relative" ptsTypes="ffffffffffffffffffffffffffffffffffffffffffffffffffffffffffffffffffffffffffA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32292 0.3463 " pathEditMode="relative" ptsTypes="AA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6" grpId="2" animBg="1"/>
    </p:bldLst>
  </p:timing>
</p:sld>
</file>

<file path=ppt/theme/theme1.xml><?xml version="1.0" encoding="utf-8"?>
<a:theme xmlns:a="http://schemas.openxmlformats.org/drawingml/2006/main" name="В ноябре зима с осенью боретс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 ноябре зима с осенью борется</Template>
  <TotalTime>573</TotalTime>
  <Words>369</Words>
  <Application>Microsoft Office PowerPoint</Application>
  <PresentationFormat>Экран (4:3)</PresentationFormat>
  <Paragraphs>61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В ноябре зима с осенью борется</vt:lpstr>
      <vt:lpstr>Вся в алмазах, жемчугах, в разноцветных огоньках…</vt:lpstr>
      <vt:lpstr>Старый тополь у крылечка, льдом затянутая речка</vt:lpstr>
      <vt:lpstr>Первый иней, первый снег</vt:lpstr>
      <vt:lpstr>На пригорке громкий смех</vt:lpstr>
      <vt:lpstr>Белый заяц, куролеся, прячет в ельнике тропу.</vt:lpstr>
      <vt:lpstr>На морозе красный месяц длинный нос суёт в трубу.</vt:lpstr>
      <vt:lpstr>Пришла зима весёлая, с коньками и салазками, с лыжнёю припорошенной, с волшебной старой сказкою.</vt:lpstr>
      <vt:lpstr>На ёлке разукрашенной фонарики качаются. Пусть зимушка весёлая подольше не кончается.</vt:lpstr>
      <vt:lpstr>Какой месяц народ назвал </vt:lpstr>
      <vt:lpstr>Шубка зимой не шутка. В зимней шубке и морозы шутка</vt:lpstr>
      <vt:lpstr>В зимний холод всякий молод. Мороз не велик, да стоять не велит. Береги нос в большой мороз.</vt:lpstr>
      <vt:lpstr>Летом пролежишь, а зимой с сумой побежишь. Летом нагуляешься, зимой наголодаешься.. Кто спит весной, мёрзнет зимой.</vt:lpstr>
      <vt:lpstr>Готовь сани летом, а телегу зимой. Лето работает на зиму, а зима на лето.</vt:lpstr>
      <vt:lpstr>Лето собериха, а зима подбериха.  Что летом ногой пихнёшь, то зимой рукой подымешь. У зимы брюхо велико.</vt:lpstr>
      <vt:lpstr>Холодная зима – жаркое лето. Чем крепче зима, тем скорее весна. Зимой волка бойся, а летом мухи. </vt:lpstr>
      <vt:lpstr>Зимой снег глубокий – летом хлеб высокий. Снег земле-кормилице – тёплый кожух. Ветер снег съедает.</vt:lpstr>
      <vt:lpstr>В каком месяце зима с осенью борется? </vt:lpstr>
      <vt:lpstr> В какое время года солнце сквозь слёзы смеётся?    </vt:lpstr>
      <vt:lpstr>  Какой месяц год кончает, зиму начинает?  </vt:lpstr>
      <vt:lpstr> Какая пословица говорит о том, сколько надо снега, чтобы был урожай? </vt:lpstr>
      <vt:lpstr>  О каком времени года говорится «день тёмен, да ночь светла»  </vt:lpstr>
      <vt:lpstr>  Какое лето обещает тёплая зима?  </vt:lpstr>
      <vt:lpstr>  Какое лето обещает холодная зима?  </vt:lpstr>
      <vt:lpstr>Растёт вниз головой, не летом растёт, а зимой. Но солнце её припечёт – заплачет она и умрёт.</vt:lpstr>
      <vt:lpstr>Серебристы и легки сказочной зимою, что за чудо мотыльки кружат над тобою?</vt:lpstr>
      <vt:lpstr>Большая белая скала всю зиму крепла и росла. Но от весеннего тепла скала осела, потекла…</vt:lpstr>
      <vt:lpstr>Летит – молчит, лежит – молчит. Когда умрёт, тогда заревёт.</vt:lpstr>
      <vt:lpstr>Гостил гость, мостил мост всю ночь до утра без пилы и топора.</vt:lpstr>
      <vt:lpstr>Эта гладкая дорога проживёт совсем немного. Как пройдёт по ней весна – вся разрушится она.</vt:lpstr>
      <vt:lpstr>Невидимый Тит в трубе живёт. Всё лето он спит, всю зиму поёт.</vt:lpstr>
      <vt:lpstr>Серебристой бахромой на ветвях висит зимой. А весною на весу превращается в росу.</vt:lpstr>
      <vt:lpstr>Презентация PowerPoint</vt:lpstr>
    </vt:vector>
  </TitlesOfParts>
  <Company>Organization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Вся в алмазах, жемчугах, в разноцветных огоньках</dc:title>
  <dc:creator>User</dc:creator>
  <cp:lastModifiedBy>Васянович Нина</cp:lastModifiedBy>
  <cp:revision>114</cp:revision>
  <dcterms:created xsi:type="dcterms:W3CDTF">2011-11-24T15:24:08Z</dcterms:created>
  <dcterms:modified xsi:type="dcterms:W3CDTF">2014-02-12T18:15:12Z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