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5" r:id="rId6"/>
    <p:sldId id="262" r:id="rId7"/>
    <p:sldId id="272" r:id="rId8"/>
    <p:sldId id="271" r:id="rId9"/>
    <p:sldId id="273" r:id="rId10"/>
    <p:sldId id="270" r:id="rId11"/>
    <p:sldId id="266" r:id="rId12"/>
    <p:sldId id="267" r:id="rId13"/>
    <p:sldId id="268" r:id="rId14"/>
    <p:sldId id="26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D41"/>
    <a:srgbClr val="53B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4CA500-7835-4FBA-92D9-A04F96EE3D83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F92396-AB3B-4CA1-9954-681F253170E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509120"/>
            <a:ext cx="3419872" cy="223224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1600" dirty="0" smtClean="0"/>
              <a:t>      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2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Презентацию подготовила :</a:t>
            </a:r>
          </a:p>
          <a:p>
            <a:pPr algn="l"/>
            <a:r>
              <a:rPr lang="ru-RU" sz="2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Егорова Дарья. </a:t>
            </a:r>
            <a:endParaRPr lang="ru-RU" sz="2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2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Предмет: Алгебра</a:t>
            </a:r>
          </a:p>
          <a:p>
            <a:pPr algn="l"/>
            <a:r>
              <a:rPr lang="ru-RU" sz="2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Преподаватель:</a:t>
            </a:r>
          </a:p>
          <a:p>
            <a:pPr algn="l"/>
            <a:r>
              <a:rPr lang="ru-RU" sz="2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Орлова Ирина Анатольевна        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48872" cy="2520280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pPr algn="ctr"/>
            <a:r>
              <a:rPr lang="ru-RU" sz="6000" b="1" spc="50" dirty="0">
                <a:ln w="381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П</a:t>
            </a:r>
            <a:r>
              <a:rPr lang="ru-RU" sz="6000" b="1" spc="50" dirty="0" smtClean="0">
                <a:ln w="381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рименение производной в физике</a:t>
            </a:r>
            <a:endParaRPr lang="ru-RU" sz="6000" b="1" spc="50" dirty="0">
              <a:ln w="3810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4" y="5589240"/>
            <a:ext cx="1152128" cy="50676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0" dirty="0" smtClean="0"/>
              <a:t>                </a:t>
            </a:r>
            <a:r>
              <a:rPr lang="ru-RU" sz="38400" dirty="0" smtClean="0"/>
              <a:t>Задач</a:t>
            </a:r>
            <a:endParaRPr lang="ru-RU" sz="38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424936" cy="5544616"/>
          </a:xfrm>
        </p:spPr>
        <p:txBody>
          <a:bodyPr>
            <a:noAutofit/>
          </a:bodyPr>
          <a:lstStyle/>
          <a:p>
            <a:r>
              <a:rPr lang="ru-RU" sz="9600" dirty="0" smtClean="0"/>
              <a:t>    </a:t>
            </a:r>
            <a:r>
              <a:rPr lang="ru-RU" sz="9600" b="1" cap="all" spc="0" dirty="0" smtClean="0">
                <a:ln w="381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Решение</a:t>
            </a:r>
            <a:br>
              <a:rPr lang="ru-RU" sz="9600" b="1" cap="all" spc="0" dirty="0" smtClean="0">
                <a:ln w="381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9600" b="1" cap="all" spc="0" dirty="0" smtClean="0">
                <a:ln w="381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задач</a:t>
            </a:r>
            <a:r>
              <a:rPr lang="ru-RU" sz="9600" b="1" cap="all" spc="0" dirty="0">
                <a:ln w="381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9600" b="1" cap="all" spc="0" dirty="0">
                <a:ln w="381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9600" dirty="0">
              <a:ln w="38100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-0.25694 C 0.08403 -0.25694 0.21667 -0.13737 0.21667 0.01041 C 0.21667 0.15796 0.08403 0.27798 -0.07865 0.27798 C -0.24167 0.27798 -0.37396 0.15796 -0.37396 0.01041 C -0.37396 -0.13737 -0.24167 -0.25694 -0.07865 -0.2569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63688" y="1412776"/>
            <a:ext cx="61867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3200" dirty="0">
                <a:solidFill>
                  <a:srgbClr val="00B0F0"/>
                </a:solidFill>
              </a:rPr>
              <a:t>Задача.</a:t>
            </a:r>
            <a:r>
              <a:rPr lang="ru-RU" dirty="0">
                <a:solidFill>
                  <a:schemeClr val="hlink"/>
                </a:solidFill>
              </a:rPr>
              <a:t> </a:t>
            </a:r>
            <a:r>
              <a:rPr lang="ru-RU" sz="2800" dirty="0"/>
              <a:t>Вычислить количество теплоты, которое необходимо для того, чтобы нагреть 1 кг вещества от 0 градусов до </a:t>
            </a:r>
            <a:r>
              <a:rPr lang="en-US" sz="2800" dirty="0"/>
              <a:t>t</a:t>
            </a:r>
            <a:r>
              <a:rPr lang="ru-RU" sz="2800" dirty="0"/>
              <a:t> градусов (по Цельсию).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785448" y="507999"/>
            <a:ext cx="30963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B0F0"/>
                </a:solidFill>
              </a:rPr>
              <a:t>Теплота</a:t>
            </a:r>
          </a:p>
        </p:txBody>
      </p:sp>
      <p:pic>
        <p:nvPicPr>
          <p:cNvPr id="1037" name="Picture 13" descr="D:\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8812"/>
            <a:ext cx="1608348" cy="120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heishi-3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81" y="4005064"/>
            <a:ext cx="3179043" cy="25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  <p:bldP spid="20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32656"/>
            <a:ext cx="2484438" cy="779463"/>
          </a:xfrm>
        </p:spPr>
        <p:txBody>
          <a:bodyPr/>
          <a:lstStyle/>
          <a:p>
            <a:r>
              <a:rPr lang="ru-RU" sz="4000" b="1" i="1" dirty="0">
                <a:solidFill>
                  <a:schemeClr val="hlink"/>
                </a:solidFill>
              </a:rPr>
              <a:t>Решение</a:t>
            </a:r>
            <a:r>
              <a:rPr lang="ru-RU" sz="4000" dirty="0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3160" y="1412776"/>
            <a:ext cx="756084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</a:rPr>
              <a:t>Пусть </a:t>
            </a:r>
            <a:r>
              <a:rPr lang="en-US" sz="2800" dirty="0">
                <a:solidFill>
                  <a:schemeClr val="tx2"/>
                </a:solidFill>
              </a:rPr>
              <a:t>Q=Q(t)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</a:rPr>
              <a:t>Рассмотрим малый отрезок </a:t>
            </a:r>
            <a:r>
              <a:rPr lang="en-US" sz="2800" dirty="0">
                <a:solidFill>
                  <a:schemeClr val="tx2"/>
                </a:solidFill>
              </a:rPr>
              <a:t>[t;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t+</a:t>
            </a: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t]</a:t>
            </a:r>
            <a:r>
              <a:rPr lang="ru-RU" sz="2800" dirty="0">
                <a:solidFill>
                  <a:schemeClr val="tx2"/>
                </a:solidFill>
                <a:sym typeface="Symbol" pitchFamily="18" charset="2"/>
              </a:rPr>
              <a:t>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  <a:sym typeface="Symbol" pitchFamily="18" charset="2"/>
              </a:rPr>
              <a:t>на этом отрезке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Q=c(t) </a:t>
            </a:r>
            <a:r>
              <a:rPr lang="en-US" sz="2800" dirty="0">
                <a:solidFill>
                  <a:schemeClr val="tx2"/>
                </a:solidFill>
                <a:cs typeface="Tahoma" pitchFamily="34" charset="0"/>
              </a:rPr>
              <a:t>•</a:t>
            </a: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 t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c(t)= Q/t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2"/>
                </a:solidFill>
                <a:sym typeface="Symbol" pitchFamily="18" charset="2"/>
              </a:rPr>
              <a:t>При </a:t>
            </a: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t</a:t>
            </a:r>
            <a:r>
              <a:rPr lang="ru-RU" sz="2800" dirty="0">
                <a:solidFill>
                  <a:schemeClr val="tx2"/>
                </a:solidFill>
                <a:sym typeface="Symbol" pitchFamily="18" charset="2"/>
              </a:rPr>
              <a:t>0 </a:t>
            </a: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tx2"/>
                </a:solidFill>
                <a:sym typeface="Symbol" pitchFamily="18" charset="2"/>
              </a:rPr>
              <a:t>lim</a:t>
            </a: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 Q/t =Q</a:t>
            </a:r>
            <a:r>
              <a:rPr lang="en-US" sz="2800" dirty="0">
                <a:solidFill>
                  <a:schemeClr val="tx2"/>
                </a:solidFill>
                <a:cs typeface="Tahoma" pitchFamily="34" charset="0"/>
                <a:sym typeface="Symbol" pitchFamily="18" charset="2"/>
              </a:rPr>
              <a:t>′(t)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sym typeface="Symbol" pitchFamily="18" charset="2"/>
              </a:rPr>
              <a:t>                   t</a:t>
            </a:r>
            <a:r>
              <a:rPr lang="ru-RU" sz="2800" dirty="0">
                <a:solidFill>
                  <a:schemeClr val="tx2"/>
                </a:solidFill>
                <a:sym typeface="Symbol" pitchFamily="18" charset="2"/>
              </a:rPr>
              <a:t>0</a:t>
            </a:r>
            <a:endParaRPr lang="en-US" sz="2800" dirty="0">
              <a:solidFill>
                <a:schemeClr val="tx2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>
                <a:solidFill>
                  <a:schemeClr val="tx2"/>
                </a:solidFill>
                <a:sym typeface="Symbol" pitchFamily="18" charset="2"/>
              </a:rPr>
              <a:t>          </a:t>
            </a:r>
            <a:r>
              <a:rPr lang="ru-RU" sz="3600" dirty="0">
                <a:solidFill>
                  <a:schemeClr val="tx2"/>
                </a:solidFill>
                <a:sym typeface="Symbol" pitchFamily="18" charset="2"/>
              </a:rPr>
              <a:t>     </a:t>
            </a:r>
            <a:r>
              <a:rPr lang="en-US" sz="3600" dirty="0">
                <a:solidFill>
                  <a:schemeClr val="hlink"/>
                </a:solidFill>
                <a:sym typeface="Symbol" pitchFamily="18" charset="2"/>
              </a:rPr>
              <a:t>c(t)=Q</a:t>
            </a:r>
            <a:r>
              <a:rPr lang="en-US" sz="3600" dirty="0">
                <a:solidFill>
                  <a:schemeClr val="hlink"/>
                </a:solidFill>
                <a:cs typeface="Tahoma" pitchFamily="34" charset="0"/>
                <a:sym typeface="Symbol" pitchFamily="18" charset="2"/>
              </a:rPr>
              <a:t>′(t)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0" name="Picture 22" descr="D:\179429746_15a711edf5_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1551806" cy="15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3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707904" y="404664"/>
            <a:ext cx="2304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53BB53"/>
                </a:solidFill>
              </a:rPr>
              <a:t>Заряд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34157" y="1368718"/>
            <a:ext cx="723361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53BB53"/>
                </a:solidFill>
              </a:rPr>
              <a:t>Задача.</a:t>
            </a:r>
            <a:r>
              <a:rPr lang="ru-RU" sz="3600" dirty="0">
                <a:solidFill>
                  <a:schemeClr val="hlink"/>
                </a:solidFill>
              </a:rPr>
              <a:t> </a:t>
            </a:r>
            <a:r>
              <a:rPr lang="ru-RU" sz="3200" dirty="0"/>
              <a:t>Вычислить силу тока </a:t>
            </a:r>
            <a:r>
              <a:rPr lang="en-US" sz="3200" dirty="0"/>
              <a:t>I</a:t>
            </a:r>
            <a:r>
              <a:rPr lang="ru-RU" sz="3200" dirty="0"/>
              <a:t>, который несет на себе заряд, заданный зависимостью </a:t>
            </a:r>
            <a:r>
              <a:rPr lang="en-US" sz="3200" dirty="0"/>
              <a:t>q</a:t>
            </a:r>
            <a:r>
              <a:rPr lang="ru-RU" sz="3200" dirty="0"/>
              <a:t>=</a:t>
            </a:r>
            <a:r>
              <a:rPr lang="en-US" sz="3200" dirty="0" err="1"/>
              <a:t>q</a:t>
            </a:r>
            <a:r>
              <a:rPr lang="en-US" sz="3200" baseline="-25000" dirty="0" err="1"/>
              <a:t>m</a:t>
            </a:r>
            <a:r>
              <a:rPr lang="ru-RU" sz="3200" baseline="-25000" dirty="0"/>
              <a:t> </a:t>
            </a:r>
            <a:r>
              <a:rPr lang="en-US" sz="3200" dirty="0" err="1"/>
              <a:t>cos</a:t>
            </a:r>
            <a:r>
              <a:rPr lang="ru-RU" sz="3200" dirty="0"/>
              <a:t> </a:t>
            </a:r>
            <a:r>
              <a:rPr lang="en-US" sz="3200" dirty="0">
                <a:cs typeface="Tahoma" pitchFamily="34" charset="0"/>
              </a:rPr>
              <a:t>ω</a:t>
            </a:r>
            <a:r>
              <a:rPr lang="en-US" sz="3200" baseline="-25000" dirty="0">
                <a:cs typeface="Tahoma" pitchFamily="34" charset="0"/>
              </a:rPr>
              <a:t>0</a:t>
            </a:r>
            <a:r>
              <a:rPr lang="en-US" sz="3200" dirty="0">
                <a:cs typeface="Tahoma" pitchFamily="34" charset="0"/>
              </a:rPr>
              <a:t>t</a:t>
            </a:r>
            <a:r>
              <a:rPr lang="ru-RU" sz="3200" dirty="0"/>
              <a:t> (Кл) через поперечное сечение проводника.</a:t>
            </a:r>
          </a:p>
        </p:txBody>
      </p:sp>
      <p:pic>
        <p:nvPicPr>
          <p:cNvPr id="3074" name="Picture 2" descr="D:\00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82" y="190710"/>
            <a:ext cx="1226635" cy="12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663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2030"/>
            <a:ext cx="344656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final-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3154" y="4261656"/>
            <a:ext cx="127788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Таким образом, применение производной довольно </a:t>
            </a:r>
            <a:r>
              <a:rPr lang="ru-RU" sz="4000" dirty="0" smtClean="0"/>
              <a:t>широко. В связи </a:t>
            </a:r>
            <a:r>
              <a:rPr lang="ru-RU" sz="4000" dirty="0"/>
              <a:t> с быстрой эволюцией вычислительных систем, дифференциальное исчисление становиться всё более </a:t>
            </a:r>
            <a:r>
              <a:rPr lang="ru-RU" sz="4000" dirty="0" smtClean="0"/>
              <a:t>актуальным </a:t>
            </a:r>
            <a:r>
              <a:rPr lang="ru-RU" sz="4000" dirty="0"/>
              <a:t>в решении как простых, так и сверхсложных задач.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9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8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-387424"/>
            <a:ext cx="8712968" cy="2088232"/>
          </a:xfrm>
        </p:spPr>
        <p:txBody>
          <a:bodyPr>
            <a:noAutofit/>
          </a:bodyPr>
          <a:lstStyle/>
          <a:p>
            <a:r>
              <a:rPr lang="ru-RU" sz="3600" spc="50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      Направление производной </a:t>
            </a:r>
            <a:br>
              <a:rPr lang="ru-RU" sz="3600" spc="50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3600" spc="50" dirty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3600" spc="50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             в физике:</a:t>
            </a:r>
            <a:endParaRPr lang="ru-RU" sz="3600" spc="50" dirty="0">
              <a:ln w="381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187624" y="2204864"/>
            <a:ext cx="6586894" cy="48245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tx1"/>
                </a:solidFill>
              </a:rPr>
              <a:t>Скорость материальной точки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Мгновенная скорость как физический смысл производной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/>
              <a:t>Мгновенное значение силы переменного тока </a:t>
            </a:r>
            <a:endParaRPr lang="ru-RU" sz="2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/>
              <a:t>Мгновенное значение ЭДС электромагнитной </a:t>
            </a:r>
            <a:r>
              <a:rPr lang="ru-RU" sz="2800" dirty="0" smtClean="0"/>
              <a:t>индукции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/>
              <a:t>Максимальная мощность</a:t>
            </a:r>
            <a:br>
              <a:rPr lang="ru-RU" sz="2800" dirty="0"/>
            </a:br>
            <a:endParaRPr lang="ru-RU" sz="2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600" b="1" dirty="0" smtClean="0">
              <a:solidFill>
                <a:schemeClr val="tx1"/>
              </a:solidFill>
            </a:endParaRPr>
          </a:p>
          <a:p>
            <a:endParaRPr lang="ru-RU" sz="2600" b="1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238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0.04602 C -0.11406 0.10453 -0.07465 0.15217 -0.02674 0.15217 C 0.03003 0.15217 0.05052 0.09921 0.05903 0.0673 L 0.06788 0.02474 C 0.07674 -0.00717 0.09844 -0.0599 0.1625 -0.0599 C 0.20347 -0.0599 0.25 -0.01249 0.25 0.04602 C 0.25 0.10453 0.20347 0.15217 0.1625 0.15217 C 0.09844 0.15217 0.07674 0.09921 0.06788 0.0673 L 0.05903 0.02474 C 0.05052 -0.00717 0.03003 -0.0599 -0.02674 -0.0599 C -0.07465 -0.0599 -0.11406 -0.01249 -0.11406 0.04602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Пусть зависимость пути s от времени t в данном прямолинейном движении</a:t>
            </a:r>
          </a:p>
          <a:p>
            <a:pPr marL="0" indent="0">
              <a:buNone/>
            </a:pPr>
            <a:r>
              <a:rPr lang="ru-RU" dirty="0"/>
              <a:t>материальной точки выражается уравнением s = f(t) и t</a:t>
            </a:r>
            <a:r>
              <a:rPr lang="ru-RU" baseline="-25000" dirty="0"/>
              <a:t>0</a:t>
            </a:r>
            <a:r>
              <a:rPr lang="ru-RU" dirty="0"/>
              <a:t> -некоторый</a:t>
            </a:r>
          </a:p>
          <a:p>
            <a:pPr marL="0" indent="0">
              <a:buNone/>
            </a:pPr>
            <a:r>
              <a:rPr lang="ru-RU" dirty="0"/>
              <a:t>момент времени. Рассмотрим другой момент времени t, обозначим ∆t = t - </a:t>
            </a:r>
            <a:r>
              <a:rPr lang="ru-RU" dirty="0" smtClean="0"/>
              <a:t>t</a:t>
            </a:r>
            <a:r>
              <a:rPr lang="ru-RU" baseline="-25000" dirty="0" smtClean="0"/>
              <a:t>0</a:t>
            </a:r>
            <a:r>
              <a:rPr lang="ru-RU" dirty="0" smtClean="0"/>
              <a:t> и </a:t>
            </a:r>
            <a:r>
              <a:rPr lang="ru-RU" dirty="0"/>
              <a:t>вычислим приращение пути</a:t>
            </a:r>
            <a:r>
              <a:rPr lang="ru-RU" dirty="0" smtClean="0"/>
              <a:t>:∆</a:t>
            </a:r>
            <a:r>
              <a:rPr lang="ru-RU" dirty="0"/>
              <a:t>s = f(t</a:t>
            </a:r>
            <a:r>
              <a:rPr lang="ru-RU" baseline="-25000" dirty="0"/>
              <a:t>0</a:t>
            </a:r>
            <a:r>
              <a:rPr lang="ru-RU" dirty="0"/>
              <a:t> + ∆t) - </a:t>
            </a:r>
            <a:r>
              <a:rPr lang="ru-RU" dirty="0" smtClean="0"/>
              <a:t>f(t</a:t>
            </a:r>
            <a:r>
              <a:rPr lang="ru-RU" baseline="-25000" dirty="0" smtClean="0"/>
              <a:t>0</a:t>
            </a:r>
            <a:r>
              <a:rPr lang="ru-RU" dirty="0"/>
              <a:t>). Отношение ∆s / ∆t называют средней скоростью движения за</a:t>
            </a:r>
          </a:p>
          <a:p>
            <a:pPr marL="0" indent="0">
              <a:buNone/>
            </a:pPr>
            <a:r>
              <a:rPr lang="ru-RU" dirty="0"/>
              <a:t>время ∆t, протекшее от исходного момента t</a:t>
            </a:r>
            <a:r>
              <a:rPr lang="ru-RU" baseline="-25000" dirty="0"/>
              <a:t>0</a:t>
            </a:r>
            <a:r>
              <a:rPr lang="ru-RU" dirty="0"/>
              <a:t>. Скоростью</a:t>
            </a:r>
          </a:p>
          <a:p>
            <a:pPr marL="0" indent="0">
              <a:buNone/>
            </a:pPr>
            <a:r>
              <a:rPr lang="ru-RU" dirty="0"/>
              <a:t>называют предел этого отношения при ∆t → 0.</a:t>
            </a:r>
          </a:p>
          <a:p>
            <a:pPr marL="0" indent="0">
              <a:buNone/>
            </a:pPr>
            <a:r>
              <a:rPr lang="ru-RU" dirty="0"/>
              <a:t>Среднее ускорение неравномерного движения в интервале (t; t + ∆t) - это</a:t>
            </a:r>
          </a:p>
          <a:p>
            <a:pPr marL="0" indent="0">
              <a:buNone/>
            </a:pPr>
            <a:r>
              <a:rPr lang="ru-RU" dirty="0"/>
              <a:t>величина &lt;a&gt;=∆v / ∆t. Мгновенным ускорением материальной</a:t>
            </a:r>
          </a:p>
          <a:p>
            <a:pPr marL="0" indent="0">
              <a:buNone/>
            </a:pPr>
            <a:r>
              <a:rPr lang="ru-RU" dirty="0"/>
              <a:t>точки в момент времени t будет предел среднего ускорения:</a:t>
            </a:r>
          </a:p>
          <a:p>
            <a:pPr marL="0" indent="0" algn="ctr">
              <a:buNone/>
            </a:pPr>
            <a:r>
              <a:rPr lang="ru-RU" dirty="0"/>
              <a:t>  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 </a:t>
            </a:r>
            <a:r>
              <a:rPr lang="ru-RU" dirty="0"/>
              <a:t>есть первая производная по времени (v'(t)).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52736"/>
          </a:xfrm>
        </p:spPr>
        <p:txBody>
          <a:bodyPr>
            <a:noAutofit/>
          </a:bodyPr>
          <a:lstStyle/>
          <a:p>
            <a:r>
              <a:rPr lang="ru-RU" sz="4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Скорость материальной точки</a:t>
            </a:r>
            <a:endParaRPr lang="ru-RU" sz="4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Учитель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1657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7488832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                                        </a:t>
            </a:r>
            <a:endParaRPr lang="ru-RU" dirty="0"/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Задача.</a:t>
            </a:r>
            <a:r>
              <a:rPr lang="ru-RU" sz="2800" dirty="0" err="1" smtClean="0"/>
              <a:t>Зависимость</a:t>
            </a:r>
            <a:r>
              <a:rPr lang="ru-RU" sz="2800" dirty="0" smtClean="0"/>
              <a:t> </a:t>
            </a:r>
            <a:r>
              <a:rPr lang="ru-RU" sz="2800" dirty="0"/>
              <a:t>пройденного телом пути от времени задается </a:t>
            </a:r>
            <a:r>
              <a:rPr lang="ru-RU" sz="2800" dirty="0" smtClean="0"/>
              <a:t>уравнением:</a:t>
            </a:r>
            <a:endParaRPr lang="ru-RU" sz="2800" dirty="0"/>
          </a:p>
          <a:p>
            <a:pPr marL="0" indent="0" algn="just">
              <a:buNone/>
            </a:pPr>
            <a:r>
              <a:rPr lang="en-US" sz="2800" dirty="0"/>
              <a:t>s = </a:t>
            </a:r>
            <a:r>
              <a:rPr lang="en-US" sz="2800" dirty="0" err="1" smtClean="0"/>
              <a:t>A+Bt</a:t>
            </a:r>
            <a:r>
              <a:rPr lang="en-US" sz="2800" dirty="0" smtClean="0"/>
              <a:t> </a:t>
            </a:r>
            <a:r>
              <a:rPr lang="en-US" sz="2800" dirty="0"/>
              <a:t>+ Ct</a:t>
            </a:r>
            <a:r>
              <a:rPr lang="en-US" sz="2800" baseline="30000" dirty="0"/>
              <a:t>2</a:t>
            </a:r>
            <a:r>
              <a:rPr lang="en-US" sz="2800" dirty="0"/>
              <a:t> +Dt</a:t>
            </a:r>
            <a:r>
              <a:rPr lang="en-US" sz="2800" baseline="30000" dirty="0"/>
              <a:t>3</a:t>
            </a:r>
            <a:r>
              <a:rPr lang="en-US" sz="2800" dirty="0"/>
              <a:t> (C = 0,1 </a:t>
            </a:r>
            <a:r>
              <a:rPr lang="ru-RU" sz="2800" dirty="0"/>
              <a:t>м</a:t>
            </a:r>
            <a:r>
              <a:rPr lang="en-US" sz="2800" dirty="0"/>
              <a:t>/</a:t>
            </a:r>
            <a:r>
              <a:rPr lang="ru-RU" sz="2800" dirty="0"/>
              <a:t>с</a:t>
            </a:r>
            <a:r>
              <a:rPr lang="en-US" sz="2800" dirty="0"/>
              <a:t>, D = 0,03 </a:t>
            </a:r>
            <a:r>
              <a:rPr lang="ru-RU" sz="2800" dirty="0"/>
              <a:t>м</a:t>
            </a:r>
            <a:r>
              <a:rPr lang="en-US" sz="2800" dirty="0"/>
              <a:t>/</a:t>
            </a:r>
            <a:r>
              <a:rPr lang="ru-RU" sz="2800" dirty="0"/>
              <a:t>с</a:t>
            </a:r>
            <a:r>
              <a:rPr lang="en-US" sz="2800" baseline="30000" dirty="0" smtClean="0"/>
              <a:t>2</a:t>
            </a:r>
            <a:r>
              <a:rPr lang="ru-RU" sz="2800" dirty="0" smtClean="0"/>
              <a:t>). </a:t>
            </a:r>
          </a:p>
          <a:p>
            <a:pPr marL="0" indent="0" algn="just">
              <a:buNone/>
            </a:pPr>
            <a:r>
              <a:rPr lang="ru-RU" sz="2800" dirty="0" smtClean="0"/>
              <a:t>Определить </a:t>
            </a:r>
            <a:r>
              <a:rPr lang="ru-RU" sz="2800" dirty="0"/>
              <a:t>время после начала движения, через которое ускорение тела </a:t>
            </a:r>
            <a:r>
              <a:rPr lang="ru-RU" sz="2800" dirty="0" smtClean="0"/>
              <a:t>будет равно </a:t>
            </a:r>
            <a:r>
              <a:rPr lang="ru-RU" sz="2800" dirty="0"/>
              <a:t>2 </a:t>
            </a:r>
            <a:r>
              <a:rPr lang="ru-RU" sz="2800" dirty="0" smtClean="0"/>
              <a:t>м/с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b="1" dirty="0" smtClean="0"/>
              <a:t>Решение</a:t>
            </a:r>
            <a:r>
              <a:rPr lang="ru-RU" b="1" dirty="0"/>
              <a:t>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v(t) = s'(t) = B + 2Ct + 3Dt</a:t>
            </a:r>
            <a:r>
              <a:rPr lang="ru-RU" baseline="30000" dirty="0"/>
              <a:t>2</a:t>
            </a:r>
            <a:r>
              <a:rPr lang="ru-RU" dirty="0"/>
              <a:t>;   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a(t</a:t>
            </a:r>
            <a:r>
              <a:rPr lang="ru-RU" dirty="0"/>
              <a:t>) = v'(t) = 2C + 6Dt = 0,2 + 0,18t = 2;</a:t>
            </a:r>
          </a:p>
          <a:p>
            <a:pPr marL="0" indent="0" algn="just">
              <a:buNone/>
            </a:pPr>
            <a:r>
              <a:rPr lang="ru-RU" dirty="0"/>
              <a:t>                            1,8 =  0,18t;    t = 10 c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Пример решения задач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D:\37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4449"/>
            <a:ext cx="2304256" cy="14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25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844824"/>
            <a:ext cx="742716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/>
              <a:t>Физический смысл производной </a:t>
            </a:r>
            <a:r>
              <a:rPr lang="en-US" sz="2400" dirty="0"/>
              <a:t>x</a:t>
            </a:r>
            <a:r>
              <a:rPr lang="ru-RU" sz="2400" dirty="0"/>
              <a:t>`(</a:t>
            </a:r>
            <a:r>
              <a:rPr lang="en-US" sz="2400" dirty="0"/>
              <a:t>t</a:t>
            </a:r>
            <a:r>
              <a:rPr lang="ru-RU" sz="2400" dirty="0"/>
              <a:t>) от непрерывной функции </a:t>
            </a:r>
            <a:r>
              <a:rPr lang="en-US" sz="2400" dirty="0"/>
              <a:t>x</a:t>
            </a:r>
            <a:r>
              <a:rPr lang="ru-RU" sz="2400" dirty="0"/>
              <a:t>(</a:t>
            </a:r>
            <a:r>
              <a:rPr lang="en-US" sz="2400" dirty="0"/>
              <a:t>t</a:t>
            </a:r>
            <a:r>
              <a:rPr lang="ru-RU" sz="2400" dirty="0"/>
              <a:t>) в точке </a:t>
            </a:r>
            <a:r>
              <a:rPr lang="en-US" sz="2400" dirty="0"/>
              <a:t>t</a:t>
            </a:r>
            <a:r>
              <a:rPr lang="ru-RU" sz="2400" baseline="-25000" dirty="0"/>
              <a:t>0</a:t>
            </a:r>
            <a:r>
              <a:rPr lang="ru-RU" sz="2400" dirty="0"/>
              <a:t> – есть мгновенная скорость изменения величины функции, при условии, что изменение аргумента Δ</a:t>
            </a:r>
            <a:r>
              <a:rPr lang="en-US" sz="2400" dirty="0"/>
              <a:t>t</a:t>
            </a:r>
            <a:r>
              <a:rPr lang="ru-RU" sz="2400" dirty="0"/>
              <a:t> стремится к нулю.</a:t>
            </a:r>
          </a:p>
          <a:p>
            <a:pPr marL="0" indent="0">
              <a:buNone/>
            </a:pPr>
            <a:r>
              <a:rPr lang="ru-RU" sz="2400" dirty="0"/>
              <a:t>М</a:t>
            </a:r>
            <a:r>
              <a:rPr lang="ru-RU" sz="2400" dirty="0" smtClean="0"/>
              <a:t>гновенная </a:t>
            </a:r>
            <a:r>
              <a:rPr lang="ru-RU" sz="2400" dirty="0"/>
              <a:t>скорость (величина пути, пройденного за мгновение) и есть производная величина от функции, описывающей путь самолёта по времени. Мгновенная скорость - это и есть физический смысл производной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r>
              <a:rPr lang="ru-RU" sz="4000" spc="0" dirty="0" smtClean="0">
                <a:ln w="2857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Мгновенная скорость как физический смысл производной</a:t>
            </a:r>
            <a:endParaRPr lang="ru-RU" sz="4000" spc="0" dirty="0">
              <a:ln w="28575">
                <a:solidFill>
                  <a:schemeClr val="tx2">
                    <a:lumMod val="9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Согласно </a:t>
            </a:r>
            <a:r>
              <a:rPr lang="ru-RU" sz="2400" dirty="0"/>
              <a:t>закону электромагнитной индукции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Например</a:t>
            </a:r>
            <a:r>
              <a:rPr lang="ru-RU" sz="2400" dirty="0"/>
              <a:t>, при равномерном вращении проводящего контура площадью </a:t>
            </a:r>
            <a:r>
              <a:rPr lang="ru-RU" sz="2400" dirty="0" smtClean="0"/>
              <a:t>S </a:t>
            </a:r>
            <a:r>
              <a:rPr lang="ru-RU" sz="2400" dirty="0"/>
              <a:t>в однородном магнитном поле с индукцией B c угловой скоростью </a:t>
            </a:r>
            <a:r>
              <a:rPr lang="ru-RU" sz="2400" dirty="0" smtClean="0"/>
              <a:t>      магнитный </a:t>
            </a:r>
            <a:r>
              <a:rPr lang="ru-RU" sz="2400" dirty="0"/>
              <a:t>поток, пронизывающий данный контур, изменяется по закону 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Тогда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3888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>Мгновенное значение ЭДС электромагнитной индукции</a:t>
            </a:r>
          </a:p>
        </p:txBody>
      </p:sp>
      <p:pic>
        <p:nvPicPr>
          <p:cNvPr id="4098" name="Picture 2" descr="C:\Users\Учитель\Desktop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27" y="1988506"/>
            <a:ext cx="1371922" cy="8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06" y="4509120"/>
            <a:ext cx="1727282" cy="4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57" y="5517231"/>
            <a:ext cx="2935387" cy="7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читель\Desktop\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85" y="3696706"/>
            <a:ext cx="355235" cy="31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211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3229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Например</a:t>
            </a:r>
            <a:r>
              <a:rPr lang="ru-RU" dirty="0"/>
              <a:t>, при электромагнитных колебаниях, возникающих в колебательном </a:t>
            </a:r>
            <a:r>
              <a:rPr lang="ru-RU" dirty="0" smtClean="0"/>
              <a:t>контуре заряд </a:t>
            </a:r>
            <a:r>
              <a:rPr lang="ru-RU" dirty="0"/>
              <a:t>на обкладках конденсатора </a:t>
            </a:r>
            <a:r>
              <a:rPr lang="ru-RU" dirty="0" smtClean="0"/>
              <a:t>изменяется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 закону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Тогда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9338" y="2564904"/>
            <a:ext cx="8229600" cy="360040"/>
          </a:xfrm>
        </p:spPr>
        <p:txBody>
          <a:bodyPr>
            <a:noAutofit/>
          </a:bodyPr>
          <a:lstStyle/>
          <a:p>
            <a:pPr marL="0" indent="0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Мгновенное </a:t>
            </a:r>
            <a:r>
              <a:rPr lang="ru-RU" sz="4400" dirty="0"/>
              <a:t>значение силы переменного тока 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3075" name="Picture 3" descr="C:\Users\Учитель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41" y="1628800"/>
            <a:ext cx="134083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7" y="4269950"/>
            <a:ext cx="2016225" cy="4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читель\Desktop\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73216"/>
            <a:ext cx="315299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Мощность тока    </a:t>
            </a:r>
          </a:p>
          <a:p>
            <a:pPr marL="0" indent="0">
              <a:buNone/>
            </a:pPr>
            <a:r>
              <a:rPr lang="ru-RU" sz="2400" dirty="0" smtClean="0"/>
              <a:t>Известно</a:t>
            </a:r>
            <a:r>
              <a:rPr lang="ru-RU" sz="2400" dirty="0"/>
              <a:t>, что функция имеет экстремум (</a:t>
            </a:r>
            <a:r>
              <a:rPr lang="en-US" sz="2400" dirty="0"/>
              <a:t>m</a:t>
            </a:r>
            <a:r>
              <a:rPr lang="ru-RU" sz="2400" dirty="0" err="1"/>
              <a:t>ax</a:t>
            </a:r>
            <a:r>
              <a:rPr lang="ru-RU" sz="2400" dirty="0"/>
              <a:t> или </a:t>
            </a:r>
            <a:r>
              <a:rPr lang="ru-RU" sz="2400" dirty="0" err="1"/>
              <a:t>min</a:t>
            </a:r>
            <a:r>
              <a:rPr lang="ru-RU" sz="2400" dirty="0"/>
              <a:t>) в точке в которой ее производная равна нулю. В данном случае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dirty="0" smtClean="0"/>
              <a:t>Из </a:t>
            </a:r>
            <a:r>
              <a:rPr lang="ru-RU" sz="2400" dirty="0"/>
              <a:t>решения полученного уравнения следует, что максимальная мощность </a:t>
            </a:r>
            <a:r>
              <a:rPr lang="ru-RU" sz="2400" dirty="0" smtClean="0"/>
              <a:t>при </a:t>
            </a:r>
            <a:r>
              <a:rPr lang="ru-RU" sz="2400" dirty="0"/>
              <a:t>нагрузке может быть достигнута, если ее сопротивление R равно внутреннему сопротивлению источника тока r. Т.е.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199" y="-171400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dirty="0"/>
              <a:t>Максимальная мощность</a:t>
            </a:r>
          </a:p>
        </p:txBody>
      </p:sp>
      <p:pic>
        <p:nvPicPr>
          <p:cNvPr id="5122" name="Picture 2" descr="C:\Users\Учитель\Deskto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340768"/>
            <a:ext cx="245705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Desktop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886108"/>
            <a:ext cx="5112568" cy="8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итель\Desktop\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29" y="5599282"/>
            <a:ext cx="31623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576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Бумажная</vt:lpstr>
      <vt:lpstr>Формула</vt:lpstr>
      <vt:lpstr>Применение производной в физике</vt:lpstr>
      <vt:lpstr>       Направление производной                 в физике:</vt:lpstr>
      <vt:lpstr>Скорость материальной точки</vt:lpstr>
      <vt:lpstr>Пример решения задач</vt:lpstr>
      <vt:lpstr>Презентация PowerPoint</vt:lpstr>
      <vt:lpstr>Мгновенная скорость как физический смысл производной</vt:lpstr>
      <vt:lpstr>Мгновенное значение ЭДС электромагнитной индукции</vt:lpstr>
      <vt:lpstr>     Мгновенное значение силы переменного тока   </vt:lpstr>
      <vt:lpstr>Максимальная мощность</vt:lpstr>
      <vt:lpstr>    Решение        задач </vt:lpstr>
      <vt:lpstr>Презентация PowerPoint</vt:lpstr>
      <vt:lpstr>Решение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производной в Физике</dc:title>
  <dc:creator>Лихонина</dc:creator>
  <cp:lastModifiedBy>Лихонина</cp:lastModifiedBy>
  <cp:revision>61</cp:revision>
  <dcterms:created xsi:type="dcterms:W3CDTF">2013-03-11T11:57:42Z</dcterms:created>
  <dcterms:modified xsi:type="dcterms:W3CDTF">2013-04-15T06:28:59Z</dcterms:modified>
</cp:coreProperties>
</file>