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61" r:id="rId3"/>
    <p:sldId id="257" r:id="rId4"/>
    <p:sldId id="258" r:id="rId5"/>
    <p:sldId id="260" r:id="rId6"/>
    <p:sldId id="264" r:id="rId7"/>
    <p:sldId id="263" r:id="rId8"/>
    <p:sldId id="272" r:id="rId9"/>
    <p:sldId id="265" r:id="rId10"/>
    <p:sldId id="266" r:id="rId11"/>
    <p:sldId id="273" r:id="rId12"/>
    <p:sldId id="274" r:id="rId13"/>
    <p:sldId id="271" r:id="rId14"/>
    <p:sldId id="269" r:id="rId15"/>
    <p:sldId id="267" r:id="rId16"/>
    <p:sldId id="268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27850784-8F56-4234-A5BE-9BCCC08FAABC}">
          <p14:sldIdLst/>
        </p14:section>
        <p14:section name="Раздел без заголовка" id="{722808C1-7714-4DE9-94CD-63E8748B77A7}">
          <p14:sldIdLst>
            <p14:sldId id="256"/>
            <p14:sldId id="261"/>
            <p14:sldId id="257"/>
            <p14:sldId id="258"/>
            <p14:sldId id="260"/>
            <p14:sldId id="264"/>
            <p14:sldId id="263"/>
            <p14:sldId id="272"/>
            <p14:sldId id="265"/>
            <p14:sldId id="266"/>
            <p14:sldId id="273"/>
            <p14:sldId id="274"/>
            <p14:sldId id="271"/>
            <p14:sldId id="269"/>
            <p14:sldId id="267"/>
            <p14:sldId id="268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5" autoAdjust="0"/>
    <p:restoredTop sz="90000" autoAdjust="0"/>
  </p:normalViewPr>
  <p:slideViewPr>
    <p:cSldViewPr>
      <p:cViewPr varScale="1">
        <p:scale>
          <a:sx n="64" d="100"/>
          <a:sy n="64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252F4-76C7-4F12-B77D-527501336725}" type="datetimeFigureOut">
              <a:rPr lang="ru-RU" smtClean="0"/>
              <a:pPr/>
              <a:t>24.12.2004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BEB57-367B-450D-8E4C-2996224697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870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BEB57-367B-450D-8E4C-29962246970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0559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1D0A-5178-4C81-AA71-4A871846C8FA}" type="datetimeFigureOut">
              <a:rPr lang="ru-RU" smtClean="0"/>
              <a:pPr/>
              <a:t>24.12.2004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DF5A1E-A7AF-4D65-81B0-C18B0C09E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1D0A-5178-4C81-AA71-4A871846C8FA}" type="datetimeFigureOut">
              <a:rPr lang="ru-RU" smtClean="0"/>
              <a:pPr/>
              <a:t>24.12.2004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A1E-A7AF-4D65-81B0-C18B0C09E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1D0A-5178-4C81-AA71-4A871846C8FA}" type="datetimeFigureOut">
              <a:rPr lang="ru-RU" smtClean="0"/>
              <a:pPr/>
              <a:t>24.12.2004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A1E-A7AF-4D65-81B0-C18B0C09E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1D0A-5178-4C81-AA71-4A871846C8FA}" type="datetimeFigureOut">
              <a:rPr lang="ru-RU" smtClean="0"/>
              <a:pPr/>
              <a:t>24.12.2004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DF5A1E-A7AF-4D65-81B0-C18B0C09E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1D0A-5178-4C81-AA71-4A871846C8FA}" type="datetimeFigureOut">
              <a:rPr lang="ru-RU" smtClean="0"/>
              <a:pPr/>
              <a:t>24.12.2004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A1E-A7AF-4D65-81B0-C18B0C09EF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1D0A-5178-4C81-AA71-4A871846C8FA}" type="datetimeFigureOut">
              <a:rPr lang="ru-RU" smtClean="0"/>
              <a:pPr/>
              <a:t>24.12.2004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A1E-A7AF-4D65-81B0-C18B0C09E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1D0A-5178-4C81-AA71-4A871846C8FA}" type="datetimeFigureOut">
              <a:rPr lang="ru-RU" smtClean="0"/>
              <a:pPr/>
              <a:t>24.12.2004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4DF5A1E-A7AF-4D65-81B0-C18B0C09EF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1D0A-5178-4C81-AA71-4A871846C8FA}" type="datetimeFigureOut">
              <a:rPr lang="ru-RU" smtClean="0"/>
              <a:pPr/>
              <a:t>24.12.2004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A1E-A7AF-4D65-81B0-C18B0C09E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1D0A-5178-4C81-AA71-4A871846C8FA}" type="datetimeFigureOut">
              <a:rPr lang="ru-RU" smtClean="0"/>
              <a:pPr/>
              <a:t>24.12.2004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A1E-A7AF-4D65-81B0-C18B0C09E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1D0A-5178-4C81-AA71-4A871846C8FA}" type="datetimeFigureOut">
              <a:rPr lang="ru-RU" smtClean="0"/>
              <a:pPr/>
              <a:t>24.12.2004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A1E-A7AF-4D65-81B0-C18B0C09E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1D0A-5178-4C81-AA71-4A871846C8FA}" type="datetimeFigureOut">
              <a:rPr lang="ru-RU" smtClean="0"/>
              <a:pPr/>
              <a:t>24.12.2004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A1E-A7AF-4D65-81B0-C18B0C09EF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4F1D0A-5178-4C81-AA71-4A871846C8FA}" type="datetimeFigureOut">
              <a:rPr lang="ru-RU" smtClean="0"/>
              <a:pPr/>
              <a:t>24.12.2004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DF5A1E-A7AF-4D65-81B0-C18B0C09EF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692696"/>
            <a:ext cx="5385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Особенную важность </a:t>
            </a:r>
            <a:r>
              <a:rPr lang="ru-RU" sz="2800" b="1" i="1"/>
              <a:t>имеют </a:t>
            </a:r>
            <a:r>
              <a:rPr lang="ru-RU" sz="2800" b="1" i="1" smtClean="0"/>
              <a:t> те </a:t>
            </a:r>
            <a:r>
              <a:rPr lang="ru-RU" sz="2800" b="1" i="1" dirty="0"/>
              <a:t>методы науки, которые позволяют решать задачу, общую для всей практической деятельности человека, как располагать своими средствами для достижения по возможности большей выгоды.                  </a:t>
            </a:r>
            <a:r>
              <a:rPr lang="ru-RU" sz="2800" b="1" i="1" dirty="0" smtClean="0"/>
              <a:t>           </a:t>
            </a:r>
            <a:r>
              <a:rPr lang="ru-RU" sz="2800" b="1" i="1" dirty="0"/>
              <a:t>(П.Л. Чебышев</a:t>
            </a:r>
            <a:r>
              <a:rPr lang="ru-RU" sz="2800" i="1" dirty="0"/>
              <a:t>)</a:t>
            </a:r>
            <a:endParaRPr lang="ru-RU"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908720"/>
            <a:ext cx="3168352" cy="42244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7067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97061087"/>
              </p:ext>
            </p:extLst>
          </p:nvPr>
        </p:nvGraphicFramePr>
        <p:xfrm>
          <a:off x="-612576" y="5085184"/>
          <a:ext cx="432048" cy="117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82"/>
                <a:gridCol w="213842"/>
                <a:gridCol w="130924"/>
              </a:tblGrid>
              <a:tr h="15690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/>
                </a:tc>
              </a:tr>
              <a:tr h="625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/>
                </a:tc>
              </a:tr>
              <a:tr h="625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/>
                </a:tc>
              </a:tr>
              <a:tr h="625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02856515"/>
              </p:ext>
            </p:extLst>
          </p:nvPr>
        </p:nvGraphicFramePr>
        <p:xfrm>
          <a:off x="683568" y="764704"/>
          <a:ext cx="7128792" cy="2163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658"/>
                <a:gridCol w="1165287"/>
                <a:gridCol w="1923843"/>
                <a:gridCol w="2719004"/>
              </a:tblGrid>
              <a:tr h="887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Автомобиль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Топливо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Расход топлива(л)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  на 100 км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Арендная плата за 1 сутки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</a:tr>
              <a:tr h="4532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 ИНО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Дизельное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2600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</a:tr>
              <a:tr h="4112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БМВ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Бензин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</a:tr>
              <a:tr h="4112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 ЭМИ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Газ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386" marR="7386" marT="7386" marB="7386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15215" y="3861048"/>
            <a:ext cx="799288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Клиент хочет арендовать автомобиль на сутки для поездки протяженностью 600 км. В таблице приведены характеристики трех автомобилей и стоимость их аренды. Помимо аренды клиент обязан оплатить топливо для автомобиля на всю поездку. Какую сумму заплатит клиент за аренду и топливо, если выберет самый дешевый вариант?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4542" y="3033826"/>
            <a:ext cx="7483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Цена дизельного топлива 16 р. за литр, бензина 18 р. за литр, газа 15 р. за литр. </a:t>
            </a:r>
          </a:p>
          <a:p>
            <a:r>
              <a:rPr lang="ru-RU" sz="2000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3219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20748863"/>
              </p:ext>
            </p:extLst>
          </p:nvPr>
        </p:nvGraphicFramePr>
        <p:xfrm>
          <a:off x="492621" y="476672"/>
          <a:ext cx="7823794" cy="2821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565"/>
                <a:gridCol w="4010982"/>
                <a:gridCol w="2232247"/>
              </a:tblGrid>
              <a:tr h="12847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Перевозчик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Стоимость перевозки </a:t>
                      </a:r>
                      <a:r>
                        <a:rPr lang="ru-RU" sz="1800" dirty="0" smtClean="0">
                          <a:effectLst/>
                        </a:rPr>
                        <a:t>одним автомобилем </a:t>
                      </a:r>
                      <a:r>
                        <a:rPr lang="ru-RU" sz="1800" dirty="0">
                          <a:effectLst/>
                        </a:rPr>
                        <a:t/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dirty="0">
                          <a:effectLst/>
                        </a:rPr>
                        <a:t>(руб. на 100 км)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Грузоподъемность автомобилей (тонн)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12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</a:t>
                      </a:r>
                      <a:endParaRPr lang="ru-RU" sz="18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3200 р.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3,5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12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4100 р.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12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9500 р.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71067" y="3989153"/>
            <a:ext cx="78488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Для транспортировки 15 тонн груза на  300 км. можно использовать одного из трех перевозчиков. Причем у каждого из них своя грузоподъемность используемых автомобилей. Сколько рублей придется заплатить за самую дешевую перевозку за один рейс?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59067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7464"/>
            <a:ext cx="81748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u="sng" dirty="0"/>
              <a:t>Торгово-строительная фирма «ХОЗЯИН» 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221" r="9954"/>
          <a:stretch/>
        </p:blipFill>
        <p:spPr>
          <a:xfrm>
            <a:off x="179512" y="1340768"/>
            <a:ext cx="3726735" cy="36381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779" r="5625"/>
          <a:stretch/>
        </p:blipFill>
        <p:spPr>
          <a:xfrm>
            <a:off x="3557581" y="2348880"/>
            <a:ext cx="5063233" cy="42862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26327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836712"/>
            <a:ext cx="878497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i="1" dirty="0"/>
          </a:p>
          <a:p>
            <a:r>
              <a:rPr lang="ru-RU" sz="2400" b="1" i="1" dirty="0" smtClean="0"/>
              <a:t>                                  </a:t>
            </a:r>
            <a:r>
              <a:rPr lang="ru-RU" sz="2800" b="1" i="1" dirty="0" smtClean="0"/>
              <a:t>ДЛЯ  </a:t>
            </a:r>
            <a:r>
              <a:rPr lang="ru-RU" sz="2800" b="1" i="1" dirty="0"/>
              <a:t>НЕБОЛЬШОГО ДОМА</a:t>
            </a:r>
            <a:r>
              <a:rPr lang="ru-RU" sz="2800" b="1" i="1" dirty="0" smtClean="0"/>
              <a:t>:</a:t>
            </a:r>
          </a:p>
          <a:p>
            <a:endParaRPr lang="ru-RU" sz="2800" b="1" i="1" dirty="0"/>
          </a:p>
          <a:p>
            <a:r>
              <a:rPr lang="ru-RU" sz="2800" b="1" dirty="0" smtClean="0"/>
              <a:t>При </a:t>
            </a:r>
            <a:r>
              <a:rPr lang="ru-RU" sz="2800" b="1" dirty="0"/>
              <a:t>строительстве сельского дома можно использовать один из двух типов вариантов фундамента: каменный или бетонный. Для каменного фундамента необходимо 7 тонн природного камня и 7 мешков цемента. Для бетонного фундамента необходимо 5 тонн щебня и 36 мешков цемента. Тонна камня стоит 1550 рублей, щебень стоит 610 рублей за тонну, а мешок цемента стоит 250 рублей. Сколько рублей придется заплатить за материал для фундамента, если выбрать самый дешевый вариант? 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4070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276872"/>
            <a:ext cx="72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/>
              <a:t>Рассчитать ежемесячную сумму платежа, если клиент собирается взять  в банке </a:t>
            </a:r>
            <a:r>
              <a:rPr lang="ru-RU" sz="2800" dirty="0" smtClean="0"/>
              <a:t>56000 </a:t>
            </a:r>
            <a:r>
              <a:rPr lang="ru-RU" sz="2800" dirty="0"/>
              <a:t>рублей под 6% годовых и планирует выплатить кредит за один год.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34144" y="686599"/>
            <a:ext cx="5875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Расчёт кредитных выплат</a:t>
            </a:r>
            <a:r>
              <a:rPr lang="ru-RU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3972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49784"/>
            <a:ext cx="69655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/>
              <a:t>БОНУС  от агентства. </a:t>
            </a:r>
            <a:endParaRPr lang="ru-RU" sz="3200" dirty="0"/>
          </a:p>
          <a:p>
            <a:r>
              <a:rPr lang="ru-RU" sz="2800" b="1" dirty="0"/>
              <a:t>(</a:t>
            </a:r>
            <a:r>
              <a:rPr lang="ru-RU" sz="2800" b="1" i="1" dirty="0"/>
              <a:t> </a:t>
            </a:r>
            <a:r>
              <a:rPr lang="ru-RU" sz="2800" b="1" dirty="0"/>
              <a:t>[</a:t>
            </a:r>
            <a:r>
              <a:rPr lang="ru-RU" sz="2800" b="1" i="1" dirty="0"/>
              <a:t>&lt;</a:t>
            </a:r>
            <a:r>
              <a:rPr lang="ru-RU" sz="2800" b="1" dirty="0"/>
              <a:t> лат. </a:t>
            </a:r>
            <a:r>
              <a:rPr lang="en-US" sz="2800" b="1" dirty="0"/>
              <a:t>B</a:t>
            </a:r>
            <a:r>
              <a:rPr lang="ru-RU" sz="2800" b="1" dirty="0" err="1"/>
              <a:t>onus</a:t>
            </a:r>
            <a:r>
              <a:rPr lang="ru-RU" sz="2800" b="1" dirty="0"/>
              <a:t>  добрый, хороший]. </a:t>
            </a:r>
            <a:endParaRPr lang="ru-RU" sz="2800" dirty="0"/>
          </a:p>
        </p:txBody>
      </p:sp>
      <p:pic>
        <p:nvPicPr>
          <p:cNvPr id="4098" name="Рисунок 1" descr="18D6D2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105"/>
          <a:stretch>
            <a:fillRect/>
          </a:stretch>
        </p:blipFill>
        <p:spPr bwMode="auto">
          <a:xfrm>
            <a:off x="395536" y="2628564"/>
            <a:ext cx="8352928" cy="371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132352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1. Дополнительное вознаграждение, премия. </a:t>
            </a:r>
            <a:endParaRPr lang="ru-RU" dirty="0"/>
          </a:p>
          <a:p>
            <a:r>
              <a:rPr lang="ru-RU" b="1" dirty="0"/>
              <a:t>2. Дополнительная скидка, предоставляемая продавцом в соответствии с условиями сделки или отдельного соглашения) 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483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73677"/>
            <a:ext cx="68407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Е</a:t>
            </a:r>
            <a:r>
              <a:rPr lang="ru-RU" sz="3200" dirty="0" smtClean="0"/>
              <a:t>сть </a:t>
            </a:r>
            <a:r>
              <a:rPr lang="ru-RU" sz="3200" dirty="0"/>
              <a:t>одна наука, без которой невозможна никакая другая.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b="1" u="sng" dirty="0">
                <a:solidFill>
                  <a:srgbClr val="FF0000"/>
                </a:solidFill>
              </a:rPr>
              <a:t>Это математика</a:t>
            </a:r>
            <a:r>
              <a:rPr lang="ru-RU" sz="3200" dirty="0"/>
              <a:t>. Ее понятия, представления и символы служат тем языком, на котором говорят, пишут и думают другие науки.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4869160"/>
            <a:ext cx="684021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/>
              <a:t>Домашнее задание.</a:t>
            </a:r>
            <a:endParaRPr lang="ru-RU" sz="2800" dirty="0"/>
          </a:p>
          <a:p>
            <a:pPr lvl="1"/>
            <a:r>
              <a:rPr lang="ru-RU" b="1" dirty="0"/>
              <a:t>ЕГЭ, открытый банк заданий, В1, В4, В12.</a:t>
            </a:r>
            <a:endParaRPr lang="ru-RU" sz="1600" dirty="0"/>
          </a:p>
          <a:p>
            <a:pPr lvl="1"/>
            <a:r>
              <a:rPr lang="ru-RU" b="1" dirty="0"/>
              <a:t>По экономике: узнать виды погашения кредитов.</a:t>
            </a:r>
            <a:endParaRPr lang="ru-RU" sz="1600" dirty="0"/>
          </a:p>
          <a:p>
            <a:r>
              <a:rPr lang="ru-RU" b="1" dirty="0"/>
              <a:t> 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377414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727280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            Премия.</a:t>
            </a:r>
          </a:p>
          <a:p>
            <a:endParaRPr lang="ru-RU" sz="4000" b="1" dirty="0" smtClean="0"/>
          </a:p>
          <a:p>
            <a:r>
              <a:rPr lang="ru-RU" sz="3600" dirty="0" smtClean="0"/>
              <a:t>1 бонус – 1000 руб.</a:t>
            </a:r>
          </a:p>
          <a:p>
            <a:r>
              <a:rPr lang="ru-RU" sz="3600" dirty="0" smtClean="0"/>
              <a:t>2 бонуса - 2000 руб.</a:t>
            </a:r>
          </a:p>
          <a:p>
            <a:r>
              <a:rPr lang="ru-RU" sz="3600" dirty="0" smtClean="0"/>
              <a:t>3 бонуса – 3000 руб.</a:t>
            </a:r>
          </a:p>
          <a:p>
            <a:r>
              <a:rPr lang="ru-RU" sz="3600" dirty="0" smtClean="0"/>
              <a:t>4 бонуса – 4000 руб.</a:t>
            </a:r>
          </a:p>
          <a:p>
            <a:r>
              <a:rPr lang="ru-RU" sz="3600" dirty="0" smtClean="0"/>
              <a:t>5 бонусов – 5000 руб.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19761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14346" y="357166"/>
            <a:ext cx="8556317" cy="258532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ТЕМА 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УРОКА</a:t>
            </a:r>
          </a:p>
          <a:p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</a:p>
          <a:p>
            <a:r>
              <a:rPr lang="ru-RU" sz="36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ЕГЭ.  Задания    практического характера.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3068960"/>
            <a:ext cx="801937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 – деловая игра «ЖИЛЬЁ ДЛЯ УЧИТЕЛЯ»</a:t>
            </a:r>
          </a:p>
          <a:p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826" y="4150821"/>
            <a:ext cx="6088462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МАТЕМАТИКА И ЭКОНОМИКА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</a:t>
            </a:r>
            <a:b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</a:t>
            </a:r>
            <a:r>
              <a:rPr lang="ru-RU" sz="1800" b="1" dirty="0" smtClean="0">
                <a:solidFill>
                  <a:schemeClr val="accent2"/>
                </a:solidFill>
              </a:rPr>
              <a:t>Учитель высшей категории:   </a:t>
            </a:r>
            <a:r>
              <a:rPr lang="ru-RU" sz="2400" b="1" dirty="0" smtClean="0">
                <a:solidFill>
                  <a:schemeClr val="accent2"/>
                </a:solidFill>
              </a:rPr>
              <a:t>Петрова В.Н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05842" cy="90012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7657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7586" y="1170908"/>
            <a:ext cx="1610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Депозит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78172" y="1170909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Акция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29901" y="1986647"/>
            <a:ext cx="1587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Стоимость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78172" y="1988840"/>
            <a:ext cx="1570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Инфляция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17586" y="2996951"/>
            <a:ext cx="1412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Прибыль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73300" y="2996952"/>
            <a:ext cx="2943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Банковский процент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29901" y="4079641"/>
            <a:ext cx="1841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Банкротство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81762" y="4079642"/>
            <a:ext cx="1567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Дивиденд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19927529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136" y="396290"/>
            <a:ext cx="3610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>
                <a:solidFill>
                  <a:srgbClr val="FF0000"/>
                </a:solidFill>
              </a:rPr>
              <a:t>Что изучает экономика?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9414" y="980728"/>
            <a:ext cx="8535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u="sng" dirty="0"/>
              <a:t>Экономика</a:t>
            </a:r>
            <a:r>
              <a:rPr lang="ru-RU" dirty="0"/>
              <a:t> - это деятельность людей, направленная на создание необходимых жизненных благ. Наука, изучающая, как люди используют имеющиеся у них ограниченные ресурсы для удовлетворения своих неограниченных потребностей в жизненных благах.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380238"/>
            <a:ext cx="504056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ru-RU" sz="2000" dirty="0">
                <a:solidFill>
                  <a:srgbClr val="FF0000"/>
                </a:solidFill>
              </a:rPr>
              <a:t>А-В=С, где С-прибыль. Что такое А и В?</a:t>
            </a: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429414" y="3140968"/>
            <a:ext cx="8319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u="sng" dirty="0"/>
              <a:t>А-В=С</a:t>
            </a:r>
            <a:r>
              <a:rPr lang="ru-RU" dirty="0"/>
              <a:t>, если С - это прибыль, то что такое А и В? (А - доход, В - затраты или себестоимость).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57136" y="4005064"/>
            <a:ext cx="3026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srgbClr val="FF0000"/>
                </a:solidFill>
              </a:rPr>
              <a:t>Что называется экономией?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7988" y="4509120"/>
            <a:ext cx="5606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u="sng" dirty="0"/>
              <a:t>Экономия </a:t>
            </a:r>
            <a:r>
              <a:rPr lang="ru-RU" dirty="0"/>
              <a:t>- бережливость при расходе чего-то.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7988" y="5102257"/>
            <a:ext cx="2097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srgbClr val="FF0000"/>
                </a:solidFill>
              </a:rPr>
              <a:t>Что такое договор?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7136" y="5733256"/>
            <a:ext cx="7542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u="sng" dirty="0"/>
              <a:t>Договор </a:t>
            </a:r>
            <a:r>
              <a:rPr lang="ru-RU" dirty="0"/>
              <a:t>- соглашение между физическими или юридическими лицами с указанием прав и обязанностей.</a:t>
            </a:r>
          </a:p>
        </p:txBody>
      </p:sp>
    </p:spTree>
    <p:extLst>
      <p:ext uri="{BB962C8B-B14F-4D97-AF65-F5344CB8AC3E}">
        <p14:creationId xmlns="" xmlns:p14="http://schemas.microsoft.com/office/powerpoint/2010/main" val="50274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" grpId="0"/>
      <p:bldP spid="3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09996" y="470955"/>
            <a:ext cx="1608120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smtClean="0"/>
              <a:t>Клиент</a:t>
            </a:r>
            <a:endParaRPr lang="ru-RU" sz="2800" b="1" dirty="0"/>
          </a:p>
        </p:txBody>
      </p:sp>
      <p:sp>
        <p:nvSpPr>
          <p:cNvPr id="7" name="Стрелка вниз 6"/>
          <p:cNvSpPr/>
          <p:nvPr/>
        </p:nvSpPr>
        <p:spPr>
          <a:xfrm>
            <a:off x="3635896" y="969036"/>
            <a:ext cx="198361" cy="566772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254624" y="1581479"/>
            <a:ext cx="3613520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Агентство «Всё для Вас»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14348" y="2786058"/>
            <a:ext cx="1997085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Руководитель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86380" y="2786058"/>
            <a:ext cx="1697709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Сотрудники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68007" y="4130719"/>
            <a:ext cx="1123834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Фирмы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46450" y="5384904"/>
            <a:ext cx="1609543" cy="7078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Компания </a:t>
            </a:r>
          </a:p>
          <a:p>
            <a:r>
              <a:rPr lang="ru-RU" sz="2000" b="1" dirty="0" smtClean="0"/>
              <a:t>«Мегафон»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222489" y="5387118"/>
            <a:ext cx="3184282" cy="7078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Компания – перевозчик</a:t>
            </a:r>
          </a:p>
          <a:p>
            <a:r>
              <a:rPr lang="ru-RU" sz="2000" b="1" dirty="0" smtClean="0"/>
              <a:t>«</a:t>
            </a:r>
            <a:r>
              <a:rPr lang="ru-RU" sz="2000" b="1" dirty="0" err="1" smtClean="0"/>
              <a:t>Автотранс</a:t>
            </a:r>
            <a:r>
              <a:rPr lang="ru-RU" sz="2000" b="1" dirty="0" smtClean="0"/>
              <a:t>»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652120" y="5344575"/>
            <a:ext cx="3384376" cy="101566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Торгово – строительная</a:t>
            </a:r>
          </a:p>
          <a:p>
            <a:r>
              <a:rPr lang="ru-RU" sz="2000" b="1" dirty="0" smtClean="0"/>
              <a:t>Компания</a:t>
            </a:r>
          </a:p>
          <a:p>
            <a:r>
              <a:rPr lang="ru-RU" sz="2000" b="1" dirty="0" smtClean="0"/>
              <a:t>«Хозяин»</a:t>
            </a:r>
            <a:endParaRPr lang="ru-RU" sz="2000" b="1" dirty="0"/>
          </a:p>
        </p:txBody>
      </p:sp>
      <p:sp>
        <p:nvSpPr>
          <p:cNvPr id="23" name="Штриховая стрелка вправо 22"/>
          <p:cNvSpPr/>
          <p:nvPr/>
        </p:nvSpPr>
        <p:spPr>
          <a:xfrm rot="2763777">
            <a:off x="4366093" y="2243289"/>
            <a:ext cx="987566" cy="261140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4" name="Штриховая стрелка вправо 23"/>
          <p:cNvSpPr/>
          <p:nvPr/>
        </p:nvSpPr>
        <p:spPr>
          <a:xfrm rot="7726905">
            <a:off x="2122223" y="2246367"/>
            <a:ext cx="987566" cy="261140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триховая стрелка вправо 24"/>
          <p:cNvSpPr/>
          <p:nvPr/>
        </p:nvSpPr>
        <p:spPr>
          <a:xfrm rot="2888053">
            <a:off x="2261122" y="3589003"/>
            <a:ext cx="987566" cy="279670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триховая стрелка вправо 25"/>
          <p:cNvSpPr/>
          <p:nvPr/>
        </p:nvSpPr>
        <p:spPr>
          <a:xfrm rot="7726905">
            <a:off x="4050314" y="3549111"/>
            <a:ext cx="987566" cy="261140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Штриховая стрелка вправо 26"/>
          <p:cNvSpPr/>
          <p:nvPr/>
        </p:nvSpPr>
        <p:spPr>
          <a:xfrm rot="9527470">
            <a:off x="1511176" y="4816491"/>
            <a:ext cx="1620118" cy="185579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триховая стрелка вправо 27"/>
          <p:cNvSpPr/>
          <p:nvPr/>
        </p:nvSpPr>
        <p:spPr>
          <a:xfrm rot="5400000">
            <a:off x="3353575" y="4827784"/>
            <a:ext cx="752698" cy="169412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Штриховая стрелка вправо 28"/>
          <p:cNvSpPr/>
          <p:nvPr/>
        </p:nvSpPr>
        <p:spPr>
          <a:xfrm rot="1337376">
            <a:off x="4397898" y="4793860"/>
            <a:ext cx="1620118" cy="185579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696448" y="2812866"/>
            <a:ext cx="2213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Главный бухгалтер</a:t>
            </a:r>
            <a:endParaRPr lang="ru-RU" sz="2000" b="1" dirty="0"/>
          </a:p>
        </p:txBody>
      </p:sp>
      <p:sp>
        <p:nvSpPr>
          <p:cNvPr id="3" name="Стрелка вниз 2"/>
          <p:cNvSpPr/>
          <p:nvPr/>
        </p:nvSpPr>
        <p:spPr>
          <a:xfrm>
            <a:off x="3576366" y="2014493"/>
            <a:ext cx="203546" cy="838443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3563888" y="3237320"/>
            <a:ext cx="203546" cy="838443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948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9" grpId="0"/>
      <p:bldP spid="10" grpId="0"/>
      <p:bldP spid="11" grpId="0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2" grpId="0"/>
      <p:bldP spid="3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3067" y="202274"/>
            <a:ext cx="698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u="sng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Компания «МЕГАФОН» </a:t>
            </a:r>
            <a:endParaRPr lang="ru-RU" sz="4400" dirty="0">
              <a:solidFill>
                <a:srgbClr val="C0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80728"/>
            <a:ext cx="5526285" cy="55262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3225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07701521"/>
              </p:ext>
            </p:extLst>
          </p:nvPr>
        </p:nvGraphicFramePr>
        <p:xfrm>
          <a:off x="395536" y="692696"/>
          <a:ext cx="7488831" cy="3888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674"/>
                <a:gridCol w="46210"/>
                <a:gridCol w="3479245"/>
                <a:gridCol w="2455702"/>
              </a:tblGrid>
              <a:tr h="335494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Тарифный план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Абонентская плата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Плата за трафик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35494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 План "0"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Нет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2,5 р. за 1 Mb.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4348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 План "500"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550 р. за 500 </a:t>
                      </a:r>
                      <a:r>
                        <a:rPr lang="ru-RU" sz="1400" dirty="0" err="1">
                          <a:effectLst/>
                        </a:rPr>
                        <a:t>Мb</a:t>
                      </a:r>
                      <a:r>
                        <a:rPr lang="ru-RU" sz="1400" dirty="0">
                          <a:effectLst/>
                        </a:rPr>
                        <a:t> трафика в месяц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 р. за 1 Mb сверх 500 Mb.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4348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 План "800"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700 р. за 800 </a:t>
                      </a:r>
                      <a:r>
                        <a:rPr lang="ru-RU" sz="1400" dirty="0" err="1">
                          <a:effectLst/>
                        </a:rPr>
                        <a:t>Mb</a:t>
                      </a:r>
                      <a:r>
                        <a:rPr lang="ru-RU" sz="1400" dirty="0">
                          <a:effectLst/>
                        </a:rPr>
                        <a:t> трафика в месяц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1,5 р. за 1 Mb сверх 800 Mb.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434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 План "700"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600 р. за 700 </a:t>
                      </a:r>
                      <a:r>
                        <a:rPr lang="ru-RU" sz="1400" dirty="0" err="1">
                          <a:effectLst/>
                        </a:rPr>
                        <a:t>Мb</a:t>
                      </a:r>
                      <a:r>
                        <a:rPr lang="ru-RU" sz="1400" dirty="0">
                          <a:effectLst/>
                        </a:rPr>
                        <a:t> трафика в месяц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 р. за 1 Mb сверх 700 Mb.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434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5. План "1000"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820 р. за 1000 </a:t>
                      </a:r>
                      <a:r>
                        <a:rPr lang="ru-RU" sz="1400" dirty="0" err="1">
                          <a:effectLst/>
                        </a:rPr>
                        <a:t>Mb</a:t>
                      </a:r>
                      <a:r>
                        <a:rPr lang="ru-RU" sz="1400" dirty="0">
                          <a:effectLst/>
                        </a:rPr>
                        <a:t> трафика в месяц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1,5 р. за 1 Mb сверх 1000 Mb.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434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6.План "</a:t>
                      </a:r>
                      <a:r>
                        <a:rPr lang="ru-RU" sz="1400" dirty="0" err="1">
                          <a:effectLst/>
                        </a:rPr>
                        <a:t>Безлимитный</a:t>
                      </a:r>
                      <a:r>
                        <a:rPr lang="ru-RU" sz="1400" dirty="0">
                          <a:effectLst/>
                        </a:rPr>
                        <a:t>"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1100 р. в месяц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Нет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222214"/>
              </p:ext>
            </p:extLst>
          </p:nvPr>
        </p:nvGraphicFramePr>
        <p:xfrm>
          <a:off x="-612576" y="5589240"/>
          <a:ext cx="360038" cy="117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36"/>
                <a:gridCol w="74083"/>
                <a:gridCol w="180319"/>
              </a:tblGrid>
              <a:tr h="1114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/>
                </a:tc>
              </a:tr>
              <a:tr h="1114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/>
                </a:tc>
              </a:tr>
              <a:tr h="1114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/>
                </a:tc>
              </a:tr>
              <a:tr h="1114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3528" y="4811668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Пользователь планирует, что его трафик составит 1100 </a:t>
            </a:r>
            <a:r>
              <a:rPr lang="ru-RU" sz="2000" b="1" dirty="0" err="1"/>
              <a:t>Mb</a:t>
            </a:r>
            <a:r>
              <a:rPr lang="ru-RU" sz="2000" b="1" dirty="0"/>
              <a:t> и, исходя из этого, выбирает наиболее дешевый тарифный план. Сколько рублей заплатит пользователь за месяц, если его трафик действительно будет равен 1100 </a:t>
            </a:r>
            <a:r>
              <a:rPr lang="ru-RU" sz="2000" b="1" dirty="0" err="1"/>
              <a:t>Mb</a:t>
            </a:r>
            <a:r>
              <a:rPr lang="ru-RU" sz="2000" b="1" dirty="0"/>
              <a:t>? 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79786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74406777"/>
              </p:ext>
            </p:extLst>
          </p:nvPr>
        </p:nvGraphicFramePr>
        <p:xfrm>
          <a:off x="539552" y="332656"/>
          <a:ext cx="8053385" cy="2808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895"/>
                <a:gridCol w="2845245"/>
                <a:gridCol w="2845245"/>
              </a:tblGrid>
              <a:tr h="571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Тарифный план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Абонентская плата 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Плата за 1 минуту разговора 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71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Повременный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Нет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0,35 р. 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0952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 Комбинированный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140 р. за 350 минут в месяц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Свыше 350 минут в месяц — 0,3 р. за каждую минуту.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71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 Безлимитный 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200 р.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 р.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8042" y="3789040"/>
            <a:ext cx="8064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Абонент выбрал наиболее дешевый тарифный план, исходя из предположения, что общая длительность телефонного разговора составляет 700 минут в месяц. Какую сумму он должен заплатить за месяц, если общая длительность разговоров в этом месяце действительно будет равна 700 мин? Ответ дайте в рублях. 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56033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511203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>
                <a:solidFill>
                  <a:srgbClr val="0070C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Компания-перевозчик «АВТОТРАНС» </a:t>
            </a:r>
            <a:endParaRPr lang="ru-RU" sz="3600" dirty="0">
              <a:solidFill>
                <a:srgbClr val="0070C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24" y="1340768"/>
            <a:ext cx="6904866" cy="50129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4147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</TotalTime>
  <Words>727</Words>
  <Application>Microsoft Office PowerPoint</Application>
  <PresentationFormat>Экран (4:3)</PresentationFormat>
  <Paragraphs>133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Слайд 1</vt:lpstr>
      <vt:lpstr>                                                                                Учитель высшей категории:   Петрова В.Н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Sea</dc:creator>
  <cp:lastModifiedBy>Admin</cp:lastModifiedBy>
  <cp:revision>34</cp:revision>
  <dcterms:created xsi:type="dcterms:W3CDTF">2012-10-15T15:40:59Z</dcterms:created>
  <dcterms:modified xsi:type="dcterms:W3CDTF">2004-12-24T04:31:16Z</dcterms:modified>
</cp:coreProperties>
</file>