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84" r:id="rId3"/>
    <p:sldId id="267" r:id="rId4"/>
    <p:sldId id="264" r:id="rId5"/>
    <p:sldId id="265" r:id="rId6"/>
    <p:sldId id="266" r:id="rId7"/>
    <p:sldId id="262" r:id="rId8"/>
    <p:sldId id="261" r:id="rId9"/>
    <p:sldId id="260" r:id="rId10"/>
    <p:sldId id="274" r:id="rId11"/>
    <p:sldId id="272" r:id="rId12"/>
    <p:sldId id="286" r:id="rId13"/>
    <p:sldId id="268" r:id="rId14"/>
    <p:sldId id="281" r:id="rId15"/>
    <p:sldId id="271" r:id="rId16"/>
    <p:sldId id="285" r:id="rId17"/>
    <p:sldId id="280" r:id="rId18"/>
    <p:sldId id="283" r:id="rId19"/>
    <p:sldId id="273" r:id="rId20"/>
    <p:sldId id="277" r:id="rId21"/>
    <p:sldId id="269" r:id="rId22"/>
    <p:sldId id="282" r:id="rId23"/>
    <p:sldId id="275" r:id="rId24"/>
    <p:sldId id="276" r:id="rId25"/>
    <p:sldId id="25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F66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19ADB-730C-414D-8AC2-85172F00C654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9FAFC-58B6-47CF-9B89-544C44B1F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9FAFC-58B6-47CF-9B89-544C44B1F94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973D-60CC-49DC-8E9B-060026379027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15A5-6584-4D77-91DD-38BF1CE61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973D-60CC-49DC-8E9B-060026379027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15A5-6584-4D77-91DD-38BF1CE61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973D-60CC-49DC-8E9B-060026379027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15A5-6584-4D77-91DD-38BF1CE61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973D-60CC-49DC-8E9B-060026379027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15A5-6584-4D77-91DD-38BF1CE61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973D-60CC-49DC-8E9B-060026379027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15A5-6584-4D77-91DD-38BF1CE61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973D-60CC-49DC-8E9B-060026379027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15A5-6584-4D77-91DD-38BF1CE61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973D-60CC-49DC-8E9B-060026379027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15A5-6584-4D77-91DD-38BF1CE61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973D-60CC-49DC-8E9B-060026379027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15A5-6584-4D77-91DD-38BF1CE61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973D-60CC-49DC-8E9B-060026379027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15A5-6584-4D77-91DD-38BF1CE61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973D-60CC-49DC-8E9B-060026379027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15A5-6584-4D77-91DD-38BF1CE61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973D-60CC-49DC-8E9B-060026379027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15A5-6584-4D77-91DD-38BF1CE61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7973D-60CC-49DC-8E9B-060026379027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F15A5-6584-4D77-91DD-38BF1CE610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&#1052;&#1072;&#1090;&#1077;&#1084;&#1072;&#1090;&#1080;&#1082;&#1072;%206%20&#1082;&#1083;&#1072;&#1089;&#1089;.%20&#1047;&#1072;&#1076;&#1072;&#1095;&#1080;.%20&#1058;&#1077;&#1089;&#1090;&#1099;.%20&#1056;&#1077;&#1096;&#1077;&#1085;&#1080;&#1077;%20&#1091;&#1088;&#1072;&#1074;&#1085;&#1077;&#1085;&#1080;&#1081;.htm" TargetMode="External"/><Relationship Id="rId5" Type="http://schemas.openxmlformats.org/officeDocument/2006/relationships/hyperlink" Target="&#1052;&#1072;&#1090;&#1077;&#1084;&#1072;&#1090;&#1080;&#1082;&#1072;%206.docx" TargetMode="Externa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&#1044;&#1083;&#1103;%20&#1047;&#1072;&#1096;&#1082;&#1072;&#1083;&#1086;&#1074;&#1086;&#1081;%20&#1057;&#1048;1.xl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&#1052;&#1072;&#1090;&#1077;&#1084;&#1072;&#1090;&#1080;&#1082;&#1072;%206.docx" TargetMode="External"/><Relationship Id="rId5" Type="http://schemas.openxmlformats.org/officeDocument/2006/relationships/hyperlink" Target="&#1052;&#1072;&#1090;&#1077;&#1084;&#1072;&#1090;&#1080;&#1082;&#1072;%206%20&#1082;&#1083;&#1072;&#1089;&#1089;.%20&#1047;&#1072;&#1076;&#1072;&#1095;&#1080;.%20&#1058;&#1077;&#1089;&#1090;&#1099;.%20&#1056;&#1077;&#1096;&#1077;&#1085;&#1080;&#1077;%20&#1091;&#1088;&#1072;&#1074;&#1085;&#1077;&#1085;&#1080;&#1081;.htm" TargetMode="Externa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&#1044;&#1083;&#1103;%20&#1047;&#1072;&#1096;&#1082;&#1072;&#1083;&#1086;&#1074;&#1086;&#1081;%20&#1057;&#1048;1.xl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&#1057;&#1091;&#1087;&#1077;&#1088;%20&#1092;&#1080;&#1079;&#1082;&#1091;&#1083;&#1100;&#1090;&#1084;&#1080;&#1085;&#1091;&#1090;&#1082;&#1072;.exe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&#1052;&#1072;&#1090;&#1077;&#1084;&#1072;&#1090;&#1080;&#1082;&#1072;%206.docx" TargetMode="External"/><Relationship Id="rId5" Type="http://schemas.openxmlformats.org/officeDocument/2006/relationships/hyperlink" Target="&#1052;&#1072;&#1090;&#1077;&#1084;&#1072;&#1090;&#1080;&#1082;&#1072;%206%20&#1082;&#1083;&#1072;&#1089;&#1089;.%20&#1047;&#1072;&#1076;&#1072;&#1095;&#1080;.%20&#1058;&#1077;&#1089;&#1090;&#1099;.%20&#1056;&#1077;&#1096;&#1077;&#1085;&#1080;&#1077;%20&#1091;&#1088;&#1072;&#1074;&#1085;&#1077;&#1085;&#1080;&#1081;.htm" TargetMode="Externa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&#1044;&#1083;&#1103;%20&#1047;&#1072;&#1096;&#1082;&#1072;&#1083;&#1086;&#1074;&#1086;&#1081;%20&#1057;&#1048;1.xl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41;&#1080;&#1083;&#1077;&#1090;%20&#1074;%20&#1089;&#1090;&#1088;&#1072;&#1085;&#1091;%20&#1079;&#1085;&#1072;&#1085;&#1080;&#1081;.doc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&#1044;&#1083;&#1103;%20&#1047;&#1072;&#1096;&#1082;&#1072;&#1083;&#1086;&#1074;&#1086;&#1081;%20&#1057;&#1048;1.xl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nterneturok.ru/ru/school/matematika/6-klass/undefined/reshenie-uravnenij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t0.gstatic.com/images?q=tbn:ANd9GcTQJjKo-fVLoHhbSi_eedq7cVKCspIvneNQrtKlENi7e9HEq40i" TargetMode="External"/><Relationship Id="rId3" Type="http://schemas.openxmlformats.org/officeDocument/2006/relationships/hyperlink" Target="http://www.google.ru/url?sa=i&amp;source=images&amp;cd=&amp;cad=rja&amp;docid=z2EwYSpiIDz0XM&amp;tbnid=0j9VF_RiROk2oM:&amp;ved=&amp;url=http://haritonenko.okis.ru/interesno.html&amp;ei=0BJTUbfpFYWMtAaj4oD4Bg&amp;psig=AFQjCNHK1vwusu3sxi7sAMDdihXLgBooXA&amp;ust=1364485200426114" TargetMode="External"/><Relationship Id="rId7" Type="http://schemas.openxmlformats.org/officeDocument/2006/relationships/hyperlink" Target="https://encrypted-tbn1.gstatic.com/images?q=tbn:ANd9GcSJFx-vIEVKZt-Y-yjo_6oQjNmzEoSmjHsXjM4pZyYBlU-1hOKULA" TargetMode="External"/><Relationship Id="rId2" Type="http://schemas.openxmlformats.org/officeDocument/2006/relationships/hyperlink" Target="http://900igr.net/datai/matematika/Matematicheskie-nauki/0003-008-Matematika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erba.worldsoul.ru/wp-content/uploads/2010/08/raznoe93275.jpg" TargetMode="External"/><Relationship Id="rId5" Type="http://schemas.openxmlformats.org/officeDocument/2006/relationships/hyperlink" Target="https://encrypted-tbn2.gstatic.com/images?q=tbn:ANd9GcR21LdJVXLiptiJ7AZqdc4h4pQzxu0evnf-y3jHLXFLoB2Ul1ED" TargetMode="External"/><Relationship Id="rId10" Type="http://schemas.openxmlformats.org/officeDocument/2006/relationships/hyperlink" Target="http://www.youtube.com/watch?v=SAWr-KZhD0E" TargetMode="External"/><Relationship Id="rId4" Type="http://schemas.openxmlformats.org/officeDocument/2006/relationships/hyperlink" Target="http://t2.gstatic.com/images?q=tbn:ANd9GcRSV01vETMgtqRV84mWxrKrvT93w8emFVdF1arZrjGrQRuRjH2e4w" TargetMode="External"/><Relationship Id="rId9" Type="http://schemas.openxmlformats.org/officeDocument/2006/relationships/hyperlink" Target="http://www.szouo.ru/szo/gb/Kiselev_nom3/Kiselev_nom3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44;&#1083;&#1103;%20&#1047;&#1072;&#1096;&#1082;&#1072;&#1083;&#1086;&#1074;&#1086;&#1081;%20&#1057;&#1048;1.xl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2,3%20&#1075;&#1088;&#1091;&#1087;&#1087;&#1099;%20&#1088;&#1072;&#1073;%20&#1083;&#1080;&#1089;&#1090;%20&#1088;&#1077;&#1096;%20&#1091;&#1088;&#1072;&#1074;&#1085;.docx" TargetMode="External"/><Relationship Id="rId5" Type="http://schemas.openxmlformats.org/officeDocument/2006/relationships/hyperlink" Target="1&#1075;&#1088;%20&#1056;&#1072;&#1073;&#1086;&#1095;&#1080;&#1081;%20&#1083;&#1080;&#1089;&#1090;%20&#1091;&#1095;&#1077;&#1085;&#1080;&#1082;&#1072;%206%20&#1082;&#1083;&#1072;&#1089;&#1089;&#1072;%20&#1088;&#1077;&#1096;%20&#1091;&#1088;&#1072;&#1074;.docx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  <a:gradFill flip="none" rotWithShape="1"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Решение уравнений.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  <a:gradFill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7700" dirty="0" smtClean="0">
                <a:solidFill>
                  <a:srgbClr val="002060"/>
                </a:solidFill>
                <a:latin typeface="Cambria"/>
                <a:cs typeface="Times New Roman" pitchFamily="18" charset="0"/>
              </a:rPr>
              <a:t>x</a:t>
            </a:r>
            <a:r>
              <a:rPr lang="en-US" sz="7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b</a:t>
            </a:r>
            <a:r>
              <a:rPr lang="ru-RU" sz="7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= 0</a:t>
            </a:r>
            <a:endParaRPr lang="ru-RU" sz="7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100" dirty="0" smtClean="0">
                <a:solidFill>
                  <a:srgbClr val="002060"/>
                </a:solidFill>
              </a:rPr>
              <a:t>    </a:t>
            </a:r>
          </a:p>
          <a:p>
            <a:pPr>
              <a:buNone/>
            </a:pPr>
            <a:r>
              <a:rPr lang="ru-RU" sz="7100" dirty="0" smtClean="0"/>
              <a:t>                     </a:t>
            </a:r>
            <a:r>
              <a:rPr lang="ru-RU" sz="7100" dirty="0" smtClean="0">
                <a:solidFill>
                  <a:srgbClr val="FF0000"/>
                </a:solidFill>
              </a:rPr>
              <a:t>  </a:t>
            </a:r>
            <a:r>
              <a:rPr lang="ru-RU" sz="7100" dirty="0" smtClean="0"/>
              <a:t>       </a:t>
            </a:r>
            <a:endParaRPr lang="ru-RU" sz="7700" dirty="0">
              <a:solidFill>
                <a:srgbClr val="0070C0"/>
              </a:solidFill>
            </a:endParaRPr>
          </a:p>
          <a:p>
            <a:pPr>
              <a:buNone/>
            </a:pPr>
            <a:endParaRPr lang="ru-RU" sz="7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МБОУ «Илькинская СОШ»</a:t>
            </a:r>
          </a:p>
          <a:p>
            <a:pPr algn="r">
              <a:buNone/>
            </a:pPr>
            <a:r>
              <a:rPr lang="ru-RU" sz="2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Зашкалова Светлана Ивановна</a:t>
            </a:r>
          </a:p>
          <a:p>
            <a:pPr algn="r">
              <a:buNone/>
            </a:pPr>
            <a:r>
              <a:rPr lang="ru-RU" sz="2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2013год.</a:t>
            </a:r>
            <a:endParaRPr lang="ru-RU" sz="29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144302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Прямая соединительная линия 8"/>
          <p:cNvCxnSpPr/>
          <p:nvPr/>
        </p:nvCxnSpPr>
        <p:spPr>
          <a:xfrm rot="5400000">
            <a:off x="5393537" y="2321711"/>
            <a:ext cx="500066" cy="14287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  <a:gradFill flip="none" rotWithShape="1"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sz="4800" dirty="0" smtClean="0"/>
              <a:t>          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Работаем.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  <a:gradFill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1 группа.                      2 группа.   3 группа.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144302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143248"/>
            <a:ext cx="219075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071810"/>
            <a:ext cx="22098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6-конечная звезда 10">
            <a:hlinkClick r:id="rId5" action="ppaction://hlinkfile"/>
          </p:cNvPr>
          <p:cNvSpPr/>
          <p:nvPr/>
        </p:nvSpPr>
        <p:spPr>
          <a:xfrm>
            <a:off x="5572132" y="5286388"/>
            <a:ext cx="928694" cy="100013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6-конечная звезда 11">
            <a:hlinkClick r:id="rId6" action="ppaction://hlinkfile"/>
          </p:cNvPr>
          <p:cNvSpPr/>
          <p:nvPr/>
        </p:nvSpPr>
        <p:spPr>
          <a:xfrm>
            <a:off x="1571604" y="5286388"/>
            <a:ext cx="928694" cy="100013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  <a:gradFill flip="none" rotWithShape="1"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этап исследования.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  <a:gradFill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Корни уравнения не изменяются, если обе части уравнения умножить или разделить на одно и то же число, не равное нулю.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Пример1.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15х – 5 = 10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Пример 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                1/3х – 7 = 11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302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42976" y="3571876"/>
            <a:ext cx="6715172" cy="571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15х :5 – 5:5 = 10:5;       3х -1 = 2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28662" y="5572140"/>
            <a:ext cx="6500858" cy="642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1/3х·3 – 7·3 = 11·3;    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21 = 33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  <a:gradFill flip="none" rotWithShape="1"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32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Решим уравнение используя изученное </a:t>
            </a:r>
            <a:br>
              <a:rPr lang="ru-RU" sz="32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1 свойство.</a:t>
            </a:r>
            <a:endParaRPr lang="ru-RU" sz="3200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  <a:gradFill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4(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+ 5) = 12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Разделим левую и правую части уравнения на 4</a:t>
            </a:r>
          </a:p>
          <a:p>
            <a:pPr algn="ctr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+ 5 = 3</a:t>
            </a:r>
          </a:p>
          <a:p>
            <a:pPr algn="ctr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3 – 5</a:t>
            </a:r>
          </a:p>
          <a:p>
            <a:pPr algn="ctr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-2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-2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5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144302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3357562"/>
            <a:ext cx="1785918" cy="1715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6-конечная звезда 5">
            <a:hlinkClick r:id="rId4" action="ppaction://hlinkfile"/>
          </p:cNvPr>
          <p:cNvSpPr/>
          <p:nvPr/>
        </p:nvSpPr>
        <p:spPr>
          <a:xfrm>
            <a:off x="8001024" y="5643578"/>
            <a:ext cx="928694" cy="100013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  <a:gradFill flip="none" rotWithShape="1"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  2 этап.     Решим уравнение.</a:t>
            </a:r>
            <a:endParaRPr lang="ru-RU" sz="3600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  <a:gradFill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5х = 2х + 6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Вычтем из обеих частей уравнения по 2х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5х – 2х =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2х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-2х + 6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5х – 2х = 6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3х = 6</a:t>
            </a: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2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2.</a:t>
            </a:r>
          </a:p>
          <a:p>
            <a:pPr algn="ctr">
              <a:buNone/>
            </a:pPr>
            <a:endParaRPr lang="ru-RU" sz="5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0"/>
            <a:ext cx="144302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000504"/>
            <a:ext cx="1714512" cy="1647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  <a:gradFill flip="none" rotWithShape="1"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sz="4800" dirty="0" smtClean="0"/>
              <a:t>          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Работаем.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  <a:gradFill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1 группа.                      2 группа.   3 группа.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144302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143248"/>
            <a:ext cx="219075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071810"/>
            <a:ext cx="22098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6-конечная звезда 7">
            <a:hlinkClick r:id="rId5" action="ppaction://hlinkfile"/>
          </p:cNvPr>
          <p:cNvSpPr/>
          <p:nvPr/>
        </p:nvSpPr>
        <p:spPr>
          <a:xfrm>
            <a:off x="1500166" y="5286388"/>
            <a:ext cx="1000132" cy="107157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6-конечная звезда 8">
            <a:hlinkClick r:id="rId6" action="ppaction://hlinkfile"/>
          </p:cNvPr>
          <p:cNvSpPr/>
          <p:nvPr/>
        </p:nvSpPr>
        <p:spPr>
          <a:xfrm>
            <a:off x="5572132" y="5286388"/>
            <a:ext cx="1000132" cy="107157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  <a:gradFill flip="none" rotWithShape="1"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2 этап исследования.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  <a:gradFill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Корни уравнения не изменяются, если какое-нибудь слагаемое перенести из одной части в другую, изменив при этом его знак.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 1314 (а)                  8х + 5,9 = 7х + 20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 1315 (а)                 15у – 8 = -6у + 4,6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302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кругленный прямоугольник 5"/>
          <p:cNvSpPr/>
          <p:nvPr/>
        </p:nvSpPr>
        <p:spPr>
          <a:xfrm>
            <a:off x="2928926" y="4143380"/>
            <a:ext cx="3429024" cy="642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8х = 7х + 20 – 5,9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28926" y="5715016"/>
            <a:ext cx="3429024" cy="642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15у + 6у = 4,6 + 8</a:t>
            </a:r>
          </a:p>
          <a:p>
            <a:pPr algn="ctr">
              <a:buNone/>
            </a:pP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  <a:gradFill flip="none" rotWithShape="1"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32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Решим уравнение используя изученное </a:t>
            </a:r>
            <a:br>
              <a:rPr lang="ru-RU" sz="32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2 свойство.</a:t>
            </a:r>
            <a:endParaRPr lang="ru-RU" sz="3200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  <a:gradFill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5х = 2х + 6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Перенесём слагаемое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 правой части уравнения  в левую сменив знак «+» на «-»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5х – 2х = 6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3х = 6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Разделим левую и правую части уравнения на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2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2.</a:t>
            </a:r>
          </a:p>
          <a:p>
            <a:pPr algn="ctr">
              <a:buNone/>
            </a:pPr>
            <a:endParaRPr lang="ru-RU" sz="5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144302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3357562"/>
            <a:ext cx="1785918" cy="1715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6-конечная звезда 5">
            <a:hlinkClick r:id="rId4" action="ppaction://hlinkfile"/>
          </p:cNvPr>
          <p:cNvSpPr/>
          <p:nvPr/>
        </p:nvSpPr>
        <p:spPr>
          <a:xfrm>
            <a:off x="8001024" y="5643578"/>
            <a:ext cx="928694" cy="100013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  <a:gradFill flip="none" rotWithShape="1"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Физкультминутка.           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  <a:gradFill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144302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928778"/>
            <a:ext cx="815187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6-конечная звезда 7">
            <a:hlinkClick r:id="rId4" action="ppaction://hlinkfile"/>
          </p:cNvPr>
          <p:cNvSpPr/>
          <p:nvPr/>
        </p:nvSpPr>
        <p:spPr>
          <a:xfrm>
            <a:off x="7143768" y="5715016"/>
            <a:ext cx="1143008" cy="114298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  <a:gradFill flip="none" rotWithShape="1"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sz="4800" dirty="0" smtClean="0"/>
              <a:t>          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Работаем.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  <a:gradFill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1 группа.                      2 группа.   3 группа.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144302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143248"/>
            <a:ext cx="219075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071810"/>
            <a:ext cx="22098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6-конечная звезда 7">
            <a:hlinkClick r:id="rId5" action="ppaction://hlinkfile"/>
          </p:cNvPr>
          <p:cNvSpPr/>
          <p:nvPr/>
        </p:nvSpPr>
        <p:spPr>
          <a:xfrm>
            <a:off x="1428728" y="5214950"/>
            <a:ext cx="1000132" cy="107157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6-конечная звезда 8">
            <a:hlinkClick r:id="rId6" action="ppaction://hlinkfile"/>
          </p:cNvPr>
          <p:cNvSpPr/>
          <p:nvPr/>
        </p:nvSpPr>
        <p:spPr>
          <a:xfrm>
            <a:off x="5643570" y="5286388"/>
            <a:ext cx="1000132" cy="107157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  <a:gradFill flip="none" rotWithShape="1"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3 этап исследования.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  <a:gradFill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Уравнение вида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ах =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 = 0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называют  линейным уравнением с одним неизвестным.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Задание: Подчеркните линейное уравнение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1,2х² = 6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3х = 0,9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-7х³ = 21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302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Прямая соединительная линия 5"/>
          <p:cNvCxnSpPr/>
          <p:nvPr/>
        </p:nvCxnSpPr>
        <p:spPr>
          <a:xfrm rot="5400000">
            <a:off x="4607719" y="1821645"/>
            <a:ext cx="214314" cy="1428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6-конечная звезда 8">
            <a:hlinkClick r:id="rId3" action="ppaction://hlinkfile"/>
          </p:cNvPr>
          <p:cNvSpPr/>
          <p:nvPr/>
        </p:nvSpPr>
        <p:spPr>
          <a:xfrm>
            <a:off x="7643834" y="5572140"/>
            <a:ext cx="1071570" cy="1071546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  <a:gradFill flip="none" rotWithShape="1"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  <a:gradFill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ru-RU" sz="7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100" dirty="0" smtClean="0">
                <a:solidFill>
                  <a:srgbClr val="002060"/>
                </a:solidFill>
              </a:rPr>
              <a:t>    </a:t>
            </a:r>
          </a:p>
          <a:p>
            <a:pPr>
              <a:buNone/>
            </a:pPr>
            <a:r>
              <a:rPr lang="ru-RU" sz="7100" dirty="0" smtClean="0"/>
              <a:t>                     </a:t>
            </a:r>
            <a:r>
              <a:rPr lang="ru-RU" sz="7100" dirty="0" smtClean="0">
                <a:solidFill>
                  <a:srgbClr val="FF0000"/>
                </a:solidFill>
              </a:rPr>
              <a:t>  </a:t>
            </a:r>
            <a:r>
              <a:rPr lang="ru-RU" sz="7100" dirty="0" smtClean="0"/>
              <a:t>       </a:t>
            </a:r>
            <a:endParaRPr lang="ru-RU" sz="7700" dirty="0">
              <a:solidFill>
                <a:srgbClr val="0070C0"/>
              </a:solidFill>
            </a:endParaRPr>
          </a:p>
          <a:p>
            <a:pPr>
              <a:buNone/>
            </a:pPr>
            <a:endParaRPr lang="ru-RU" sz="7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144302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3214678" y="214290"/>
            <a:ext cx="3071834" cy="1285884"/>
          </a:xfrm>
          <a:prstGeom prst="rect">
            <a:avLst/>
          </a:prstGeom>
          <a:ln>
            <a:solidFill>
              <a:srgbClr val="D6009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4000" dirty="0" smtClean="0">
                <a:solidFill>
                  <a:srgbClr val="C00000"/>
                </a:solidFill>
              </a:rPr>
              <a:t> Почта</a:t>
            </a:r>
          </a:p>
          <a:p>
            <a:pPr algn="ctr"/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1643042" y="2071678"/>
            <a:ext cx="6072230" cy="4000528"/>
            <a:chOff x="1714480" y="1357298"/>
            <a:chExt cx="6072230" cy="4000528"/>
          </a:xfrm>
          <a:solidFill>
            <a:srgbClr val="CCFF99"/>
          </a:solidFill>
        </p:grpSpPr>
        <p:sp>
          <p:nvSpPr>
            <p:cNvPr id="10" name="Прямоугольник 9"/>
            <p:cNvSpPr/>
            <p:nvPr/>
          </p:nvSpPr>
          <p:spPr>
            <a:xfrm>
              <a:off x="1714480" y="1357298"/>
              <a:ext cx="6072230" cy="4000528"/>
            </a:xfrm>
            <a:prstGeom prst="rect">
              <a:avLst/>
            </a:prstGeom>
            <a:grp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r"/>
              <a:r>
                <a:rPr lang="ru-RU" b="1" dirty="0" smtClean="0">
                  <a:solidFill>
                    <a:srgbClr val="FF0000"/>
                  </a:solidFill>
                  <a:latin typeface="Ariston" pitchFamily="66" charset="0"/>
                  <a:ea typeface="Times New Roman" pitchFamily="18" charset="0"/>
                  <a:cs typeface="Times New Roman" pitchFamily="18" charset="0"/>
                </a:rPr>
                <a:t> </a:t>
              </a:r>
              <a:endParaRPr lang="ru-RU" sz="1600" dirty="0" smtClean="0">
                <a:latin typeface="Arial" pitchFamily="34" charset="0"/>
                <a:cs typeface="Arial" pitchFamily="34" charset="0"/>
              </a:endParaRPr>
            </a:p>
            <a:p>
              <a:pPr algn="r"/>
              <a:endParaRPr lang="ru-RU" dirty="0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714480" y="1428736"/>
              <a:ext cx="3071834" cy="1643074"/>
            </a:xfrm>
            <a:prstGeom prst="line">
              <a:avLst/>
            </a:prstGeom>
            <a:grpFill/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4786314" y="1428736"/>
              <a:ext cx="3000396" cy="1643074"/>
            </a:xfrm>
            <a:prstGeom prst="line">
              <a:avLst/>
            </a:prstGeom>
            <a:grpFill/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Прямоугольник 12"/>
          <p:cNvSpPr/>
          <p:nvPr/>
        </p:nvSpPr>
        <p:spPr>
          <a:xfrm>
            <a:off x="1928794" y="2214554"/>
            <a:ext cx="571504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Куда: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МБОУ «Илькинская СОШ»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Кому: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а классу.</a:t>
            </a:r>
          </a:p>
          <a:p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 кого: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царица Математики.</a:t>
            </a: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Откуда: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страна Знаний.</a:t>
            </a:r>
          </a:p>
        </p:txBody>
      </p:sp>
      <p:sp>
        <p:nvSpPr>
          <p:cNvPr id="19" name="4-конечная звезда 18">
            <a:hlinkClick r:id="rId3" action="ppaction://hlinkfile"/>
          </p:cNvPr>
          <p:cNvSpPr/>
          <p:nvPr/>
        </p:nvSpPr>
        <p:spPr>
          <a:xfrm>
            <a:off x="3929058" y="3143248"/>
            <a:ext cx="1643074" cy="142876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244104"/>
            <a:ext cx="6143636" cy="4613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143240" y="3357562"/>
            <a:ext cx="56671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МБОУ «Илькинская СОШ»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" name="4-конечная звезда 5"/>
          <p:cNvSpPr/>
          <p:nvPr/>
        </p:nvSpPr>
        <p:spPr>
          <a:xfrm>
            <a:off x="2571736" y="357166"/>
            <a:ext cx="3714776" cy="2500330"/>
          </a:xfrm>
          <a:prstGeom prst="star4">
            <a:avLst/>
          </a:prstGeom>
          <a:solidFill>
            <a:srgbClr val="FF66FF"/>
          </a:solidFill>
          <a:ln cmpd="thickThin">
            <a:solidFill>
              <a:srgbClr val="6600FF"/>
            </a:solidFill>
          </a:ln>
          <a:effectLst>
            <a:outerShdw blurRad="711200" dist="50800" dir="5400000" algn="ctr" rotWithShape="0">
              <a:srgbClr val="6600FF">
                <a:alpha val="58000"/>
              </a:srgbClr>
            </a:outerShdw>
          </a:effectLst>
          <a:scene3d>
            <a:camera prst="orthographicFront">
              <a:rot lat="0" lon="0" rev="19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rgbClr val="FF0000"/>
                </a:solidFill>
              </a:rPr>
              <a:t>6а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МБОУ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«Илькинская СОШ»</a:t>
            </a:r>
            <a:endParaRPr lang="ru-RU" sz="1200" dirty="0">
              <a:solidFill>
                <a:srgbClr val="FF0000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1214413" cy="109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4-конечная звезда 7"/>
          <p:cNvSpPr/>
          <p:nvPr/>
        </p:nvSpPr>
        <p:spPr>
          <a:xfrm>
            <a:off x="1714480" y="4857760"/>
            <a:ext cx="500066" cy="28575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1785918" y="500042"/>
            <a:ext cx="428628" cy="35719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5786446" y="857232"/>
            <a:ext cx="500066" cy="35719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928662" y="3714752"/>
            <a:ext cx="214314" cy="28575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есяц 11"/>
          <p:cNvSpPr/>
          <p:nvPr/>
        </p:nvSpPr>
        <p:spPr>
          <a:xfrm>
            <a:off x="8001024" y="285728"/>
            <a:ext cx="428628" cy="785818"/>
          </a:xfrm>
          <a:prstGeom prst="mo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214546" y="1785926"/>
            <a:ext cx="571504" cy="28575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714348" y="2000240"/>
            <a:ext cx="500066" cy="28575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  <a:gradFill flip="none" rotWithShape="1"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sz="4800" dirty="0" smtClean="0"/>
              <a:t>          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Закрепление.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  <a:gradFill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 упражнений у доски.</a:t>
            </a: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1316 (а, б, в)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1317 (а, б)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1321 (задача)</a:t>
            </a: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144302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6-конечная звезда 5">
            <a:hlinkClick r:id="rId3" action="ppaction://hlinkfile"/>
          </p:cNvPr>
          <p:cNvSpPr/>
          <p:nvPr/>
        </p:nvSpPr>
        <p:spPr>
          <a:xfrm>
            <a:off x="7643834" y="5572140"/>
            <a:ext cx="1071570" cy="1071546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  <a:gradFill flip="none" rotWithShape="1"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  <a:gradFill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buNone/>
            </a:pP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п.42 </a:t>
            </a:r>
          </a:p>
          <a:p>
            <a:pPr algn="ctr">
              <a:lnSpc>
                <a:spcPct val="115000"/>
              </a:lnSpc>
              <a:buNone/>
            </a:pP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№1341 (а, б, в),</a:t>
            </a:r>
          </a:p>
          <a:p>
            <a:pPr algn="ctr">
              <a:lnSpc>
                <a:spcPct val="115000"/>
              </a:lnSpc>
              <a:buNone/>
            </a:pP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1342(а, б, в, г)</a:t>
            </a:r>
          </a:p>
          <a:p>
            <a:pPr algn="ctr">
              <a:lnSpc>
                <a:spcPct val="115000"/>
              </a:lnSpc>
              <a:buNone/>
            </a:pP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1343.</a:t>
            </a:r>
          </a:p>
          <a:p>
            <a:pPr algn="ctr">
              <a:lnSpc>
                <a:spcPct val="115000"/>
              </a:lnSpc>
              <a:buNone/>
            </a:pP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Презентация . Решение уравнений 6 класс. </a:t>
            </a:r>
          </a:p>
          <a:p>
            <a:pPr algn="ctr">
              <a:lnSpc>
                <a:spcPct val="115000"/>
              </a:lnSpc>
              <a:buNone/>
            </a:pPr>
            <a:endParaRPr lang="ru-RU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buNone/>
            </a:pP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http://interneturok.ru/ru/school/matematika/6-klass/undefined/reshenie-uravnenij</a:t>
            </a: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Видеоуроки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 основным предметам школьной программы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lnSpc>
                <a:spcPct val="115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Смотри и понимай.</a:t>
            </a:r>
          </a:p>
          <a:p>
            <a:pPr algn="ctr">
              <a:lnSpc>
                <a:spcPct val="115000"/>
              </a:lnSpc>
              <a:buNone/>
            </a:pPr>
            <a:endParaRPr lang="ru-RU" sz="2800" dirty="0">
              <a:ea typeface="Calibri"/>
              <a:cs typeface="Times New Roman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0"/>
            <a:ext cx="144302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  <a:gradFill flip="none" rotWithShape="1"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Выбери верное утверждение.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  <a:gradFill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Обе части уравнения умножили на число, не равное 0. Изменились ли корни данного уравнения?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Обе части уравнения разделили на одно и то же число, отличное от нуля. Изменились ли корни данного уравнения?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Сформулируйте правило переноса слагаемых из одной части уравнения в другую.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 Какие уравнения называются линейными?</a:t>
            </a: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1214446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714620"/>
          </a:xfrm>
          <a:gradFill flip="none" rotWithShape="1"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sz="4800" dirty="0" smtClean="0"/>
              <a:t>          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сотрудничество.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144302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905125" y="2583656"/>
            <a:ext cx="33337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Ресурсы картинок.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100" dirty="0" smtClean="0">
                <a:hlinkClick r:id="rId2"/>
              </a:rPr>
              <a:t>http://900igr.net/datai/matematika/Matematicheskie-nauki/0003-008-Matematika.png</a:t>
            </a:r>
            <a:endParaRPr lang="ru-RU" sz="1100" dirty="0" smtClean="0"/>
          </a:p>
          <a:p>
            <a:endParaRPr lang="ru-RU" sz="1100" dirty="0" smtClean="0"/>
          </a:p>
          <a:p>
            <a:endParaRPr lang="ru-RU" sz="1100" dirty="0" smtClean="0"/>
          </a:p>
          <a:p>
            <a:r>
              <a:rPr lang="en-US" sz="1100" dirty="0" smtClean="0">
                <a:hlinkClick r:id="rId3"/>
              </a:rPr>
              <a:t>http://www.google.ru/url?sa=i&amp;source=images&amp;cd=&amp;cad=rja&amp;docid=z2EwYSpiIDz0XM&amp;tbnid=0j9VF_RiROk2oM:&amp;ved=&amp;url=http%3A%2F%2Fharitonenko.okis.ru%2Finteresno.html&amp;ei=0BJTUbfpFYWMtAaj4oD4Bg&amp;psig=AFQjCNHK1vwusu3sxi7sAMDdihXLgBooXA&amp;ust=1364485200426114</a:t>
            </a:r>
            <a:endParaRPr lang="ru-RU" sz="1100" dirty="0" smtClean="0"/>
          </a:p>
          <a:p>
            <a:endParaRPr lang="ru-RU" sz="1100" dirty="0" smtClean="0"/>
          </a:p>
          <a:p>
            <a:r>
              <a:rPr lang="en-US" sz="1100" dirty="0" smtClean="0">
                <a:hlinkClick r:id="rId4"/>
              </a:rPr>
              <a:t>http://t2.gstatic.com/images?q=tbn:ANd9GcRSV01vETMgtqRV84mWxrKrvT93w8emFVdF1arZrjGrQRuRjH2e4w</a:t>
            </a:r>
            <a:endParaRPr lang="ru-RU" sz="1100" dirty="0" smtClean="0"/>
          </a:p>
          <a:p>
            <a:endParaRPr lang="ru-RU" sz="1100" dirty="0" smtClean="0"/>
          </a:p>
          <a:p>
            <a:r>
              <a:rPr lang="en-US" sz="1100" dirty="0" smtClean="0">
                <a:hlinkClick r:id="rId5"/>
              </a:rPr>
              <a:t>https://encrypted-tbn2.gstatic.com/images?q=tbn:ANd9GcR21LdJVXLiptiJ7AZqdc4h4pQzxu0evnf-y3jHLXFLoB2Ul1ED</a:t>
            </a:r>
            <a:endParaRPr lang="ru-RU" sz="1100" dirty="0" smtClean="0"/>
          </a:p>
          <a:p>
            <a:endParaRPr lang="ru-RU" sz="1100" dirty="0" smtClean="0"/>
          </a:p>
          <a:p>
            <a:endParaRPr lang="ru-RU" sz="1100" dirty="0" smtClean="0"/>
          </a:p>
          <a:p>
            <a:r>
              <a:rPr lang="en-US" sz="1100" dirty="0" smtClean="0">
                <a:hlinkClick r:id="rId6"/>
              </a:rPr>
              <a:t>http://herba.worldsoul.ru/wp-content/uploads/2010/08/raznoe93275.jpg</a:t>
            </a:r>
            <a:endParaRPr lang="ru-RU" sz="1100" dirty="0" smtClean="0"/>
          </a:p>
          <a:p>
            <a:endParaRPr lang="ru-RU" sz="1100" dirty="0" smtClean="0"/>
          </a:p>
          <a:p>
            <a:r>
              <a:rPr lang="en-US" sz="1100" dirty="0" smtClean="0">
                <a:hlinkClick r:id="rId7"/>
              </a:rPr>
              <a:t>https://encrypted-tbn1.gstatic.com/images?q=tbn:ANd9GcSJFx-vIEVKZt-Y-yjo_6oQjNmzEoSmjHsXjM4pZyYBlU-1hOKULA</a:t>
            </a:r>
            <a:endParaRPr lang="ru-RU" sz="1100" dirty="0" smtClean="0"/>
          </a:p>
          <a:p>
            <a:endParaRPr lang="ru-RU" sz="1100" dirty="0" smtClean="0"/>
          </a:p>
          <a:p>
            <a:r>
              <a:rPr lang="en-US" sz="1100" dirty="0" smtClean="0">
                <a:hlinkClick r:id="rId8"/>
              </a:rPr>
              <a:t>http://t0.gstatic.com/images?q=tbn:ANd9GcTQJjKo-fVLoHhbSi_eedq7cVKCspIvneNQrtKlENi7e9HEq40i</a:t>
            </a:r>
            <a:r>
              <a:rPr lang="ru-RU" sz="1100" dirty="0" smtClean="0"/>
              <a:t> –земной шар</a:t>
            </a:r>
          </a:p>
          <a:p>
            <a:endParaRPr lang="ru-RU" sz="1100" dirty="0" smtClean="0"/>
          </a:p>
          <a:p>
            <a:r>
              <a:rPr lang="en-US" sz="1100" dirty="0" smtClean="0">
                <a:hlinkClick r:id="rId9"/>
              </a:rPr>
              <a:t>http://www.szouo.ru/szo/gb/Kiselev_nom3/Kiselev_nom3.jpg</a:t>
            </a:r>
            <a:r>
              <a:rPr lang="ru-RU" sz="1100" dirty="0" smtClean="0"/>
              <a:t> - дверь</a:t>
            </a:r>
          </a:p>
          <a:p>
            <a:endParaRPr lang="ru-RU" sz="1100" dirty="0" smtClean="0"/>
          </a:p>
          <a:p>
            <a:r>
              <a:rPr lang="ru-RU" sz="1100" u="sng" dirty="0" smtClean="0">
                <a:hlinkClick r:id="rId10"/>
              </a:rPr>
              <a:t>http://www.youtube.com/watch?v=SAWr-KZhD0E</a:t>
            </a:r>
            <a:r>
              <a:rPr lang="ru-RU" sz="1100" dirty="0" smtClean="0"/>
              <a:t>  физкультминутка</a:t>
            </a:r>
          </a:p>
          <a:p>
            <a:endParaRPr lang="ru-RU" sz="1100" dirty="0" smtClean="0"/>
          </a:p>
          <a:p>
            <a:endParaRPr lang="ru-RU" sz="11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  <a:gradFill flip="none" rotWithShape="1"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 урока </a:t>
            </a:r>
            <a:br>
              <a:rPr lang="ru-RU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 уравнений.</a:t>
            </a:r>
            <a:b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  <a:gradFill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урока.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Исследование новых способов решения уравнений, знакомство с линейным уравнением, применение новых свойств решения уравнений на практике.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144302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  <a:gradFill flip="none" rotWithShape="1"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sz="4800" dirty="0" smtClean="0"/>
              <a:t>      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Подготовка к путешествию.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  <a:gradFill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№1. Раскройте скобки.</a:t>
            </a:r>
          </a:p>
          <a:p>
            <a:pPr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а) у +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+ с –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 =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 – ( 3х + 4у )   =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  5(а – 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    =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144302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кругленный прямоугольник 4"/>
          <p:cNvSpPr/>
          <p:nvPr/>
        </p:nvSpPr>
        <p:spPr>
          <a:xfrm>
            <a:off x="3786182" y="2857496"/>
            <a:ext cx="2928958" cy="642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+ 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с - </a:t>
            </a:r>
            <a:r>
              <a:rPr lang="en-US" sz="3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z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14744" y="4143380"/>
            <a:ext cx="3000396" cy="642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- 3х – 4у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14744" y="5429264"/>
            <a:ext cx="3071834" cy="642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5а – 20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  <a:gradFill flip="none" rotWithShape="1"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Подготовка к путешествию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  <a:gradFill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№2. Укажите коэффициент.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0,6х· 5у = 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- 0,5 · 2а =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 - а · 1,5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144302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Скругленный прямоугольник 9"/>
          <p:cNvSpPr/>
          <p:nvPr/>
        </p:nvSpPr>
        <p:spPr>
          <a:xfrm>
            <a:off x="5786446" y="2857496"/>
            <a:ext cx="157163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3ху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57884" y="4000504"/>
            <a:ext cx="157163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5214950"/>
            <a:ext cx="157163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-1,5а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  <a:gradFill flip="none" rotWithShape="1"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Подготовка к путешествию.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  <a:gradFill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№ 3. Приведите подобные слагаемые.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7х – 5у +4х +3у =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6х – 8у + 2х     =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302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кругленный прямоугольник 5"/>
          <p:cNvSpPr/>
          <p:nvPr/>
        </p:nvSpPr>
        <p:spPr>
          <a:xfrm>
            <a:off x="3857620" y="3571876"/>
            <a:ext cx="1785950" cy="571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11х -2у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29058" y="4714884"/>
            <a:ext cx="1785950" cy="571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8х - 8у</a:t>
            </a:r>
          </a:p>
        </p:txBody>
      </p:sp>
      <p:sp>
        <p:nvSpPr>
          <p:cNvPr id="10" name="6-конечная звезда 9">
            <a:hlinkClick r:id="rId3" action="ppaction://hlinkfile"/>
          </p:cNvPr>
          <p:cNvSpPr/>
          <p:nvPr/>
        </p:nvSpPr>
        <p:spPr>
          <a:xfrm>
            <a:off x="8001024" y="5643578"/>
            <a:ext cx="928694" cy="100013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  <a:gradFill flip="none" rotWithShape="1"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Полетели!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4-конечная звезда 7"/>
          <p:cNvSpPr/>
          <p:nvPr/>
        </p:nvSpPr>
        <p:spPr>
          <a:xfrm>
            <a:off x="2428860" y="1500174"/>
            <a:ext cx="5929354" cy="4357718"/>
          </a:xfrm>
          <a:prstGeom prst="star4">
            <a:avLst/>
          </a:prstGeom>
          <a:solidFill>
            <a:srgbClr val="FF66FF"/>
          </a:solidFill>
          <a:ln cmpd="thickThin">
            <a:solidFill>
              <a:srgbClr val="6600FF"/>
            </a:solidFill>
          </a:ln>
          <a:effectLst>
            <a:outerShdw blurRad="711200" dist="50800" dir="5400000" algn="ctr" rotWithShape="0">
              <a:srgbClr val="6600FF">
                <a:alpha val="58000"/>
              </a:srgbClr>
            </a:outerShdw>
          </a:effectLst>
          <a:scene3d>
            <a:camera prst="orthographicFront">
              <a:rot lat="0" lon="0" rev="19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solidFill>
                  <a:srgbClr val="FF0000"/>
                </a:solidFill>
              </a:rPr>
              <a:t>6а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МБОУ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«Илькинская СОШ»</a:t>
            </a:r>
            <a:endParaRPr lang="ru-RU" sz="1400" dirty="0">
              <a:solidFill>
                <a:srgbClr val="FF0000"/>
              </a:solidFill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25742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4-конечная звезда 9"/>
          <p:cNvSpPr/>
          <p:nvPr/>
        </p:nvSpPr>
        <p:spPr>
          <a:xfrm>
            <a:off x="571472" y="2428868"/>
            <a:ext cx="714380" cy="71438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7286644" y="2071678"/>
            <a:ext cx="428628" cy="50006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Месяц 11"/>
          <p:cNvSpPr/>
          <p:nvPr/>
        </p:nvSpPr>
        <p:spPr>
          <a:xfrm>
            <a:off x="7500958" y="285728"/>
            <a:ext cx="928694" cy="1643074"/>
          </a:xfrm>
          <a:prstGeom prst="mo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5500694" y="6000768"/>
            <a:ext cx="500066" cy="50006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57158" y="4357694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6-конечная звезда 15">
            <a:hlinkClick r:id="rId5" action="ppaction://hlinkfile"/>
          </p:cNvPr>
          <p:cNvSpPr/>
          <p:nvPr/>
        </p:nvSpPr>
        <p:spPr>
          <a:xfrm>
            <a:off x="6643702" y="5572140"/>
            <a:ext cx="1000132" cy="107157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6-конечная звезда 16">
            <a:hlinkClick r:id="rId6" action="ppaction://hlinkfile"/>
          </p:cNvPr>
          <p:cNvSpPr/>
          <p:nvPr/>
        </p:nvSpPr>
        <p:spPr>
          <a:xfrm>
            <a:off x="7858148" y="5572140"/>
            <a:ext cx="1000132" cy="107157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28802"/>
          </a:xfrm>
          <a:gradFill flip="none" rotWithShape="1"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Страна «Знаний»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4929198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Раскрытие скобок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 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Коэффициент</a:t>
            </a:r>
          </a:p>
          <a:p>
            <a:pPr>
              <a:buNone/>
            </a:pPr>
            <a:r>
              <a:rPr lang="ru-RU" sz="7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Область Математики.</a:t>
            </a:r>
          </a:p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   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Подобные слагаемые                         </a:t>
            </a:r>
          </a:p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                                 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Решение уравнений</a:t>
            </a:r>
          </a:p>
          <a:p>
            <a:pPr>
              <a:buNone/>
            </a:pPr>
            <a:endParaRPr lang="ru-RU" sz="7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5742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Полилиния 30"/>
          <p:cNvSpPr/>
          <p:nvPr/>
        </p:nvSpPr>
        <p:spPr>
          <a:xfrm>
            <a:off x="283995" y="1558768"/>
            <a:ext cx="8486724" cy="4996672"/>
          </a:xfrm>
          <a:custGeom>
            <a:avLst/>
            <a:gdLst>
              <a:gd name="connsiteX0" fmla="*/ 3988202 w 8486724"/>
              <a:gd name="connsiteY0" fmla="*/ 524865 h 4996672"/>
              <a:gd name="connsiteX1" fmla="*/ 3478536 w 8486724"/>
              <a:gd name="connsiteY1" fmla="*/ 539855 h 4996672"/>
              <a:gd name="connsiteX2" fmla="*/ 3388595 w 8486724"/>
              <a:gd name="connsiteY2" fmla="*/ 569835 h 4996672"/>
              <a:gd name="connsiteX3" fmla="*/ 3328635 w 8486724"/>
              <a:gd name="connsiteY3" fmla="*/ 584825 h 4996672"/>
              <a:gd name="connsiteX4" fmla="*/ 3298654 w 8486724"/>
              <a:gd name="connsiteY4" fmla="*/ 614806 h 4996672"/>
              <a:gd name="connsiteX5" fmla="*/ 3253684 w 8486724"/>
              <a:gd name="connsiteY5" fmla="*/ 644786 h 4996672"/>
              <a:gd name="connsiteX6" fmla="*/ 3103782 w 8486724"/>
              <a:gd name="connsiteY6" fmla="*/ 764707 h 4996672"/>
              <a:gd name="connsiteX7" fmla="*/ 3028831 w 8486724"/>
              <a:gd name="connsiteY7" fmla="*/ 824668 h 4996672"/>
              <a:gd name="connsiteX8" fmla="*/ 2654077 w 8486724"/>
              <a:gd name="connsiteY8" fmla="*/ 809678 h 4996672"/>
              <a:gd name="connsiteX9" fmla="*/ 1994510 w 8486724"/>
              <a:gd name="connsiteY9" fmla="*/ 794688 h 4996672"/>
              <a:gd name="connsiteX10" fmla="*/ 1934549 w 8486724"/>
              <a:gd name="connsiteY10" fmla="*/ 779698 h 4996672"/>
              <a:gd name="connsiteX11" fmla="*/ 1349933 w 8486724"/>
              <a:gd name="connsiteY11" fmla="*/ 809678 h 4996672"/>
              <a:gd name="connsiteX12" fmla="*/ 1215021 w 8486724"/>
              <a:gd name="connsiteY12" fmla="*/ 854648 h 4996672"/>
              <a:gd name="connsiteX13" fmla="*/ 1080110 w 8486724"/>
              <a:gd name="connsiteY13" fmla="*/ 959580 h 4996672"/>
              <a:gd name="connsiteX14" fmla="*/ 1020149 w 8486724"/>
              <a:gd name="connsiteY14" fmla="*/ 989560 h 4996672"/>
              <a:gd name="connsiteX15" fmla="*/ 975179 w 8486724"/>
              <a:gd name="connsiteY15" fmla="*/ 1019540 h 4996672"/>
              <a:gd name="connsiteX16" fmla="*/ 870248 w 8486724"/>
              <a:gd name="connsiteY16" fmla="*/ 1049521 h 4996672"/>
              <a:gd name="connsiteX17" fmla="*/ 525474 w 8486724"/>
              <a:gd name="connsiteY17" fmla="*/ 1094491 h 4996672"/>
              <a:gd name="connsiteX18" fmla="*/ 510484 w 8486724"/>
              <a:gd name="connsiteY18" fmla="*/ 1139462 h 4996672"/>
              <a:gd name="connsiteX19" fmla="*/ 480503 w 8486724"/>
              <a:gd name="connsiteY19" fmla="*/ 1169442 h 4996672"/>
              <a:gd name="connsiteX20" fmla="*/ 450523 w 8486724"/>
              <a:gd name="connsiteY20" fmla="*/ 1259383 h 4996672"/>
              <a:gd name="connsiteX21" fmla="*/ 435533 w 8486724"/>
              <a:gd name="connsiteY21" fmla="*/ 1304353 h 4996672"/>
              <a:gd name="connsiteX22" fmla="*/ 420543 w 8486724"/>
              <a:gd name="connsiteY22" fmla="*/ 1379304 h 4996672"/>
              <a:gd name="connsiteX23" fmla="*/ 330602 w 8486724"/>
              <a:gd name="connsiteY23" fmla="*/ 1499225 h 4996672"/>
              <a:gd name="connsiteX24" fmla="*/ 255651 w 8486724"/>
              <a:gd name="connsiteY24" fmla="*/ 1574176 h 4996672"/>
              <a:gd name="connsiteX25" fmla="*/ 165710 w 8486724"/>
              <a:gd name="connsiteY25" fmla="*/ 1664117 h 4996672"/>
              <a:gd name="connsiteX26" fmla="*/ 75769 w 8486724"/>
              <a:gd name="connsiteY26" fmla="*/ 1754058 h 4996672"/>
              <a:gd name="connsiteX27" fmla="*/ 30798 w 8486724"/>
              <a:gd name="connsiteY27" fmla="*/ 1799029 h 4996672"/>
              <a:gd name="connsiteX28" fmla="*/ 818 w 8486724"/>
              <a:gd name="connsiteY28" fmla="*/ 1903960 h 4996672"/>
              <a:gd name="connsiteX29" fmla="*/ 30798 w 8486724"/>
              <a:gd name="connsiteY29" fmla="*/ 2143802 h 4996672"/>
              <a:gd name="connsiteX30" fmla="*/ 45789 w 8486724"/>
              <a:gd name="connsiteY30" fmla="*/ 2188773 h 4996672"/>
              <a:gd name="connsiteX31" fmla="*/ 75769 w 8486724"/>
              <a:gd name="connsiteY31" fmla="*/ 2233743 h 4996672"/>
              <a:gd name="connsiteX32" fmla="*/ 60779 w 8486724"/>
              <a:gd name="connsiteY32" fmla="*/ 2758399 h 4996672"/>
              <a:gd name="connsiteX33" fmla="*/ 30798 w 8486724"/>
              <a:gd name="connsiteY33" fmla="*/ 2788380 h 4996672"/>
              <a:gd name="connsiteX34" fmla="*/ 15808 w 8486724"/>
              <a:gd name="connsiteY34" fmla="*/ 2923291 h 4996672"/>
              <a:gd name="connsiteX35" fmla="*/ 818 w 8486724"/>
              <a:gd name="connsiteY35" fmla="*/ 2998242 h 4996672"/>
              <a:gd name="connsiteX36" fmla="*/ 30798 w 8486724"/>
              <a:gd name="connsiteY36" fmla="*/ 3253075 h 4996672"/>
              <a:gd name="connsiteX37" fmla="*/ 60779 w 8486724"/>
              <a:gd name="connsiteY37" fmla="*/ 3283055 h 4996672"/>
              <a:gd name="connsiteX38" fmla="*/ 105749 w 8486724"/>
              <a:gd name="connsiteY38" fmla="*/ 3417966 h 4996672"/>
              <a:gd name="connsiteX39" fmla="*/ 120739 w 8486724"/>
              <a:gd name="connsiteY39" fmla="*/ 3462937 h 4996672"/>
              <a:gd name="connsiteX40" fmla="*/ 165710 w 8486724"/>
              <a:gd name="connsiteY40" fmla="*/ 3522898 h 4996672"/>
              <a:gd name="connsiteX41" fmla="*/ 195690 w 8486724"/>
              <a:gd name="connsiteY41" fmla="*/ 3567868 h 4996672"/>
              <a:gd name="connsiteX42" fmla="*/ 255651 w 8486724"/>
              <a:gd name="connsiteY42" fmla="*/ 3627829 h 4996672"/>
              <a:gd name="connsiteX43" fmla="*/ 1125080 w 8486724"/>
              <a:gd name="connsiteY43" fmla="*/ 3642819 h 4996672"/>
              <a:gd name="connsiteX44" fmla="*/ 1379913 w 8486724"/>
              <a:gd name="connsiteY44" fmla="*/ 3672799 h 4996672"/>
              <a:gd name="connsiteX45" fmla="*/ 1439874 w 8486724"/>
              <a:gd name="connsiteY45" fmla="*/ 3702780 h 4996672"/>
              <a:gd name="connsiteX46" fmla="*/ 1454864 w 8486724"/>
              <a:gd name="connsiteY46" fmla="*/ 3747750 h 4996672"/>
              <a:gd name="connsiteX47" fmla="*/ 1499835 w 8486724"/>
              <a:gd name="connsiteY47" fmla="*/ 3942622 h 4996672"/>
              <a:gd name="connsiteX48" fmla="*/ 1529815 w 8486724"/>
              <a:gd name="connsiteY48" fmla="*/ 4032563 h 4996672"/>
              <a:gd name="connsiteX49" fmla="*/ 1604766 w 8486724"/>
              <a:gd name="connsiteY49" fmla="*/ 4167475 h 4996672"/>
              <a:gd name="connsiteX50" fmla="*/ 1649736 w 8486724"/>
              <a:gd name="connsiteY50" fmla="*/ 4197455 h 4996672"/>
              <a:gd name="connsiteX51" fmla="*/ 1694707 w 8486724"/>
              <a:gd name="connsiteY51" fmla="*/ 4242425 h 4996672"/>
              <a:gd name="connsiteX52" fmla="*/ 1799638 w 8486724"/>
              <a:gd name="connsiteY52" fmla="*/ 4257416 h 4996672"/>
              <a:gd name="connsiteX53" fmla="*/ 1919559 w 8486724"/>
              <a:gd name="connsiteY53" fmla="*/ 4332366 h 4996672"/>
              <a:gd name="connsiteX54" fmla="*/ 2069461 w 8486724"/>
              <a:gd name="connsiteY54" fmla="*/ 4407317 h 4996672"/>
              <a:gd name="connsiteX55" fmla="*/ 2204372 w 8486724"/>
              <a:gd name="connsiteY55" fmla="*/ 4452288 h 4996672"/>
              <a:gd name="connsiteX56" fmla="*/ 2279323 w 8486724"/>
              <a:gd name="connsiteY56" fmla="*/ 4482268 h 4996672"/>
              <a:gd name="connsiteX57" fmla="*/ 2444215 w 8486724"/>
              <a:gd name="connsiteY57" fmla="*/ 4497258 h 4996672"/>
              <a:gd name="connsiteX58" fmla="*/ 2519166 w 8486724"/>
              <a:gd name="connsiteY58" fmla="*/ 4527239 h 4996672"/>
              <a:gd name="connsiteX59" fmla="*/ 2624097 w 8486724"/>
              <a:gd name="connsiteY59" fmla="*/ 4587199 h 4996672"/>
              <a:gd name="connsiteX60" fmla="*/ 2788989 w 8486724"/>
              <a:gd name="connsiteY60" fmla="*/ 4632170 h 4996672"/>
              <a:gd name="connsiteX61" fmla="*/ 2968871 w 8486724"/>
              <a:gd name="connsiteY61" fmla="*/ 4647160 h 4996672"/>
              <a:gd name="connsiteX62" fmla="*/ 3778339 w 8486724"/>
              <a:gd name="connsiteY62" fmla="*/ 4662150 h 4996672"/>
              <a:gd name="connsiteX63" fmla="*/ 3883271 w 8486724"/>
              <a:gd name="connsiteY63" fmla="*/ 4722111 h 4996672"/>
              <a:gd name="connsiteX64" fmla="*/ 3958221 w 8486724"/>
              <a:gd name="connsiteY64" fmla="*/ 4752091 h 4996672"/>
              <a:gd name="connsiteX65" fmla="*/ 4018182 w 8486724"/>
              <a:gd name="connsiteY65" fmla="*/ 4812052 h 4996672"/>
              <a:gd name="connsiteX66" fmla="*/ 4078143 w 8486724"/>
              <a:gd name="connsiteY66" fmla="*/ 4842032 h 4996672"/>
              <a:gd name="connsiteX67" fmla="*/ 4213054 w 8486724"/>
              <a:gd name="connsiteY67" fmla="*/ 4916983 h 4996672"/>
              <a:gd name="connsiteX68" fmla="*/ 4347966 w 8486724"/>
              <a:gd name="connsiteY68" fmla="*/ 4961953 h 4996672"/>
              <a:gd name="connsiteX69" fmla="*/ 4392936 w 8486724"/>
              <a:gd name="connsiteY69" fmla="*/ 4991934 h 4996672"/>
              <a:gd name="connsiteX70" fmla="*/ 5217395 w 8486724"/>
              <a:gd name="connsiteY70" fmla="*/ 4976943 h 4996672"/>
              <a:gd name="connsiteX71" fmla="*/ 5322326 w 8486724"/>
              <a:gd name="connsiteY71" fmla="*/ 4946963 h 4996672"/>
              <a:gd name="connsiteX72" fmla="*/ 5382287 w 8486724"/>
              <a:gd name="connsiteY72" fmla="*/ 4931973 h 4996672"/>
              <a:gd name="connsiteX73" fmla="*/ 5577159 w 8486724"/>
              <a:gd name="connsiteY73" fmla="*/ 4872012 h 4996672"/>
              <a:gd name="connsiteX74" fmla="*/ 5742051 w 8486724"/>
              <a:gd name="connsiteY74" fmla="*/ 4812052 h 4996672"/>
              <a:gd name="connsiteX75" fmla="*/ 5817002 w 8486724"/>
              <a:gd name="connsiteY75" fmla="*/ 4782071 h 4996672"/>
              <a:gd name="connsiteX76" fmla="*/ 5951913 w 8486724"/>
              <a:gd name="connsiteY76" fmla="*/ 4737101 h 4996672"/>
              <a:gd name="connsiteX77" fmla="*/ 7151126 w 8486724"/>
              <a:gd name="connsiteY77" fmla="*/ 4767081 h 4996672"/>
              <a:gd name="connsiteX78" fmla="*/ 7525880 w 8486724"/>
              <a:gd name="connsiteY78" fmla="*/ 4707121 h 4996672"/>
              <a:gd name="connsiteX79" fmla="*/ 7735743 w 8486724"/>
              <a:gd name="connsiteY79" fmla="*/ 4452288 h 4996672"/>
              <a:gd name="connsiteX80" fmla="*/ 7840674 w 8486724"/>
              <a:gd name="connsiteY80" fmla="*/ 4332366 h 4996672"/>
              <a:gd name="connsiteX81" fmla="*/ 7855664 w 8486724"/>
              <a:gd name="connsiteY81" fmla="*/ 4287396 h 4996672"/>
              <a:gd name="connsiteX82" fmla="*/ 7975585 w 8486724"/>
              <a:gd name="connsiteY82" fmla="*/ 4167475 h 4996672"/>
              <a:gd name="connsiteX83" fmla="*/ 7990575 w 8486724"/>
              <a:gd name="connsiteY83" fmla="*/ 4122504 h 4996672"/>
              <a:gd name="connsiteX84" fmla="*/ 8050536 w 8486724"/>
              <a:gd name="connsiteY84" fmla="*/ 4032563 h 4996672"/>
              <a:gd name="connsiteX85" fmla="*/ 8065526 w 8486724"/>
              <a:gd name="connsiteY85" fmla="*/ 3537888 h 4996672"/>
              <a:gd name="connsiteX86" fmla="*/ 8080516 w 8486724"/>
              <a:gd name="connsiteY86" fmla="*/ 3462937 h 4996672"/>
              <a:gd name="connsiteX87" fmla="*/ 8110497 w 8486724"/>
              <a:gd name="connsiteY87" fmla="*/ 3358006 h 4996672"/>
              <a:gd name="connsiteX88" fmla="*/ 8170457 w 8486724"/>
              <a:gd name="connsiteY88" fmla="*/ 3148143 h 4996672"/>
              <a:gd name="connsiteX89" fmla="*/ 8215428 w 8486724"/>
              <a:gd name="connsiteY89" fmla="*/ 3073193 h 4996672"/>
              <a:gd name="connsiteX90" fmla="*/ 8230418 w 8486724"/>
              <a:gd name="connsiteY90" fmla="*/ 3028222 h 4996672"/>
              <a:gd name="connsiteX91" fmla="*/ 8260398 w 8486724"/>
              <a:gd name="connsiteY91" fmla="*/ 2983252 h 4996672"/>
              <a:gd name="connsiteX92" fmla="*/ 8335349 w 8486724"/>
              <a:gd name="connsiteY92" fmla="*/ 2878321 h 4996672"/>
              <a:gd name="connsiteX93" fmla="*/ 8350339 w 8486724"/>
              <a:gd name="connsiteY93" fmla="*/ 2818360 h 4996672"/>
              <a:gd name="connsiteX94" fmla="*/ 8380320 w 8486724"/>
              <a:gd name="connsiteY94" fmla="*/ 2773389 h 4996672"/>
              <a:gd name="connsiteX95" fmla="*/ 8395310 w 8486724"/>
              <a:gd name="connsiteY95" fmla="*/ 2728419 h 4996672"/>
              <a:gd name="connsiteX96" fmla="*/ 8365330 w 8486724"/>
              <a:gd name="connsiteY96" fmla="*/ 2458596 h 4996672"/>
              <a:gd name="connsiteX97" fmla="*/ 8335349 w 8486724"/>
              <a:gd name="connsiteY97" fmla="*/ 2218753 h 4996672"/>
              <a:gd name="connsiteX98" fmla="*/ 8305369 w 8486724"/>
              <a:gd name="connsiteY98" fmla="*/ 2173783 h 4996672"/>
              <a:gd name="connsiteX99" fmla="*/ 8245408 w 8486724"/>
              <a:gd name="connsiteY99" fmla="*/ 2038871 h 4996672"/>
              <a:gd name="connsiteX100" fmla="*/ 8230418 w 8486724"/>
              <a:gd name="connsiteY100" fmla="*/ 1918950 h 4996672"/>
              <a:gd name="connsiteX101" fmla="*/ 8200438 w 8486724"/>
              <a:gd name="connsiteY101" fmla="*/ 1843999 h 4996672"/>
              <a:gd name="connsiteX102" fmla="*/ 8245408 w 8486724"/>
              <a:gd name="connsiteY102" fmla="*/ 1529206 h 4996672"/>
              <a:gd name="connsiteX103" fmla="*/ 8275389 w 8486724"/>
              <a:gd name="connsiteY103" fmla="*/ 1469245 h 4996672"/>
              <a:gd name="connsiteX104" fmla="*/ 8365330 w 8486724"/>
              <a:gd name="connsiteY104" fmla="*/ 1319343 h 4996672"/>
              <a:gd name="connsiteX105" fmla="*/ 8425290 w 8486724"/>
              <a:gd name="connsiteY105" fmla="*/ 1184432 h 4996672"/>
              <a:gd name="connsiteX106" fmla="*/ 8470261 w 8486724"/>
              <a:gd name="connsiteY106" fmla="*/ 1139462 h 4996672"/>
              <a:gd name="connsiteX107" fmla="*/ 8455271 w 8486724"/>
              <a:gd name="connsiteY107" fmla="*/ 704747 h 4996672"/>
              <a:gd name="connsiteX108" fmla="*/ 8350339 w 8486724"/>
              <a:gd name="connsiteY108" fmla="*/ 599816 h 4996672"/>
              <a:gd name="connsiteX109" fmla="*/ 8275389 w 8486724"/>
              <a:gd name="connsiteY109" fmla="*/ 554845 h 4996672"/>
              <a:gd name="connsiteX110" fmla="*/ 7480910 w 8486724"/>
              <a:gd name="connsiteY110" fmla="*/ 569835 h 4996672"/>
              <a:gd name="connsiteX111" fmla="*/ 7435939 w 8486724"/>
              <a:gd name="connsiteY111" fmla="*/ 584825 h 4996672"/>
              <a:gd name="connsiteX112" fmla="*/ 6926274 w 8486724"/>
              <a:gd name="connsiteY112" fmla="*/ 569835 h 4996672"/>
              <a:gd name="connsiteX113" fmla="*/ 6881303 w 8486724"/>
              <a:gd name="connsiteY113" fmla="*/ 554845 h 4996672"/>
              <a:gd name="connsiteX114" fmla="*/ 6731402 w 8486724"/>
              <a:gd name="connsiteY114" fmla="*/ 524865 h 4996672"/>
              <a:gd name="connsiteX115" fmla="*/ 6686431 w 8486724"/>
              <a:gd name="connsiteY115" fmla="*/ 464904 h 4996672"/>
              <a:gd name="connsiteX116" fmla="*/ 6521539 w 8486724"/>
              <a:gd name="connsiteY116" fmla="*/ 419934 h 4996672"/>
              <a:gd name="connsiteX117" fmla="*/ 6431598 w 8486724"/>
              <a:gd name="connsiteY117" fmla="*/ 359973 h 4996672"/>
              <a:gd name="connsiteX118" fmla="*/ 6386628 w 8486724"/>
              <a:gd name="connsiteY118" fmla="*/ 329993 h 4996672"/>
              <a:gd name="connsiteX119" fmla="*/ 6296687 w 8486724"/>
              <a:gd name="connsiteY119" fmla="*/ 300012 h 4996672"/>
              <a:gd name="connsiteX120" fmla="*/ 6191756 w 8486724"/>
              <a:gd name="connsiteY120" fmla="*/ 240052 h 4996672"/>
              <a:gd name="connsiteX121" fmla="*/ 6131795 w 8486724"/>
              <a:gd name="connsiteY121" fmla="*/ 225062 h 4996672"/>
              <a:gd name="connsiteX122" fmla="*/ 6041854 w 8486724"/>
              <a:gd name="connsiteY122" fmla="*/ 165101 h 4996672"/>
              <a:gd name="connsiteX123" fmla="*/ 5921933 w 8486724"/>
              <a:gd name="connsiteY123" fmla="*/ 135121 h 4996672"/>
              <a:gd name="connsiteX124" fmla="*/ 5277356 w 8486724"/>
              <a:gd name="connsiteY124" fmla="*/ 120130 h 4996672"/>
              <a:gd name="connsiteX125" fmla="*/ 5187415 w 8486724"/>
              <a:gd name="connsiteY125" fmla="*/ 210071 h 4996672"/>
              <a:gd name="connsiteX126" fmla="*/ 5097474 w 8486724"/>
              <a:gd name="connsiteY126" fmla="*/ 255042 h 4996672"/>
              <a:gd name="connsiteX127" fmla="*/ 4288005 w 8486724"/>
              <a:gd name="connsiteY127" fmla="*/ 255042 h 4996672"/>
              <a:gd name="connsiteX128" fmla="*/ 4243035 w 8486724"/>
              <a:gd name="connsiteY128" fmla="*/ 300012 h 4996672"/>
              <a:gd name="connsiteX129" fmla="*/ 4153094 w 8486724"/>
              <a:gd name="connsiteY129" fmla="*/ 359973 h 4996672"/>
              <a:gd name="connsiteX130" fmla="*/ 4123113 w 8486724"/>
              <a:gd name="connsiteY130" fmla="*/ 389953 h 4996672"/>
              <a:gd name="connsiteX131" fmla="*/ 4078143 w 8486724"/>
              <a:gd name="connsiteY131" fmla="*/ 404943 h 4996672"/>
              <a:gd name="connsiteX132" fmla="*/ 4048162 w 8486724"/>
              <a:gd name="connsiteY132" fmla="*/ 434924 h 4996672"/>
              <a:gd name="connsiteX133" fmla="*/ 3883271 w 8486724"/>
              <a:gd name="connsiteY133" fmla="*/ 509875 h 4996672"/>
              <a:gd name="connsiteX134" fmla="*/ 3868280 w 8486724"/>
              <a:gd name="connsiteY134" fmla="*/ 509875 h 499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</a:cxnLst>
            <a:rect l="l" t="t" r="r" b="b"/>
            <a:pathLst>
              <a:path w="8486724" h="4996672">
                <a:moveTo>
                  <a:pt x="3988202" y="524865"/>
                </a:moveTo>
                <a:cubicBezTo>
                  <a:pt x="3818313" y="529862"/>
                  <a:pt x="3648022" y="527144"/>
                  <a:pt x="3478536" y="539855"/>
                </a:cubicBezTo>
                <a:cubicBezTo>
                  <a:pt x="3447022" y="542218"/>
                  <a:pt x="3418864" y="560754"/>
                  <a:pt x="3388595" y="569835"/>
                </a:cubicBezTo>
                <a:cubicBezTo>
                  <a:pt x="3368862" y="575755"/>
                  <a:pt x="3348622" y="579828"/>
                  <a:pt x="3328635" y="584825"/>
                </a:cubicBezTo>
                <a:cubicBezTo>
                  <a:pt x="3318641" y="594819"/>
                  <a:pt x="3309690" y="605977"/>
                  <a:pt x="3298654" y="614806"/>
                </a:cubicBezTo>
                <a:cubicBezTo>
                  <a:pt x="3284586" y="626060"/>
                  <a:pt x="3267075" y="632734"/>
                  <a:pt x="3253684" y="644786"/>
                </a:cubicBezTo>
                <a:cubicBezTo>
                  <a:pt x="3117091" y="767719"/>
                  <a:pt x="3202225" y="731894"/>
                  <a:pt x="3103782" y="764707"/>
                </a:cubicBezTo>
                <a:cubicBezTo>
                  <a:pt x="3080761" y="799239"/>
                  <a:pt x="3077102" y="824668"/>
                  <a:pt x="3028831" y="824668"/>
                </a:cubicBezTo>
                <a:cubicBezTo>
                  <a:pt x="2903813" y="824668"/>
                  <a:pt x="2779042" y="813300"/>
                  <a:pt x="2654077" y="809678"/>
                </a:cubicBezTo>
                <a:lnTo>
                  <a:pt x="1994510" y="794688"/>
                </a:lnTo>
                <a:cubicBezTo>
                  <a:pt x="1974523" y="789691"/>
                  <a:pt x="1954912" y="782831"/>
                  <a:pt x="1934549" y="779698"/>
                </a:cubicBezTo>
                <a:cubicBezTo>
                  <a:pt x="1697825" y="743278"/>
                  <a:pt x="1685130" y="776158"/>
                  <a:pt x="1349933" y="809678"/>
                </a:cubicBezTo>
                <a:cubicBezTo>
                  <a:pt x="1299330" y="822329"/>
                  <a:pt x="1262784" y="828596"/>
                  <a:pt x="1215021" y="854648"/>
                </a:cubicBezTo>
                <a:cubicBezTo>
                  <a:pt x="982034" y="981732"/>
                  <a:pt x="1224341" y="856557"/>
                  <a:pt x="1080110" y="959580"/>
                </a:cubicBezTo>
                <a:cubicBezTo>
                  <a:pt x="1061926" y="972568"/>
                  <a:pt x="1039551" y="978473"/>
                  <a:pt x="1020149" y="989560"/>
                </a:cubicBezTo>
                <a:cubicBezTo>
                  <a:pt x="1004507" y="998498"/>
                  <a:pt x="991293" y="1011483"/>
                  <a:pt x="975179" y="1019540"/>
                </a:cubicBezTo>
                <a:cubicBezTo>
                  <a:pt x="952206" y="1031026"/>
                  <a:pt x="891373" y="1043759"/>
                  <a:pt x="870248" y="1049521"/>
                </a:cubicBezTo>
                <a:cubicBezTo>
                  <a:pt x="677062" y="1102209"/>
                  <a:pt x="826358" y="1075686"/>
                  <a:pt x="525474" y="1094491"/>
                </a:cubicBezTo>
                <a:cubicBezTo>
                  <a:pt x="520477" y="1109481"/>
                  <a:pt x="518614" y="1125913"/>
                  <a:pt x="510484" y="1139462"/>
                </a:cubicBezTo>
                <a:cubicBezTo>
                  <a:pt x="503213" y="1151581"/>
                  <a:pt x="486823" y="1156801"/>
                  <a:pt x="480503" y="1169442"/>
                </a:cubicBezTo>
                <a:cubicBezTo>
                  <a:pt x="466370" y="1197708"/>
                  <a:pt x="460516" y="1229403"/>
                  <a:pt x="450523" y="1259383"/>
                </a:cubicBezTo>
                <a:cubicBezTo>
                  <a:pt x="445526" y="1274373"/>
                  <a:pt x="438632" y="1288859"/>
                  <a:pt x="435533" y="1304353"/>
                </a:cubicBezTo>
                <a:cubicBezTo>
                  <a:pt x="430536" y="1329337"/>
                  <a:pt x="428600" y="1355133"/>
                  <a:pt x="420543" y="1379304"/>
                </a:cubicBezTo>
                <a:cubicBezTo>
                  <a:pt x="395725" y="1453758"/>
                  <a:pt x="383843" y="1437110"/>
                  <a:pt x="330602" y="1499225"/>
                </a:cubicBezTo>
                <a:cubicBezTo>
                  <a:pt x="254862" y="1587589"/>
                  <a:pt x="351376" y="1505800"/>
                  <a:pt x="255651" y="1574176"/>
                </a:cubicBezTo>
                <a:cubicBezTo>
                  <a:pt x="132237" y="1662329"/>
                  <a:pt x="244912" y="1575015"/>
                  <a:pt x="165710" y="1664117"/>
                </a:cubicBezTo>
                <a:cubicBezTo>
                  <a:pt x="137542" y="1695806"/>
                  <a:pt x="105749" y="1724078"/>
                  <a:pt x="75769" y="1754058"/>
                </a:cubicBezTo>
                <a:lnTo>
                  <a:pt x="30798" y="1799029"/>
                </a:lnTo>
                <a:cubicBezTo>
                  <a:pt x="24356" y="1818354"/>
                  <a:pt x="0" y="1887592"/>
                  <a:pt x="818" y="1903960"/>
                </a:cubicBezTo>
                <a:cubicBezTo>
                  <a:pt x="4841" y="1984429"/>
                  <a:pt x="18232" y="2064218"/>
                  <a:pt x="30798" y="2143802"/>
                </a:cubicBezTo>
                <a:cubicBezTo>
                  <a:pt x="33262" y="2159410"/>
                  <a:pt x="38722" y="2174640"/>
                  <a:pt x="45789" y="2188773"/>
                </a:cubicBezTo>
                <a:cubicBezTo>
                  <a:pt x="53846" y="2204887"/>
                  <a:pt x="65776" y="2218753"/>
                  <a:pt x="75769" y="2233743"/>
                </a:cubicBezTo>
                <a:cubicBezTo>
                  <a:pt x="70772" y="2408628"/>
                  <a:pt x="74918" y="2584015"/>
                  <a:pt x="60779" y="2758399"/>
                </a:cubicBezTo>
                <a:cubicBezTo>
                  <a:pt x="59637" y="2772486"/>
                  <a:pt x="34517" y="2774745"/>
                  <a:pt x="30798" y="2788380"/>
                </a:cubicBezTo>
                <a:cubicBezTo>
                  <a:pt x="18893" y="2832033"/>
                  <a:pt x="22207" y="2878499"/>
                  <a:pt x="15808" y="2923291"/>
                </a:cubicBezTo>
                <a:cubicBezTo>
                  <a:pt x="12205" y="2948513"/>
                  <a:pt x="5815" y="2973258"/>
                  <a:pt x="818" y="2998242"/>
                </a:cubicBezTo>
                <a:cubicBezTo>
                  <a:pt x="10811" y="3083186"/>
                  <a:pt x="13178" y="3169380"/>
                  <a:pt x="30798" y="3253075"/>
                </a:cubicBezTo>
                <a:cubicBezTo>
                  <a:pt x="33710" y="3266905"/>
                  <a:pt x="55817" y="3269822"/>
                  <a:pt x="60779" y="3283055"/>
                </a:cubicBezTo>
                <a:cubicBezTo>
                  <a:pt x="130025" y="3467707"/>
                  <a:pt x="28505" y="3302101"/>
                  <a:pt x="105749" y="3417966"/>
                </a:cubicBezTo>
                <a:cubicBezTo>
                  <a:pt x="110746" y="3432956"/>
                  <a:pt x="112899" y="3449218"/>
                  <a:pt x="120739" y="3462937"/>
                </a:cubicBezTo>
                <a:cubicBezTo>
                  <a:pt x="133134" y="3484629"/>
                  <a:pt x="151188" y="3502568"/>
                  <a:pt x="165710" y="3522898"/>
                </a:cubicBezTo>
                <a:cubicBezTo>
                  <a:pt x="176181" y="3537558"/>
                  <a:pt x="185697" y="3552878"/>
                  <a:pt x="195690" y="3567868"/>
                </a:cubicBezTo>
                <a:cubicBezTo>
                  <a:pt x="209604" y="3609609"/>
                  <a:pt x="201763" y="3626062"/>
                  <a:pt x="255651" y="3627829"/>
                </a:cubicBezTo>
                <a:cubicBezTo>
                  <a:pt x="545348" y="3637327"/>
                  <a:pt x="835270" y="3637822"/>
                  <a:pt x="1125080" y="3642819"/>
                </a:cubicBezTo>
                <a:cubicBezTo>
                  <a:pt x="1210024" y="3652812"/>
                  <a:pt x="1295893" y="3656795"/>
                  <a:pt x="1379913" y="3672799"/>
                </a:cubicBezTo>
                <a:cubicBezTo>
                  <a:pt x="1401865" y="3676980"/>
                  <a:pt x="1424073" y="3686979"/>
                  <a:pt x="1439874" y="3702780"/>
                </a:cubicBezTo>
                <a:cubicBezTo>
                  <a:pt x="1451047" y="3713953"/>
                  <a:pt x="1451032" y="3732421"/>
                  <a:pt x="1454864" y="3747750"/>
                </a:cubicBezTo>
                <a:cubicBezTo>
                  <a:pt x="1471033" y="3812424"/>
                  <a:pt x="1482869" y="3878152"/>
                  <a:pt x="1499835" y="3942622"/>
                </a:cubicBezTo>
                <a:cubicBezTo>
                  <a:pt x="1507878" y="3973183"/>
                  <a:pt x="1519822" y="4002583"/>
                  <a:pt x="1529815" y="4032563"/>
                </a:cubicBezTo>
                <a:cubicBezTo>
                  <a:pt x="1545436" y="4079426"/>
                  <a:pt x="1560584" y="4138020"/>
                  <a:pt x="1604766" y="4167475"/>
                </a:cubicBezTo>
                <a:cubicBezTo>
                  <a:pt x="1619756" y="4177468"/>
                  <a:pt x="1635896" y="4185922"/>
                  <a:pt x="1649736" y="4197455"/>
                </a:cubicBezTo>
                <a:cubicBezTo>
                  <a:pt x="1666022" y="4211026"/>
                  <a:pt x="1675024" y="4234552"/>
                  <a:pt x="1694707" y="4242425"/>
                </a:cubicBezTo>
                <a:cubicBezTo>
                  <a:pt x="1727512" y="4255547"/>
                  <a:pt x="1764661" y="4252419"/>
                  <a:pt x="1799638" y="4257416"/>
                </a:cubicBezTo>
                <a:cubicBezTo>
                  <a:pt x="1880792" y="4365621"/>
                  <a:pt x="1798799" y="4284062"/>
                  <a:pt x="1919559" y="4332366"/>
                </a:cubicBezTo>
                <a:cubicBezTo>
                  <a:pt x="1971429" y="4353114"/>
                  <a:pt x="2016463" y="4389651"/>
                  <a:pt x="2069461" y="4407317"/>
                </a:cubicBezTo>
                <a:cubicBezTo>
                  <a:pt x="2114431" y="4422307"/>
                  <a:pt x="2160359" y="4434683"/>
                  <a:pt x="2204372" y="4452288"/>
                </a:cubicBezTo>
                <a:cubicBezTo>
                  <a:pt x="2229356" y="4462281"/>
                  <a:pt x="2252876" y="4477309"/>
                  <a:pt x="2279323" y="4482268"/>
                </a:cubicBezTo>
                <a:cubicBezTo>
                  <a:pt x="2333568" y="4492439"/>
                  <a:pt x="2389251" y="4492261"/>
                  <a:pt x="2444215" y="4497258"/>
                </a:cubicBezTo>
                <a:cubicBezTo>
                  <a:pt x="2469199" y="4507252"/>
                  <a:pt x="2495644" y="4514171"/>
                  <a:pt x="2519166" y="4527239"/>
                </a:cubicBezTo>
                <a:cubicBezTo>
                  <a:pt x="2624923" y="4585994"/>
                  <a:pt x="2534454" y="4561587"/>
                  <a:pt x="2624097" y="4587199"/>
                </a:cubicBezTo>
                <a:cubicBezTo>
                  <a:pt x="2678876" y="4602850"/>
                  <a:pt x="2732860" y="4622408"/>
                  <a:pt x="2788989" y="4632170"/>
                </a:cubicBezTo>
                <a:cubicBezTo>
                  <a:pt x="2848268" y="4642479"/>
                  <a:pt x="2908730" y="4645338"/>
                  <a:pt x="2968871" y="4647160"/>
                </a:cubicBezTo>
                <a:cubicBezTo>
                  <a:pt x="3238616" y="4655334"/>
                  <a:pt x="3508516" y="4657153"/>
                  <a:pt x="3778339" y="4662150"/>
                </a:cubicBezTo>
                <a:cubicBezTo>
                  <a:pt x="3916726" y="4696746"/>
                  <a:pt x="3764195" y="4647688"/>
                  <a:pt x="3883271" y="4722111"/>
                </a:cubicBezTo>
                <a:cubicBezTo>
                  <a:pt x="3906089" y="4736372"/>
                  <a:pt x="3933238" y="4742098"/>
                  <a:pt x="3958221" y="4752091"/>
                </a:cubicBezTo>
                <a:cubicBezTo>
                  <a:pt x="3978208" y="4772078"/>
                  <a:pt x="3995569" y="4795093"/>
                  <a:pt x="4018182" y="4812052"/>
                </a:cubicBezTo>
                <a:cubicBezTo>
                  <a:pt x="4036059" y="4825460"/>
                  <a:pt x="4058468" y="4831438"/>
                  <a:pt x="4078143" y="4842032"/>
                </a:cubicBezTo>
                <a:cubicBezTo>
                  <a:pt x="4123438" y="4866422"/>
                  <a:pt x="4166044" y="4896090"/>
                  <a:pt x="4213054" y="4916983"/>
                </a:cubicBezTo>
                <a:cubicBezTo>
                  <a:pt x="4256372" y="4936235"/>
                  <a:pt x="4347966" y="4961953"/>
                  <a:pt x="4347966" y="4961953"/>
                </a:cubicBezTo>
                <a:cubicBezTo>
                  <a:pt x="4362956" y="4971947"/>
                  <a:pt x="4374923" y="4991623"/>
                  <a:pt x="4392936" y="4991934"/>
                </a:cubicBezTo>
                <a:cubicBezTo>
                  <a:pt x="4667760" y="4996672"/>
                  <a:pt x="4942851" y="4990228"/>
                  <a:pt x="5217395" y="4976943"/>
                </a:cubicBezTo>
                <a:cubicBezTo>
                  <a:pt x="5253729" y="4975185"/>
                  <a:pt x="5287231" y="4956534"/>
                  <a:pt x="5322326" y="4946963"/>
                </a:cubicBezTo>
                <a:cubicBezTo>
                  <a:pt x="5342202" y="4941542"/>
                  <a:pt x="5362300" y="4936970"/>
                  <a:pt x="5382287" y="4931973"/>
                </a:cubicBezTo>
                <a:cubicBezTo>
                  <a:pt x="5493352" y="4857929"/>
                  <a:pt x="5342566" y="4950210"/>
                  <a:pt x="5577159" y="4872012"/>
                </a:cubicBezTo>
                <a:cubicBezTo>
                  <a:pt x="5839788" y="4784469"/>
                  <a:pt x="5454776" y="4859931"/>
                  <a:pt x="5742051" y="4812052"/>
                </a:cubicBezTo>
                <a:cubicBezTo>
                  <a:pt x="5767035" y="4802058"/>
                  <a:pt x="5791661" y="4791121"/>
                  <a:pt x="5817002" y="4782071"/>
                </a:cubicBezTo>
                <a:cubicBezTo>
                  <a:pt x="5861643" y="4766128"/>
                  <a:pt x="5951913" y="4737101"/>
                  <a:pt x="5951913" y="4737101"/>
                </a:cubicBezTo>
                <a:lnTo>
                  <a:pt x="7151126" y="4767081"/>
                </a:lnTo>
                <a:cubicBezTo>
                  <a:pt x="7303883" y="4768609"/>
                  <a:pt x="7416420" y="4798338"/>
                  <a:pt x="7525880" y="4707121"/>
                </a:cubicBezTo>
                <a:cubicBezTo>
                  <a:pt x="7803818" y="4475505"/>
                  <a:pt x="7442302" y="4745739"/>
                  <a:pt x="7735743" y="4452288"/>
                </a:cubicBezTo>
                <a:cubicBezTo>
                  <a:pt x="7793318" y="4394711"/>
                  <a:pt x="7756675" y="4433164"/>
                  <a:pt x="7840674" y="4332366"/>
                </a:cubicBezTo>
                <a:cubicBezTo>
                  <a:pt x="7845671" y="4317376"/>
                  <a:pt x="7847825" y="4301115"/>
                  <a:pt x="7855664" y="4287396"/>
                </a:cubicBezTo>
                <a:cubicBezTo>
                  <a:pt x="7891688" y="4224355"/>
                  <a:pt x="7917167" y="4214210"/>
                  <a:pt x="7975585" y="4167475"/>
                </a:cubicBezTo>
                <a:cubicBezTo>
                  <a:pt x="7980582" y="4152485"/>
                  <a:pt x="7982901" y="4136317"/>
                  <a:pt x="7990575" y="4122504"/>
                </a:cubicBezTo>
                <a:cubicBezTo>
                  <a:pt x="8008074" y="4091006"/>
                  <a:pt x="8050536" y="4032563"/>
                  <a:pt x="8050536" y="4032563"/>
                </a:cubicBezTo>
                <a:cubicBezTo>
                  <a:pt x="8055533" y="3867671"/>
                  <a:pt x="8056856" y="3702627"/>
                  <a:pt x="8065526" y="3537888"/>
                </a:cubicBezTo>
                <a:cubicBezTo>
                  <a:pt x="8066865" y="3512445"/>
                  <a:pt x="8074989" y="3487809"/>
                  <a:pt x="8080516" y="3462937"/>
                </a:cubicBezTo>
                <a:cubicBezTo>
                  <a:pt x="8110478" y="3328112"/>
                  <a:pt x="8080450" y="3468181"/>
                  <a:pt x="8110497" y="3358006"/>
                </a:cubicBezTo>
                <a:cubicBezTo>
                  <a:pt x="8117030" y="3334052"/>
                  <a:pt x="8151309" y="3180056"/>
                  <a:pt x="8170457" y="3148143"/>
                </a:cubicBezTo>
                <a:cubicBezTo>
                  <a:pt x="8185447" y="3123160"/>
                  <a:pt x="8202398" y="3099253"/>
                  <a:pt x="8215428" y="3073193"/>
                </a:cubicBezTo>
                <a:cubicBezTo>
                  <a:pt x="8222495" y="3059060"/>
                  <a:pt x="8223352" y="3042355"/>
                  <a:pt x="8230418" y="3028222"/>
                </a:cubicBezTo>
                <a:cubicBezTo>
                  <a:pt x="8238475" y="3012108"/>
                  <a:pt x="8251460" y="2998894"/>
                  <a:pt x="8260398" y="2983252"/>
                </a:cubicBezTo>
                <a:cubicBezTo>
                  <a:pt x="8313013" y="2891177"/>
                  <a:pt x="8262100" y="2951570"/>
                  <a:pt x="8335349" y="2878321"/>
                </a:cubicBezTo>
                <a:cubicBezTo>
                  <a:pt x="8340346" y="2858334"/>
                  <a:pt x="8342223" y="2837296"/>
                  <a:pt x="8350339" y="2818360"/>
                </a:cubicBezTo>
                <a:cubicBezTo>
                  <a:pt x="8357436" y="2801801"/>
                  <a:pt x="8372263" y="2789503"/>
                  <a:pt x="8380320" y="2773389"/>
                </a:cubicBezTo>
                <a:cubicBezTo>
                  <a:pt x="8387386" y="2759256"/>
                  <a:pt x="8390313" y="2743409"/>
                  <a:pt x="8395310" y="2728419"/>
                </a:cubicBezTo>
                <a:cubicBezTo>
                  <a:pt x="8385317" y="2638478"/>
                  <a:pt x="8374335" y="2548641"/>
                  <a:pt x="8365330" y="2458596"/>
                </a:cubicBezTo>
                <a:cubicBezTo>
                  <a:pt x="8363055" y="2435844"/>
                  <a:pt x="8359992" y="2276254"/>
                  <a:pt x="8335349" y="2218753"/>
                </a:cubicBezTo>
                <a:cubicBezTo>
                  <a:pt x="8328252" y="2202194"/>
                  <a:pt x="8314307" y="2189425"/>
                  <a:pt x="8305369" y="2173783"/>
                </a:cubicBezTo>
                <a:cubicBezTo>
                  <a:pt x="8277362" y="2124770"/>
                  <a:pt x="8266822" y="2092405"/>
                  <a:pt x="8245408" y="2038871"/>
                </a:cubicBezTo>
                <a:cubicBezTo>
                  <a:pt x="8240411" y="1998897"/>
                  <a:pt x="8239476" y="1958203"/>
                  <a:pt x="8230418" y="1918950"/>
                </a:cubicBezTo>
                <a:cubicBezTo>
                  <a:pt x="8224367" y="1892731"/>
                  <a:pt x="8199404" y="1870887"/>
                  <a:pt x="8200438" y="1843999"/>
                </a:cubicBezTo>
                <a:cubicBezTo>
                  <a:pt x="8204512" y="1738081"/>
                  <a:pt x="8224620" y="1633144"/>
                  <a:pt x="8245408" y="1529206"/>
                </a:cubicBezTo>
                <a:cubicBezTo>
                  <a:pt x="8249790" y="1507294"/>
                  <a:pt x="8263892" y="1488407"/>
                  <a:pt x="8275389" y="1469245"/>
                </a:cubicBezTo>
                <a:cubicBezTo>
                  <a:pt x="8328668" y="1380447"/>
                  <a:pt x="8331066" y="1399292"/>
                  <a:pt x="8365330" y="1319343"/>
                </a:cubicBezTo>
                <a:cubicBezTo>
                  <a:pt x="8396674" y="1246209"/>
                  <a:pt x="8361048" y="1280795"/>
                  <a:pt x="8425290" y="1184432"/>
                </a:cubicBezTo>
                <a:cubicBezTo>
                  <a:pt x="8437049" y="1166793"/>
                  <a:pt x="8455271" y="1154452"/>
                  <a:pt x="8470261" y="1139462"/>
                </a:cubicBezTo>
                <a:cubicBezTo>
                  <a:pt x="8465264" y="994557"/>
                  <a:pt x="8486724" y="846285"/>
                  <a:pt x="8455271" y="704747"/>
                </a:cubicBezTo>
                <a:cubicBezTo>
                  <a:pt x="8444540" y="656460"/>
                  <a:pt x="8385316" y="634793"/>
                  <a:pt x="8350339" y="599816"/>
                </a:cubicBezTo>
                <a:cubicBezTo>
                  <a:pt x="8309184" y="558661"/>
                  <a:pt x="8333769" y="574305"/>
                  <a:pt x="8275389" y="554845"/>
                </a:cubicBezTo>
                <a:lnTo>
                  <a:pt x="7480910" y="569835"/>
                </a:lnTo>
                <a:cubicBezTo>
                  <a:pt x="7465119" y="570399"/>
                  <a:pt x="7451740" y="584825"/>
                  <a:pt x="7435939" y="584825"/>
                </a:cubicBezTo>
                <a:cubicBezTo>
                  <a:pt x="7265977" y="584825"/>
                  <a:pt x="7096162" y="574832"/>
                  <a:pt x="6926274" y="569835"/>
                </a:cubicBezTo>
                <a:cubicBezTo>
                  <a:pt x="6911284" y="564838"/>
                  <a:pt x="6896797" y="557944"/>
                  <a:pt x="6881303" y="554845"/>
                </a:cubicBezTo>
                <a:cubicBezTo>
                  <a:pt x="6709058" y="520396"/>
                  <a:pt x="6832999" y="558731"/>
                  <a:pt x="6731402" y="524865"/>
                </a:cubicBezTo>
                <a:cubicBezTo>
                  <a:pt x="6716412" y="504878"/>
                  <a:pt x="6704097" y="482570"/>
                  <a:pt x="6686431" y="464904"/>
                </a:cubicBezTo>
                <a:cubicBezTo>
                  <a:pt x="6637842" y="416315"/>
                  <a:pt x="6592477" y="428801"/>
                  <a:pt x="6521539" y="419934"/>
                </a:cubicBezTo>
                <a:cubicBezTo>
                  <a:pt x="6468106" y="366499"/>
                  <a:pt x="6516300" y="408373"/>
                  <a:pt x="6431598" y="359973"/>
                </a:cubicBezTo>
                <a:cubicBezTo>
                  <a:pt x="6415956" y="351035"/>
                  <a:pt x="6403091" y="337310"/>
                  <a:pt x="6386628" y="329993"/>
                </a:cubicBezTo>
                <a:cubicBezTo>
                  <a:pt x="6357750" y="317158"/>
                  <a:pt x="6322982" y="317541"/>
                  <a:pt x="6296687" y="300012"/>
                </a:cubicBezTo>
                <a:cubicBezTo>
                  <a:pt x="6259411" y="275162"/>
                  <a:pt x="6235225" y="256353"/>
                  <a:pt x="6191756" y="240052"/>
                </a:cubicBezTo>
                <a:cubicBezTo>
                  <a:pt x="6172466" y="232818"/>
                  <a:pt x="6151782" y="230059"/>
                  <a:pt x="6131795" y="225062"/>
                </a:cubicBezTo>
                <a:cubicBezTo>
                  <a:pt x="6101815" y="205075"/>
                  <a:pt x="6073352" y="182600"/>
                  <a:pt x="6041854" y="165101"/>
                </a:cubicBezTo>
                <a:cubicBezTo>
                  <a:pt x="6015926" y="150697"/>
                  <a:pt x="5942698" y="139274"/>
                  <a:pt x="5921933" y="135121"/>
                </a:cubicBezTo>
                <a:cubicBezTo>
                  <a:pt x="5719253" y="0"/>
                  <a:pt x="5799051" y="40742"/>
                  <a:pt x="5277356" y="120130"/>
                </a:cubicBezTo>
                <a:cubicBezTo>
                  <a:pt x="5235440" y="126509"/>
                  <a:pt x="5222693" y="186552"/>
                  <a:pt x="5187415" y="210071"/>
                </a:cubicBezTo>
                <a:cubicBezTo>
                  <a:pt x="5129297" y="248817"/>
                  <a:pt x="5159536" y="234355"/>
                  <a:pt x="5097474" y="255042"/>
                </a:cubicBezTo>
                <a:cubicBezTo>
                  <a:pt x="4833815" y="244056"/>
                  <a:pt x="4550315" y="223247"/>
                  <a:pt x="4288005" y="255042"/>
                </a:cubicBezTo>
                <a:cubicBezTo>
                  <a:pt x="4266960" y="257593"/>
                  <a:pt x="4259769" y="286997"/>
                  <a:pt x="4243035" y="300012"/>
                </a:cubicBezTo>
                <a:cubicBezTo>
                  <a:pt x="4214593" y="322133"/>
                  <a:pt x="4178573" y="334495"/>
                  <a:pt x="4153094" y="359973"/>
                </a:cubicBezTo>
                <a:cubicBezTo>
                  <a:pt x="4143100" y="369966"/>
                  <a:pt x="4135232" y="382682"/>
                  <a:pt x="4123113" y="389953"/>
                </a:cubicBezTo>
                <a:cubicBezTo>
                  <a:pt x="4109564" y="398082"/>
                  <a:pt x="4093133" y="399946"/>
                  <a:pt x="4078143" y="404943"/>
                </a:cubicBezTo>
                <a:cubicBezTo>
                  <a:pt x="4068149" y="414937"/>
                  <a:pt x="4059469" y="426444"/>
                  <a:pt x="4048162" y="434924"/>
                </a:cubicBezTo>
                <a:cubicBezTo>
                  <a:pt x="3961813" y="499685"/>
                  <a:pt x="3976023" y="494416"/>
                  <a:pt x="3883271" y="509875"/>
                </a:cubicBezTo>
                <a:cubicBezTo>
                  <a:pt x="3878342" y="510697"/>
                  <a:pt x="3873277" y="509875"/>
                  <a:pt x="3868280" y="509875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643438" y="5572140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5214942" y="2786058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1643042" y="2643182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1071538" y="450057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  <a:gradFill flip="none" rotWithShape="1">
            <a:gsLst>
              <a:gs pos="0">
                <a:srgbClr val="FFFF6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           Решите уравнение: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4(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+ 5) = 12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s://encrypted-tbn0.gstatic.com/images?q=tbn:ANd9GcS_-JJFP6lhNyqsPu3Rr_7LqrHvGNG_OyLglkyypGMmte1jG2WFq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9144000" cy="528638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85720" y="2500306"/>
            <a:ext cx="84296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 уравнений.</a:t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43028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1273</TotalTime>
  <Words>797</Words>
  <Application>Microsoft Office PowerPoint</Application>
  <PresentationFormat>Экран (4:3)</PresentationFormat>
  <Paragraphs>199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    Решение уравнений.</vt:lpstr>
      <vt:lpstr>    </vt:lpstr>
      <vt:lpstr> Тема урока  Решение уравнений. </vt:lpstr>
      <vt:lpstr>           Подготовка к путешествию.</vt:lpstr>
      <vt:lpstr>           Подготовка к путешествию.</vt:lpstr>
      <vt:lpstr>         Подготовка к путешествию.</vt:lpstr>
      <vt:lpstr>Полетели!</vt:lpstr>
      <vt:lpstr>Страна «Знаний»</vt:lpstr>
      <vt:lpstr>            Решите уравнение:  4(х + 5) = 12 </vt:lpstr>
      <vt:lpstr>           Работаем.</vt:lpstr>
      <vt:lpstr>         1 этап исследования.</vt:lpstr>
      <vt:lpstr>            Решим уравнение используя изученное  1 свойство.</vt:lpstr>
      <vt:lpstr>   2 этап.     Решим уравнение.</vt:lpstr>
      <vt:lpstr>           Работаем.</vt:lpstr>
      <vt:lpstr>         2 этап исследования.</vt:lpstr>
      <vt:lpstr>            Решим уравнение используя изученное  2 свойство.</vt:lpstr>
      <vt:lpstr>Физкультминутка.           </vt:lpstr>
      <vt:lpstr>           Работаем.</vt:lpstr>
      <vt:lpstr>         3 этап исследования.</vt:lpstr>
      <vt:lpstr>Слайд 20</vt:lpstr>
      <vt:lpstr>           Закрепление.</vt:lpstr>
      <vt:lpstr>Домашнее задание.</vt:lpstr>
      <vt:lpstr>           Выбери верное утверждение.</vt:lpstr>
      <vt:lpstr>           Спасибо за сотрудничество.</vt:lpstr>
      <vt:lpstr>Ресурсы картинок.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уравнений.</dc:title>
  <dc:creator>Ilya</dc:creator>
  <cp:lastModifiedBy>Ilya</cp:lastModifiedBy>
  <cp:revision>224</cp:revision>
  <dcterms:created xsi:type="dcterms:W3CDTF">2013-03-26T18:05:52Z</dcterms:created>
  <dcterms:modified xsi:type="dcterms:W3CDTF">2013-04-18T17:56:10Z</dcterms:modified>
</cp:coreProperties>
</file>