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1" r:id="rId3"/>
    <p:sldId id="266" r:id="rId4"/>
    <p:sldId id="260" r:id="rId5"/>
    <p:sldId id="262" r:id="rId6"/>
    <p:sldId id="264" r:id="rId7"/>
    <p:sldId id="257" r:id="rId8"/>
    <p:sldId id="263" r:id="rId9"/>
    <p:sldId id="272" r:id="rId10"/>
    <p:sldId id="267" r:id="rId11"/>
    <p:sldId id="268" r:id="rId12"/>
    <p:sldId id="269" r:id="rId13"/>
    <p:sldId id="265" r:id="rId14"/>
    <p:sldId id="273" r:id="rId15"/>
    <p:sldId id="259" r:id="rId16"/>
    <p:sldId id="258" r:id="rId17"/>
    <p:sldId id="261" r:id="rId18"/>
    <p:sldId id="270" r:id="rId19"/>
    <p:sldId id="276" r:id="rId20"/>
    <p:sldId id="277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E489B0-B8AE-4F7F-9FE1-7172A520AA79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A411DE-E4CC-44A9-9B43-33C4E48E5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Перед уроком необходимо сфотографировать домашнюю работу хорошоуспевающего ученика и вставить в слайд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FDA310-9F49-4E8B-9F12-DBE175465AC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Вместе с учениками, опираясь на тему урока, поставить цели.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A4DCD-0DFF-40D4-B170-4BB80788FB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FB0BE8-1AB5-4378-AA63-32DBB056A05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Можно разобрать устно.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236B5A-7CFD-413F-BC1A-FF85572702A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Рассмотреть все возможные случаи нахождения АТ.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Подготовить и предложить раздаточный материал для успевающих учащихся с заданиями 4г,4д,5.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2CD22-D144-4B8C-B41E-21CF30366EB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Выслушиваем и обсуждаем мнения нескольких </a:t>
            </a:r>
            <a:r>
              <a:rPr lang="ru-RU" dirty="0" smtClean="0"/>
              <a:t>учеников. Кто-то пытается оценить </a:t>
            </a:r>
            <a:r>
              <a:rPr lang="ru-RU" smtClean="0"/>
              <a:t>свою работу на уроке. </a:t>
            </a:r>
            <a:endParaRPr 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9BE48A-9B81-4C16-A612-D649097E4D3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Выставление отметок в дневники учащихся.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2E3456-A04E-49D7-BF5F-69D45B9C658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Сообщение учащегося.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A411DE-E4CC-44A9-9B43-33C4E48E515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61F818-A0A6-497D-AD4A-B4AFAF10DDF8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6AC478-1DBE-4823-B4A8-75BCC4DF0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1CDE8-A492-4ADA-8CEB-534BB25433C7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5110-6679-48F1-A4EA-DFDD6B460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7ED-77D5-4CE7-BA23-48E04658A693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30E69-FBF8-431E-9DCF-CC3F7D58F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33D2-00ED-441B-A839-43CBAB1E85B8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2D8DA-3531-456C-B922-408498E39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46C4F6-5EC9-4FA5-9902-A8E1D01EB51E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47C9DC-CA03-4A54-AA37-FD2300D8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617E64-BE79-49DF-87B7-DE1830AC2041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B159AE-53B1-4B57-9517-5336E07AF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AD1E62-D381-43DE-84DC-19175AFD5315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779201-1A43-4604-B62F-9F17F9CC9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9583CE-EC1E-4D6E-B56A-4FDFA19573AB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BE83A5-0DE0-454E-8D85-91CE12732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C8AE-0CA4-4159-80FC-48D306763444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BE8C-94A2-43FD-A741-EA167CEF8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834786-1BB0-4C87-845C-8803D8D0390E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20C442-8BAD-42ED-8744-11957A9DF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31D9BD0-8E02-4A1A-B17D-4DD4BEC6D727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2FF7DB-58F1-425E-A7CA-625EE29A9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F0F3D7-CD58-4E1A-977E-1B41871F2AF8}" type="datetimeFigureOut">
              <a:rPr lang="ru-RU"/>
              <a:pPr>
                <a:defRPr/>
              </a:pPr>
              <a:t>21.10.2012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6926AD3-8E11-4208-85D0-D26FAB7F2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F%EE%E9%E0,_%C4%FC%B8%F0%E4%F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772400" cy="182976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Математика – 5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по учебнику И.И.Зубаревой, А.Г.Мордкович</a:t>
            </a:r>
            <a:br>
              <a:rPr lang="ru-RU" sz="2000" dirty="0" smtClean="0"/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урок12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3213100"/>
            <a:ext cx="7772400" cy="1200150"/>
          </a:xfrm>
        </p:spPr>
        <p:txBody>
          <a:bodyPr/>
          <a:lstStyle/>
          <a:p>
            <a:pPr marR="0" eaLnBrk="1" hangingPunct="1"/>
            <a:r>
              <a:rPr lang="ru-RU" sz="4400" i="1" smtClean="0"/>
              <a:t>Сравнение отрезков.</a:t>
            </a:r>
          </a:p>
          <a:p>
            <a:pPr marR="0" eaLnBrk="1" hangingPunct="1"/>
            <a:r>
              <a:rPr lang="ru-RU" sz="4400" i="1" smtClean="0"/>
              <a:t>Длина отрезка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79388" y="5516563"/>
            <a:ext cx="38163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Пивоваренок Наталья Николаевна, </a:t>
            </a:r>
            <a:br>
              <a:rPr lang="ru-RU" sz="1400">
                <a:latin typeface="Lucida Sans Unicode" pitchFamily="34" charset="0"/>
              </a:rPr>
            </a:br>
            <a:r>
              <a:rPr lang="ru-RU" sz="1400">
                <a:latin typeface="Lucida Sans Unicode" pitchFamily="34" charset="0"/>
              </a:rPr>
              <a:t>учитель высшей категории </a:t>
            </a:r>
            <a:br>
              <a:rPr lang="ru-RU" sz="1400">
                <a:latin typeface="Lucida Sans Unicode" pitchFamily="34" charset="0"/>
              </a:rPr>
            </a:br>
            <a:r>
              <a:rPr lang="ru-RU" sz="1400">
                <a:latin typeface="Lucida Sans Unicode" pitchFamily="34" charset="0"/>
              </a:rPr>
              <a:t>ГБОУ СОШ №247</a:t>
            </a:r>
            <a:br>
              <a:rPr lang="ru-RU" sz="1400">
                <a:latin typeface="Lucida Sans Unicode" pitchFamily="34" charset="0"/>
              </a:rPr>
            </a:br>
            <a:r>
              <a:rPr lang="ru-RU" sz="1400">
                <a:latin typeface="Lucida Sans Unicode" pitchFamily="34" charset="0"/>
              </a:rPr>
              <a:t> Красносельского района </a:t>
            </a:r>
            <a:br>
              <a:rPr lang="ru-RU" sz="1400">
                <a:latin typeface="Lucida Sans Unicode" pitchFamily="34" charset="0"/>
              </a:rPr>
            </a:br>
            <a:r>
              <a:rPr lang="ru-RU" sz="1400">
                <a:latin typeface="Lucida Sans Unicode" pitchFamily="34" charset="0"/>
              </a:rPr>
              <a:t>г. Санкт-Петербурга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289300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5536" y="404664"/>
            <a:ext cx="504056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Физкульт-минутка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: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179388" y="1268413"/>
            <a:ext cx="6264275" cy="4392612"/>
          </a:xfrm>
          <a:prstGeom prst="cloudCallout">
            <a:avLst>
              <a:gd name="adj1" fmla="val 60987"/>
              <a:gd name="adj2" fmla="val 21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1.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Нарисуйте правой рукой четыре квадрата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289300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179388" y="1268413"/>
            <a:ext cx="6264275" cy="4392612"/>
          </a:xfrm>
          <a:prstGeom prst="cloudCallout">
            <a:avLst>
              <a:gd name="adj1" fmla="val 60987"/>
              <a:gd name="adj2" fmla="val 21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Нарисуйте </a:t>
            </a:r>
            <a:br>
              <a:rPr lang="ru-RU" sz="3600" b="1" dirty="0"/>
            </a:br>
            <a:r>
              <a:rPr lang="ru-RU" sz="3600" b="1" dirty="0"/>
              <a:t>левой рукой </a:t>
            </a:r>
            <a:br>
              <a:rPr lang="ru-RU" sz="3600" b="1" dirty="0"/>
            </a:br>
            <a:r>
              <a:rPr lang="ru-RU" sz="3600" b="1" dirty="0"/>
              <a:t>три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289300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179388" y="1268413"/>
            <a:ext cx="6264275" cy="4392612"/>
          </a:xfrm>
          <a:prstGeom prst="cloudCallout">
            <a:avLst>
              <a:gd name="adj1" fmla="val 60987"/>
              <a:gd name="adj2" fmla="val 21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3.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Нарисуйте кончиком носа букву  </a:t>
            </a:r>
            <a:r>
              <a:rPr lang="ru-RU" sz="4800" b="1" i="1" dirty="0">
                <a:solidFill>
                  <a:srgbClr val="FF0000"/>
                </a:solidFill>
                <a:latin typeface="Georgia" pitchFamily="18" charset="0"/>
              </a:rPr>
              <a:t>В</a:t>
            </a:r>
            <a:r>
              <a:rPr lang="ru-RU" sz="3600" i="1" dirty="0">
                <a:latin typeface="Georgia" pitchFamily="18" charset="0"/>
              </a:rPr>
              <a:t> </a:t>
            </a:r>
            <a:r>
              <a:rPr lang="ru-RU" sz="3600" i="1" dirty="0" smtClean="0">
                <a:latin typeface="Georgia" pitchFamily="18" charset="0"/>
              </a:rPr>
              <a:t/>
            </a:r>
            <a:br>
              <a:rPr lang="ru-RU" sz="3600" i="1" dirty="0" smtClean="0">
                <a:latin typeface="Georgia" pitchFamily="18" charset="0"/>
              </a:rPr>
            </a:br>
            <a:r>
              <a:rPr lang="ru-RU" sz="3600" b="1" dirty="0" smtClean="0"/>
              <a:t>пять раз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272808" cy="90872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21508" name="Группа 15"/>
          <p:cNvGrpSpPr>
            <a:grpSpLocks/>
          </p:cNvGrpSpPr>
          <p:nvPr/>
        </p:nvGrpSpPr>
        <p:grpSpPr bwMode="auto">
          <a:xfrm>
            <a:off x="323850" y="1341438"/>
            <a:ext cx="8532813" cy="4391025"/>
            <a:chOff x="595545" y="1340769"/>
            <a:chExt cx="8152919" cy="3617344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1619400" y="1340769"/>
              <a:ext cx="7129064" cy="361734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14" name="TextBox 4"/>
            <p:cNvSpPr txBox="1">
              <a:spLocks noChangeArrowheads="1"/>
            </p:cNvSpPr>
            <p:nvPr/>
          </p:nvSpPr>
          <p:spPr bwMode="auto">
            <a:xfrm>
              <a:off x="1627621" y="1556791"/>
              <a:ext cx="6330069" cy="326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АС = 19    А              В         С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  <a:t>ВС = 7</a:t>
              </a:r>
              <a:b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АВ = ?</a:t>
              </a:r>
            </a:p>
            <a:p>
              <a:pPr>
                <a:lnSpc>
                  <a:spcPct val="150000"/>
                </a:lnSpc>
              </a:pPr>
              <a:endParaRPr lang="ru-RU" sz="2800" b="1">
                <a:solidFill>
                  <a:schemeClr val="bg1"/>
                </a:solidFill>
                <a:latin typeface="Lucida Sans Unicode" pitchFamily="34" charset="0"/>
              </a:endParaRPr>
            </a:p>
            <a:p>
              <a:pPr>
                <a:lnSpc>
                  <a:spcPct val="150000"/>
                </a:lnSpc>
              </a:pPr>
              <a:endParaRPr lang="ru-RU" sz="2800" b="1">
                <a:solidFill>
                  <a:schemeClr val="bg1"/>
                </a:solidFill>
                <a:latin typeface="Lucida Sans Unicode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Ответ: 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3554865" y="2111056"/>
              <a:ext cx="309583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3485091" y="2052206"/>
              <a:ext cx="180501" cy="1438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512668" y="2052206"/>
              <a:ext cx="180501" cy="1438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343198" y="2052206"/>
              <a:ext cx="180502" cy="1438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210546" y="1556554"/>
              <a:ext cx="0" cy="12960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595545" y="1772339"/>
              <a:ext cx="1008687" cy="10083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21" name="TextBox 14"/>
            <p:cNvSpPr txBox="1">
              <a:spLocks noChangeArrowheads="1"/>
            </p:cNvSpPr>
            <p:nvPr/>
          </p:nvSpPr>
          <p:spPr bwMode="auto">
            <a:xfrm>
              <a:off x="733156" y="1916832"/>
              <a:ext cx="864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>
                  <a:solidFill>
                    <a:schemeClr val="bg1"/>
                  </a:solidFill>
                  <a:latin typeface="Lucida Sans Unicode" pitchFamily="34" charset="0"/>
                </a:rPr>
                <a:t>в)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32138" y="2781300"/>
            <a:ext cx="3168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  АС = АВ + ВС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419475" y="3357563"/>
            <a:ext cx="2625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АВ = АС – ВС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419475" y="4076700"/>
            <a:ext cx="3529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АВ = 19 – 7 = 12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43213" y="5013325"/>
            <a:ext cx="2089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АВ = 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272808" cy="90872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250825" y="1484313"/>
            <a:ext cx="8642350" cy="4462462"/>
            <a:chOff x="323528" y="3789040"/>
            <a:chExt cx="8352928" cy="3253774"/>
          </a:xfrm>
        </p:grpSpPr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1620043" y="3789040"/>
              <a:ext cx="7056413" cy="3204001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23528" y="3932572"/>
              <a:ext cx="1008060" cy="10081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42" name="TextBox 18"/>
            <p:cNvSpPr txBox="1">
              <a:spLocks noChangeArrowheads="1"/>
            </p:cNvSpPr>
            <p:nvPr/>
          </p:nvSpPr>
          <p:spPr bwMode="auto">
            <a:xfrm>
              <a:off x="539552" y="4149080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solidFill>
                    <a:schemeClr val="bg1"/>
                  </a:solidFill>
                  <a:latin typeface="Lucida Sans Unicode" pitchFamily="34" charset="0"/>
                </a:rPr>
                <a:t>г)</a:t>
              </a:r>
            </a:p>
          </p:txBody>
        </p:sp>
        <p:grpSp>
          <p:nvGrpSpPr>
            <p:cNvPr id="22543" name="Группа 26"/>
            <p:cNvGrpSpPr>
              <a:grpSpLocks/>
            </p:cNvGrpSpPr>
            <p:nvPr/>
          </p:nvGrpSpPr>
          <p:grpSpPr bwMode="auto">
            <a:xfrm>
              <a:off x="4355976" y="4365104"/>
              <a:ext cx="3960440" cy="144016"/>
              <a:chOff x="4283968" y="5229200"/>
              <a:chExt cx="3960440" cy="144016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283756" y="5301344"/>
                <a:ext cx="3960123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Овал 21"/>
              <p:cNvSpPr/>
              <p:nvPr/>
            </p:nvSpPr>
            <p:spPr>
              <a:xfrm>
                <a:off x="8099652" y="5229578"/>
                <a:ext cx="144228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5219702" y="5229578"/>
                <a:ext cx="144228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4283756" y="5229578"/>
                <a:ext cx="144228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6732557" y="5229578"/>
                <a:ext cx="142694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692156" y="3860806"/>
              <a:ext cx="6840072" cy="3182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АК = 32          А     Т          Р             К</a:t>
              </a:r>
              <a:br>
                <a:rPr lang="ru-RU" sz="28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800" b="1" u="sng" dirty="0">
                  <a:solidFill>
                    <a:schemeClr val="bg1"/>
                  </a:solidFill>
                  <a:latin typeface="+mn-lt"/>
                </a:rPr>
                <a:t>АР= 19</a:t>
              </a: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ru-RU" sz="28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ТА = 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ru-RU" sz="28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Ответ: 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246440" y="3841128"/>
              <a:ext cx="0" cy="14411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48038" y="2781300"/>
            <a:ext cx="45005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АК = АР + РК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6156325" y="2276475"/>
            <a:ext cx="144463" cy="215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596188" y="2276475"/>
            <a:ext cx="144462" cy="215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348038" y="3284538"/>
            <a:ext cx="4824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РК = АК – АР 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348038" y="4365625"/>
            <a:ext cx="38163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РК = ТР </a:t>
            </a:r>
            <a:r>
              <a:rPr lang="ru-RU" sz="2400">
                <a:solidFill>
                  <a:schemeClr val="bg1"/>
                </a:solidFill>
                <a:cs typeface="Arial" charset="0"/>
              </a:rPr>
              <a:t>по условию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348038" y="4941888"/>
            <a:ext cx="3455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ТА =</a:t>
            </a:r>
            <a:r>
              <a:rPr lang="ru-RU" sz="2400" b="1">
                <a:solidFill>
                  <a:schemeClr val="bg1"/>
                </a:solidFill>
                <a:cs typeface="Arial" charset="0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48038" y="3860800"/>
            <a:ext cx="4824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РК = 32-19 = 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698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д)  </a:t>
            </a:r>
            <a:r>
              <a:rPr lang="ru-RU" sz="2400">
                <a:cs typeface="Arial" charset="0"/>
              </a:rPr>
              <a:t>Точка О – середина отрезка АВ = 12 см,</a:t>
            </a:r>
            <a:br>
              <a:rPr lang="ru-RU" sz="2400">
                <a:cs typeface="Arial" charset="0"/>
              </a:rPr>
            </a:br>
            <a:r>
              <a:rPr lang="ru-RU" sz="2400">
                <a:cs typeface="Arial" charset="0"/>
              </a:rPr>
              <a:t>     точка </a:t>
            </a:r>
            <a:r>
              <a:rPr lang="en-US" sz="2400">
                <a:cs typeface="Arial" charset="0"/>
              </a:rPr>
              <a:t>D</a:t>
            </a:r>
            <a:r>
              <a:rPr lang="ru-RU" sz="2400">
                <a:cs typeface="Arial" charset="0"/>
              </a:rPr>
              <a:t> – середина отрезка АО. </a:t>
            </a:r>
            <a:br>
              <a:rPr lang="ru-RU" sz="2400">
                <a:cs typeface="Arial" charset="0"/>
              </a:rPr>
            </a:br>
            <a:r>
              <a:rPr lang="ru-RU" sz="2400">
                <a:cs typeface="Arial" charset="0"/>
              </a:rPr>
              <a:t>     Найти длину отрезка А</a:t>
            </a:r>
            <a:r>
              <a:rPr lang="en-US" sz="2400">
                <a:cs typeface="Arial" charset="0"/>
              </a:rPr>
              <a:t>D</a:t>
            </a:r>
            <a:r>
              <a:rPr lang="ru-RU" sz="2400">
                <a:cs typeface="Arial" charset="0"/>
              </a:rPr>
              <a:t>.</a:t>
            </a:r>
            <a:endParaRPr lang="ru-RU"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84438" y="1628775"/>
            <a:ext cx="0" cy="30956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1188" y="4076700"/>
            <a:ext cx="1873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19475" y="2349500"/>
            <a:ext cx="48244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419475" y="2349500"/>
            <a:ext cx="73025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72450" y="2349500"/>
            <a:ext cx="71438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736304" cy="635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 smtClean="0">
                <a:latin typeface="Arial" pitchFamily="34" charset="0"/>
                <a:cs typeface="Arial" pitchFamily="34" charset="0"/>
              </a:rPr>
              <a:t>№5. Может ли</a:t>
            </a:r>
            <a:endParaRPr lang="ru-RU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80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377291">
            <a:off x="-20638" y="2417763"/>
            <a:ext cx="916622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1)длина отрезка МК быть в 3 раза больше длины отрезка МН?</a:t>
            </a:r>
          </a:p>
        </p:txBody>
      </p:sp>
      <p:grpSp>
        <p:nvGrpSpPr>
          <p:cNvPr id="24582" name="Группа 24"/>
          <p:cNvGrpSpPr>
            <a:grpSpLocks/>
          </p:cNvGrpSpPr>
          <p:nvPr/>
        </p:nvGrpSpPr>
        <p:grpSpPr bwMode="auto">
          <a:xfrm>
            <a:off x="539750" y="1268413"/>
            <a:ext cx="5327650" cy="647700"/>
            <a:chOff x="2483768" y="1628800"/>
            <a:chExt cx="5328592" cy="648072"/>
          </a:xfrm>
        </p:grpSpPr>
        <p:sp>
          <p:nvSpPr>
            <p:cNvPr id="24587" name="TextBox 17"/>
            <p:cNvSpPr txBox="1">
              <a:spLocks noChangeArrowheads="1"/>
            </p:cNvSpPr>
            <p:nvPr/>
          </p:nvSpPr>
          <p:spPr bwMode="auto">
            <a:xfrm>
              <a:off x="7092280" y="1700808"/>
              <a:ext cx="720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cs typeface="Arial" charset="0"/>
                </a:rPr>
                <a:t>К</a:t>
              </a:r>
            </a:p>
          </p:txBody>
        </p:sp>
        <p:grpSp>
          <p:nvGrpSpPr>
            <p:cNvPr id="24588" name="Группа 23"/>
            <p:cNvGrpSpPr>
              <a:grpSpLocks/>
            </p:cNvGrpSpPr>
            <p:nvPr/>
          </p:nvGrpSpPr>
          <p:grpSpPr bwMode="auto">
            <a:xfrm>
              <a:off x="2483768" y="1628800"/>
              <a:ext cx="4752528" cy="648072"/>
              <a:chOff x="3563888" y="548680"/>
              <a:chExt cx="4752528" cy="648072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3779826" y="1052206"/>
                <a:ext cx="453629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Овал 10"/>
              <p:cNvSpPr/>
              <p:nvPr/>
            </p:nvSpPr>
            <p:spPr>
              <a:xfrm>
                <a:off x="3779826" y="1052206"/>
                <a:ext cx="46046" cy="730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5867758" y="1052206"/>
                <a:ext cx="46045" cy="730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8244665" y="1052206"/>
                <a:ext cx="44458" cy="730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859517" y="909249"/>
                <a:ext cx="73038" cy="28750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H="1">
                <a:off x="6947449" y="909249"/>
                <a:ext cx="73038" cy="28750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595" name="TextBox 16"/>
              <p:cNvSpPr txBox="1">
                <a:spLocks noChangeArrowheads="1"/>
              </p:cNvSpPr>
              <p:nvPr/>
            </p:nvSpPr>
            <p:spPr bwMode="auto">
              <a:xfrm>
                <a:off x="3563888" y="620688"/>
                <a:ext cx="50405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 b="1">
                    <a:cs typeface="Arial" charset="0"/>
                  </a:rPr>
                  <a:t>М</a:t>
                </a:r>
              </a:p>
            </p:txBody>
          </p:sp>
          <p:sp>
            <p:nvSpPr>
              <p:cNvPr id="24596" name="TextBox 18"/>
              <p:cNvSpPr txBox="1">
                <a:spLocks noChangeArrowheads="1"/>
              </p:cNvSpPr>
              <p:nvPr/>
            </p:nvSpPr>
            <p:spPr bwMode="auto">
              <a:xfrm>
                <a:off x="5652120" y="548680"/>
                <a:ext cx="57606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 b="1">
                    <a:cs typeface="Arial" charset="0"/>
                  </a:rPr>
                  <a:t>Н</a:t>
                </a:r>
              </a:p>
            </p:txBody>
          </p:sp>
        </p:grp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 rot="-376530">
            <a:off x="-3175" y="3140075"/>
            <a:ext cx="924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2)длина отрезка МН быть в 2 раза меньше длины отрезка НК?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 rot="-379421">
            <a:off x="-1588" y="3849688"/>
            <a:ext cx="89789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3)длина отрезка НК быть на 2 см меньше длины отрезка МК?</a:t>
            </a:r>
          </a:p>
        </p:txBody>
      </p:sp>
      <p:pic>
        <p:nvPicPr>
          <p:cNvPr id="24585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659563" y="188913"/>
            <a:ext cx="172878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 rot="-327649">
            <a:off x="620713" y="4616450"/>
            <a:ext cx="5316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4) придумай сам вопрос по рисунку.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3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Подведение итогов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95513" y="1700213"/>
            <a:ext cx="6118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Lucida Sans Unicode" pitchFamily="34" charset="0"/>
              </a:rPr>
              <a:t>1. Выполнили ли мы цели урока?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87675" y="2781300"/>
            <a:ext cx="586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Lucida Sans Unicode" pitchFamily="34" charset="0"/>
              </a:rPr>
              <a:t>2. Кто сегодня активно работал </a:t>
            </a:r>
            <a:br>
              <a:rPr lang="ru-RU" sz="2800" dirty="0">
                <a:latin typeface="Lucida Sans Unicode" pitchFamily="34" charset="0"/>
              </a:rPr>
            </a:br>
            <a:r>
              <a:rPr lang="ru-RU" sz="2800" dirty="0">
                <a:latin typeface="Lucida Sans Unicode" pitchFamily="34" charset="0"/>
              </a:rPr>
              <a:t>и какую отметку ему можно поставить?</a:t>
            </a:r>
          </a:p>
        </p:txBody>
      </p:sp>
      <p:pic>
        <p:nvPicPr>
          <p:cNvPr id="25605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349500"/>
            <a:ext cx="2454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31840" y="486916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821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Домашнее задание: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971550" y="1557338"/>
            <a:ext cx="67691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1) С – 5.2  по вариантам;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2) §6.стр.33-34 читать;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3) №102;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4) * эпиграф к уроку</a:t>
            </a:r>
          </a:p>
          <a:p>
            <a:pPr>
              <a:lnSpc>
                <a:spcPct val="150000"/>
              </a:lnSpc>
            </a:pPr>
            <a:endParaRPr lang="ru-RU" sz="3200" b="1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287807"/>
            <a:ext cx="8316913" cy="479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endParaRPr lang="ru-RU" sz="2800" b="1" dirty="0">
              <a:cs typeface="Times New Roman" pitchFamily="18" charset="0"/>
            </a:endParaRPr>
          </a:p>
          <a:p>
            <a:pPr indent="450850" algn="ctr">
              <a:defRPr/>
            </a:pPr>
            <a:endParaRPr lang="ru-RU" sz="2800" b="1" dirty="0">
              <a:cs typeface="Times New Roman" pitchFamily="18" charset="0"/>
            </a:endParaRPr>
          </a:p>
          <a:p>
            <a:pPr lvl="6" indent="450850" eaLnBrk="0" hangingPunct="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cs typeface="Times New Roman" pitchFamily="18" charset="0"/>
              </a:rPr>
              <a:t>1912 - окончил Будапештский университет </a:t>
            </a:r>
          </a:p>
          <a:p>
            <a:pPr lvl="6" indent="450850" eaLnBrk="0" hangingPunct="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cs typeface="Times New Roman" pitchFamily="18" charset="0"/>
              </a:rPr>
              <a:t>1914—1940 работал в Высшей технической школе в Цюрихе (с 1928 — профессор)</a:t>
            </a:r>
          </a:p>
          <a:p>
            <a:pPr indent="450850" eaLnBrk="0" hangingPunct="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cs typeface="Times New Roman" pitchFamily="18" charset="0"/>
              </a:rPr>
              <a:t> В 1940 переехал с женой в США, где после двух лет в университетах поступил на работу в </a:t>
            </a:r>
            <a:r>
              <a:rPr lang="ru-RU" sz="2400" dirty="0" err="1">
                <a:cs typeface="Times New Roman" pitchFamily="18" charset="0"/>
              </a:rPr>
              <a:t>Станфорд</a:t>
            </a:r>
            <a:r>
              <a:rPr lang="ru-RU" sz="2400" dirty="0">
                <a:cs typeface="Times New Roman" pitchFamily="18" charset="0"/>
              </a:rPr>
              <a:t>, </a:t>
            </a:r>
            <a:r>
              <a:rPr lang="ru-RU" sz="2400" dirty="0" err="1">
                <a:cs typeface="Times New Roman" pitchFamily="18" charset="0"/>
              </a:rPr>
              <a:t>в</a:t>
            </a:r>
            <a:r>
              <a:rPr lang="ru-RU" sz="2400" dirty="0">
                <a:cs typeface="Times New Roman" pitchFamily="18" charset="0"/>
              </a:rPr>
              <a:t> котором и прошла вся его дальнейшая научная карьера.</a:t>
            </a:r>
          </a:p>
          <a:p>
            <a:pPr indent="450850" eaLnBrk="0" hangingPunct="0">
              <a:lnSpc>
                <a:spcPct val="120000"/>
              </a:lnSpc>
              <a:defRPr/>
            </a:pPr>
            <a:r>
              <a:rPr lang="ru-RU" sz="1600" b="1" dirty="0"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3" name="Рисунок 2" descr="File:George Pólya ca 1973.jpg"/>
          <p:cNvPicPr/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611560" y="1844824"/>
            <a:ext cx="2376264" cy="2489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250825" y="188913"/>
            <a:ext cx="86772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ru-RU" sz="3600" b="1">
                <a:solidFill>
                  <a:srgbClr val="000000"/>
                </a:solidFill>
                <a:cs typeface="Times New Roman" pitchFamily="18" charset="0"/>
              </a:rPr>
              <a:t>Дьёрдь По́йа</a:t>
            </a:r>
            <a:r>
              <a:rPr lang="ru-RU" sz="360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3600" i="1">
                <a:solidFill>
                  <a:srgbClr val="000000"/>
                </a:solidFill>
                <a:cs typeface="Times New Roman" pitchFamily="18" charset="0"/>
              </a:rPr>
              <a:t>Джордж По́лиа</a:t>
            </a:r>
            <a:r>
              <a:rPr lang="ru-RU" sz="36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—  </a:t>
            </a:r>
            <a:br>
              <a:rPr lang="ru-RU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2600">
                <a:solidFill>
                  <a:srgbClr val="000000"/>
                </a:solidFill>
                <a:cs typeface="Times New Roman" pitchFamily="18" charset="0"/>
              </a:rPr>
              <a:t>венгерский, швейцарский и американский математик</a:t>
            </a:r>
          </a:p>
          <a:p>
            <a:pPr indent="450850" algn="r" eaLnBrk="0" hangingPunct="0"/>
            <a:r>
              <a:rPr lang="ru-RU" sz="2800" b="1" i="1">
                <a:solidFill>
                  <a:srgbClr val="000000"/>
                </a:solidFill>
                <a:cs typeface="Times New Roman" pitchFamily="18" charset="0"/>
              </a:rPr>
              <a:t>1887</a:t>
            </a:r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  </a:t>
            </a:r>
            <a:r>
              <a:rPr lang="ru-RU" sz="2800" b="1" i="1">
                <a:solidFill>
                  <a:srgbClr val="000000"/>
                </a:solidFill>
                <a:cs typeface="Times New Roman" pitchFamily="18" charset="0"/>
              </a:rPr>
              <a:t>—   1985</a:t>
            </a:r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81776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Проверка домашнего задания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243" name="Содержимое 3"/>
          <p:cNvSpPr>
            <a:spLocks noGrp="1"/>
          </p:cNvSpPr>
          <p:nvPr>
            <p:ph sz="half" idx="1"/>
          </p:nvPr>
        </p:nvSpPr>
        <p:spPr>
          <a:xfrm>
            <a:off x="827088" y="1125538"/>
            <a:ext cx="7480300" cy="4572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539750" y="-424267"/>
            <a:ext cx="8316913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endParaRPr lang="ru-RU" sz="2800" b="1" dirty="0">
              <a:cs typeface="Times New Roman" pitchFamily="18" charset="0"/>
            </a:endParaRPr>
          </a:p>
          <a:p>
            <a:pPr indent="450850" algn="ctr"/>
            <a:endParaRPr lang="ru-RU" sz="2800" b="1" dirty="0">
              <a:cs typeface="Times New Roman" pitchFamily="18" charset="0"/>
            </a:endParaRPr>
          </a:p>
          <a:p>
            <a:pPr lvl="3" indent="450850" algn="r"/>
            <a:r>
              <a:rPr lang="ru-RU" sz="2800" b="1" dirty="0" err="1">
                <a:cs typeface="Times New Roman" pitchFamily="18" charset="0"/>
              </a:rPr>
              <a:t>Дьёрдь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 err="1">
                <a:cs typeface="Times New Roman" pitchFamily="18" charset="0"/>
              </a:rPr>
              <a:t>По́йа</a:t>
            </a:r>
            <a:r>
              <a:rPr lang="ru-RU" sz="2800" dirty="0">
                <a:cs typeface="Times New Roman" pitchFamily="18" charset="0"/>
              </a:rPr>
              <a:t>, </a:t>
            </a:r>
            <a:r>
              <a:rPr lang="ru-RU" sz="2800" i="1" dirty="0">
                <a:cs typeface="Times New Roman" pitchFamily="18" charset="0"/>
              </a:rPr>
              <a:t>Джордж </a:t>
            </a:r>
            <a:r>
              <a:rPr lang="ru-RU" sz="2800" i="1" dirty="0" err="1">
                <a:cs typeface="Times New Roman" pitchFamily="18" charset="0"/>
              </a:rPr>
              <a:t>По́лиа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1400" i="1" dirty="0">
                <a:cs typeface="Times New Roman" pitchFamily="18" charset="0"/>
              </a:rPr>
              <a:t>—  </a:t>
            </a:r>
            <a:br>
              <a:rPr lang="ru-RU" sz="1400" i="1" dirty="0">
                <a:cs typeface="Times New Roman" pitchFamily="18" charset="0"/>
              </a:rPr>
            </a:br>
            <a:r>
              <a:rPr lang="ru-RU" sz="2800" dirty="0">
                <a:cs typeface="Times New Roman" pitchFamily="18" charset="0"/>
              </a:rPr>
              <a:t>венгерский, швейцарский и американский математик</a:t>
            </a:r>
            <a:r>
              <a:rPr lang="ru-RU" sz="2800" i="1" dirty="0">
                <a:cs typeface="Times New Roman" pitchFamily="18" charset="0"/>
              </a:rPr>
              <a:t>.</a:t>
            </a:r>
            <a:endParaRPr lang="ru-RU" sz="1600" dirty="0">
              <a:cs typeface="Times New Roman" pitchFamily="18" charset="0"/>
            </a:endParaRPr>
          </a:p>
          <a:p>
            <a:pPr lvl="3" indent="450850" algn="r" eaLnBrk="0" hangingPunct="0"/>
            <a:r>
              <a:rPr lang="ru-RU" sz="2800" b="1" i="1" dirty="0">
                <a:cs typeface="Times New Roman" pitchFamily="18" charset="0"/>
              </a:rPr>
              <a:t>1887</a:t>
            </a:r>
            <a:r>
              <a:rPr lang="ru-RU" sz="2800" i="1" dirty="0">
                <a:cs typeface="Times New Roman" pitchFamily="18" charset="0"/>
              </a:rPr>
              <a:t>  </a:t>
            </a:r>
            <a:r>
              <a:rPr lang="ru-RU" sz="2800" b="1" i="1" dirty="0">
                <a:cs typeface="Times New Roman" pitchFamily="18" charset="0"/>
              </a:rPr>
              <a:t>—   1985</a:t>
            </a:r>
            <a:r>
              <a:rPr lang="ru-RU" sz="2800" i="1" dirty="0">
                <a:cs typeface="Times New Roman" pitchFamily="18" charset="0"/>
              </a:rPr>
              <a:t> </a:t>
            </a:r>
          </a:p>
          <a:p>
            <a:pPr lvl="3" indent="450850" algn="ctr" eaLnBrk="0" hangingPunct="0"/>
            <a:endParaRPr lang="ru-RU" sz="2000" i="1" dirty="0">
              <a:cs typeface="Times New Roman" pitchFamily="18" charset="0"/>
            </a:endParaRPr>
          </a:p>
          <a:p>
            <a:pPr lvl="3" indent="450850" algn="ctr" eaLnBrk="0" hangingPunct="0"/>
            <a:endParaRPr lang="ru-RU" sz="2000" i="1" dirty="0">
              <a:cs typeface="Times New Roman" pitchFamily="18" charset="0"/>
            </a:endParaRPr>
          </a:p>
          <a:p>
            <a:pPr indent="450850" eaLnBrk="0" hangingPunct="0"/>
            <a:r>
              <a:rPr lang="ru-RU" sz="2400" b="1" dirty="0">
                <a:cs typeface="Times New Roman" pitchFamily="18" charset="0"/>
              </a:rPr>
              <a:t>Основные труды </a:t>
            </a:r>
            <a:r>
              <a:rPr lang="ru-RU" sz="2400" dirty="0">
                <a:cs typeface="Times New Roman" pitchFamily="18" charset="0"/>
              </a:rPr>
              <a:t>по теории чисел, функциональному анализу, математической статистике (распределение Пойа) и комбинаторике (теорема Пойа).</a:t>
            </a:r>
          </a:p>
          <a:p>
            <a:pPr indent="450850" eaLnBrk="0" hangingPunct="0"/>
            <a:endParaRPr lang="ru-RU" sz="2400" dirty="0">
              <a:cs typeface="Times New Roman" pitchFamily="18" charset="0"/>
            </a:endParaRPr>
          </a:p>
          <a:p>
            <a:pPr indent="450850" eaLnBrk="0" hangingPunct="0"/>
            <a:r>
              <a:rPr lang="ru-RU" sz="2400" dirty="0">
                <a:cs typeface="Times New Roman" pitchFamily="18" charset="0"/>
              </a:rPr>
              <a:t>Живя в США, Пойа много работал со школьными учителями математики и внёс большой вклад в популяризацию науки. </a:t>
            </a:r>
          </a:p>
          <a:p>
            <a:pPr indent="450850" eaLnBrk="0" hangingPunct="0"/>
            <a:endParaRPr lang="ru-RU" sz="2400" dirty="0">
              <a:cs typeface="Times New Roman" pitchFamily="18" charset="0"/>
            </a:endParaRPr>
          </a:p>
          <a:p>
            <a:pPr indent="450850" eaLnBrk="0" hangingPunct="0"/>
            <a:r>
              <a:rPr lang="ru-RU" sz="2400" dirty="0" smtClean="0">
                <a:cs typeface="Times New Roman" pitchFamily="18" charset="0"/>
              </a:rPr>
              <a:t>    Он </a:t>
            </a:r>
            <a:r>
              <a:rPr lang="ru-RU" sz="2400" dirty="0">
                <a:cs typeface="Times New Roman" pitchFamily="18" charset="0"/>
              </a:rPr>
              <a:t>написал несколько книг о том, как люди </a:t>
            </a:r>
            <a:r>
              <a:rPr lang="ru-RU" sz="2400" dirty="0" smtClean="0">
                <a:cs typeface="Times New Roman" pitchFamily="18" charset="0"/>
              </a:rPr>
              <a:t>решают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                         </a:t>
            </a:r>
            <a:r>
              <a:rPr lang="ru-RU" sz="2400" dirty="0">
                <a:cs typeface="Times New Roman" pitchFamily="18" charset="0"/>
              </a:rPr>
              <a:t>задачи и как надо учить и  решать задачи.</a:t>
            </a:r>
            <a:endParaRPr lang="ru-RU" sz="3600" dirty="0"/>
          </a:p>
        </p:txBody>
      </p:sp>
      <p:pic>
        <p:nvPicPr>
          <p:cNvPr id="3" name="Рисунок 2" descr="File:George Pólya ca 1973.jpg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467543" y="404664"/>
            <a:ext cx="2273003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133600"/>
            <a:ext cx="36131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068638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20949944">
            <a:off x="3041913" y="1263099"/>
            <a:ext cx="511870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cap="all" spc="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До  новых </a:t>
            </a:r>
            <a:br>
              <a:rPr lang="ru-RU" sz="5400" b="1" i="1" cap="all" spc="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</a:br>
            <a:r>
              <a:rPr lang="ru-RU" sz="5400" b="1" i="1" cap="all" spc="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встреч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1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1767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Зубарева И.И., </a:t>
            </a:r>
            <a:r>
              <a:rPr lang="ru-RU" sz="2000" dirty="0" err="1" smtClean="0"/>
              <a:t>МордковичА.Г</a:t>
            </a:r>
            <a:r>
              <a:rPr lang="ru-RU" sz="2000" dirty="0" smtClean="0"/>
              <a:t>. </a:t>
            </a:r>
            <a:r>
              <a:rPr lang="ru-RU" sz="2000" dirty="0" smtClean="0"/>
              <a:t>Математика</a:t>
            </a:r>
            <a:r>
              <a:rPr lang="ru-RU" sz="2000" dirty="0" smtClean="0"/>
              <a:t>. 5 класс: учебник для учащихся общеобразовательных учреждений </a:t>
            </a:r>
            <a:r>
              <a:rPr lang="ru-RU" sz="2000" dirty="0" smtClean="0"/>
              <a:t>/ </a:t>
            </a:r>
            <a:r>
              <a:rPr lang="ru-RU" sz="2000" dirty="0" smtClean="0"/>
              <a:t>– 10-е изд., стер. – М.: Мнемозина, 2010;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/>
          </a:p>
          <a:p>
            <a:pPr eaLnBrk="1" hangingPunct="1"/>
            <a:r>
              <a:rPr lang="ru-RU" sz="2000" dirty="0" smtClean="0"/>
              <a:t>Ким Е. Математика</a:t>
            </a:r>
            <a:r>
              <a:rPr lang="ru-RU" sz="2000" dirty="0" smtClean="0"/>
              <a:t>. 5 класс: поурочные планы по учебнику И.И.Зубаревой, А.Г.Мордковича. – 10-е изд., стер. / авт.-сост. Е. Ким. – Волгоград: Учитель, 2008;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/>
          </a:p>
          <a:p>
            <a:pPr eaLnBrk="1" hangingPunct="1"/>
            <a:r>
              <a:rPr lang="ru-RU" sz="2000" dirty="0" smtClean="0"/>
              <a:t>Коллекция </a:t>
            </a:r>
            <a:r>
              <a:rPr lang="en-US" sz="2000" dirty="0" smtClean="0"/>
              <a:t>Microsoft Office</a:t>
            </a:r>
            <a:r>
              <a:rPr lang="ru-RU" sz="2000" dirty="0" smtClean="0"/>
              <a:t> - </a:t>
            </a:r>
            <a:r>
              <a:rPr lang="en-US" sz="2000" dirty="0" smtClean="0"/>
              <a:t>c</a:t>
            </a:r>
            <a:r>
              <a:rPr lang="ru-RU" sz="2000" dirty="0" err="1" smtClean="0"/>
              <a:t>ова</a:t>
            </a:r>
            <a:r>
              <a:rPr lang="ru-RU" sz="2000" dirty="0" smtClean="0"/>
              <a:t> и ослик.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/>
          </a:p>
          <a:p>
            <a:pPr eaLnBrk="1" hangingPunct="1"/>
            <a:r>
              <a:rPr lang="en-US" sz="2000" dirty="0" smtClean="0">
                <a:hlinkClick r:id="rId2"/>
              </a:rPr>
              <a:t>http://ru.wikipedia.org/wiki/%CF%EE%E9%E0,_%C4%FC%B8%F0%E4%FC</a:t>
            </a:r>
            <a:r>
              <a:rPr lang="ru-RU" sz="2000" dirty="0" smtClean="0"/>
              <a:t>  - материал  о </a:t>
            </a:r>
            <a:r>
              <a:rPr lang="vi-VN" sz="2000" dirty="0" smtClean="0"/>
              <a:t>Джордж</a:t>
            </a:r>
            <a:r>
              <a:rPr lang="ru-RU" sz="2000" dirty="0" smtClean="0"/>
              <a:t>е </a:t>
            </a:r>
            <a:r>
              <a:rPr lang="vi-VN" sz="2000" dirty="0" smtClean="0"/>
              <a:t> По́лиа</a:t>
            </a:r>
            <a:r>
              <a:rPr lang="ru-RU" sz="20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200800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При подготовке урока были использованы материалы: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765175"/>
            <a:ext cx="2087563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7544" y="908720"/>
            <a:ext cx="568863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Цели  урока: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221163"/>
            <a:ext cx="89646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"Если вы хотите научиться плавать,</a:t>
            </a:r>
            <a:b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то смело входите в воду,</a:t>
            </a:r>
            <a:b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 а если хотите научиться решать задачи, то решайте их!»</a:t>
            </a:r>
            <a:endParaRPr lang="ru-RU" b="1">
              <a:effectLst>
                <a:outerShdw blurRad="38100" dist="38100" dir="2700000" algn="tl">
                  <a:srgbClr val="4E3B30"/>
                </a:outerShdw>
              </a:effectLst>
            </a:endParaRPr>
          </a:p>
          <a:p>
            <a:pPr algn="r" eaLnBrk="0" hangingPunct="0">
              <a:defRPr/>
            </a:pPr>
            <a:r>
              <a:rPr lang="ru-RU" sz="20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Д. Пойа </a:t>
            </a:r>
            <a:endParaRPr lang="ru-RU" sz="4400" b="1">
              <a:effectLst>
                <a:outerShdw blurRad="38100" dist="38100" dir="2700000" algn="tl">
                  <a:srgbClr val="4E3B3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825"/>
            <a:ext cx="183991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 1 (граница и черта) 5"/>
          <p:cNvSpPr/>
          <p:nvPr/>
        </p:nvSpPr>
        <p:spPr>
          <a:xfrm>
            <a:off x="1835150" y="188913"/>
            <a:ext cx="6840538" cy="1079500"/>
          </a:xfrm>
          <a:prstGeom prst="accentBorderCallout1">
            <a:avLst>
              <a:gd name="adj1" fmla="val 23519"/>
              <a:gd name="adj2" fmla="val -3534"/>
              <a:gd name="adj3" fmla="val 312816"/>
              <a:gd name="adj4" fmla="val -10280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Выноска 1 (граница и черта) 6"/>
          <p:cNvSpPr/>
          <p:nvPr/>
        </p:nvSpPr>
        <p:spPr>
          <a:xfrm>
            <a:off x="3995738" y="1773238"/>
            <a:ext cx="4608512" cy="647700"/>
          </a:xfrm>
          <a:prstGeom prst="accentBorderCallout1">
            <a:avLst>
              <a:gd name="adj1" fmla="val 24712"/>
              <a:gd name="adj2" fmla="val -4421"/>
              <a:gd name="adj3" fmla="val 293838"/>
              <a:gd name="adj4" fmla="val -55138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ыноска 1 (граница и черта) 8"/>
          <p:cNvSpPr/>
          <p:nvPr/>
        </p:nvSpPr>
        <p:spPr>
          <a:xfrm>
            <a:off x="3276600" y="2852738"/>
            <a:ext cx="5327650" cy="647700"/>
          </a:xfrm>
          <a:prstGeom prst="accentBorderCallout1">
            <a:avLst>
              <a:gd name="adj1" fmla="val 23718"/>
              <a:gd name="adj2" fmla="val -3118"/>
              <a:gd name="adj3" fmla="val 182552"/>
              <a:gd name="adj4" fmla="val -29911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Совпадают ли отрезки  АК и КА ?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2195513" y="333375"/>
            <a:ext cx="6048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Чем отличается изображение луча от изображения отрезка?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67175" y="1844675"/>
            <a:ext cx="4608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Совпадают ли лучи ВС и СВ ?</a:t>
            </a:r>
          </a:p>
        </p:txBody>
      </p:sp>
      <p:sp>
        <p:nvSpPr>
          <p:cNvPr id="12" name="Выноска 1 (граница и черта) 11"/>
          <p:cNvSpPr/>
          <p:nvPr/>
        </p:nvSpPr>
        <p:spPr>
          <a:xfrm>
            <a:off x="2627313" y="3933825"/>
            <a:ext cx="4248150" cy="863600"/>
          </a:xfrm>
          <a:prstGeom prst="accentBorderCallout1">
            <a:avLst>
              <a:gd name="adj1" fmla="val 24712"/>
              <a:gd name="adj2" fmla="val -3977"/>
              <a:gd name="adj3" fmla="val 43940"/>
              <a:gd name="adj4" fmla="val -24238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Сколько общих точек могут иметь  две прямые?</a:t>
            </a:r>
          </a:p>
        </p:txBody>
      </p:sp>
      <p:sp>
        <p:nvSpPr>
          <p:cNvPr id="13" name="Выноска 1 (граница и черта) 12"/>
          <p:cNvSpPr/>
          <p:nvPr/>
        </p:nvSpPr>
        <p:spPr>
          <a:xfrm>
            <a:off x="2411413" y="5516563"/>
            <a:ext cx="4537075" cy="576262"/>
          </a:xfrm>
          <a:prstGeom prst="accentBorderCallout1">
            <a:avLst>
              <a:gd name="adj1" fmla="val 24712"/>
              <a:gd name="adj2" fmla="val -3977"/>
              <a:gd name="adj3" fmla="val -170684"/>
              <a:gd name="adj4" fmla="val -17252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Середина отрезка – это ...  ?</a:t>
            </a:r>
          </a:p>
        </p:txBody>
      </p:sp>
      <p:pic>
        <p:nvPicPr>
          <p:cNvPr id="12298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716338"/>
            <a:ext cx="18002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179388" y="18891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1403350" y="260350"/>
            <a:ext cx="7164388" cy="1873250"/>
          </a:xfrm>
          <a:prstGeom prst="cloudCallout">
            <a:avLst>
              <a:gd name="adj1" fmla="val -44921"/>
              <a:gd name="adj2" fmla="val 114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760640" cy="1008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Назовите  отрезки и прямые, которые есть на рисунке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3316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429000"/>
            <a:ext cx="1814512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2492375"/>
            <a:ext cx="56054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79388" y="18891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№2.</a:t>
            </a:r>
          </a:p>
        </p:txBody>
      </p:sp>
      <p:sp>
        <p:nvSpPr>
          <p:cNvPr id="7" name="Овал 6"/>
          <p:cNvSpPr/>
          <p:nvPr/>
        </p:nvSpPr>
        <p:spPr>
          <a:xfrm flipH="1">
            <a:off x="5292725" y="5661025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72450" y="4149725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95738" y="4652963"/>
            <a:ext cx="460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80288" y="3068638"/>
            <a:ext cx="71437" cy="730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1403350" y="333375"/>
            <a:ext cx="6264275" cy="1295400"/>
          </a:xfrm>
          <a:prstGeom prst="cloudCallout">
            <a:avLst>
              <a:gd name="adj1" fmla="val -46566"/>
              <a:gd name="adj2" fmla="val 167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5736" y="764704"/>
            <a:ext cx="4752528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Опишите рисунок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4340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716338"/>
            <a:ext cx="211455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2636838"/>
            <a:ext cx="60452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148263" y="5516563"/>
            <a:ext cx="46037" cy="730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18891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4400"/>
            <a:ext cx="18145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Выноска-облако 21"/>
          <p:cNvSpPr/>
          <p:nvPr/>
        </p:nvSpPr>
        <p:spPr>
          <a:xfrm>
            <a:off x="0" y="188913"/>
            <a:ext cx="9144000" cy="4392612"/>
          </a:xfrm>
          <a:prstGeom prst="cloudCallout">
            <a:avLst>
              <a:gd name="adj1" fmla="val 38137"/>
              <a:gd name="adj2" fmla="val 58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7416824" cy="378904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 слагаемое увеличили на 50.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500" b="1" dirty="0" smtClean="0"/>
              <a:t>Как нужно изменить другое слагаемое,</a:t>
            </a:r>
            <a:br>
              <a:rPr lang="ru-RU" sz="2500" b="1" dirty="0" smtClean="0"/>
            </a:br>
            <a:r>
              <a:rPr lang="ru-RU" sz="2500" b="1" dirty="0" smtClean="0"/>
              <a:t>чтобы сумма 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увеличилась на 80?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увеличилась на 78?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уменьшилась на 59?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осталась без изменения?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87624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№97(а)</a:t>
            </a:r>
            <a:endParaRPr lang="ru-RU" sz="2400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1403350" y="5373688"/>
            <a:ext cx="6697663" cy="527050"/>
            <a:chOff x="179512" y="3947455"/>
            <a:chExt cx="7717200" cy="633673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6071217" y="3947455"/>
              <a:ext cx="1825495" cy="605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СУММА</a:t>
              </a:r>
            </a:p>
          </p:txBody>
        </p:sp>
        <p:grpSp>
          <p:nvGrpSpPr>
            <p:cNvPr id="15369" name="Группа 14"/>
            <p:cNvGrpSpPr>
              <a:grpSpLocks/>
            </p:cNvGrpSpPr>
            <p:nvPr/>
          </p:nvGrpSpPr>
          <p:grpSpPr bwMode="auto">
            <a:xfrm>
              <a:off x="179512" y="3947458"/>
              <a:ext cx="5853908" cy="633670"/>
              <a:chOff x="179512" y="3947458"/>
              <a:chExt cx="5853908" cy="633670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179512" y="3947456"/>
                <a:ext cx="1867566" cy="6050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371" name="TextBox 6"/>
              <p:cNvSpPr txBox="1">
                <a:spLocks noChangeArrowheads="1"/>
              </p:cNvSpPr>
              <p:nvPr/>
            </p:nvSpPr>
            <p:spPr bwMode="auto">
              <a:xfrm>
                <a:off x="179512" y="4077071"/>
                <a:ext cx="1944216" cy="443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cs typeface="Arial" charset="0"/>
                  </a:rPr>
                  <a:t>СЛАГАЕМОЕ</a:t>
                </a:r>
              </a:p>
            </p:txBody>
          </p:sp>
          <p:sp>
            <p:nvSpPr>
              <p:cNvPr id="11" name="Плюс 10"/>
              <p:cNvSpPr/>
              <p:nvPr/>
            </p:nvSpPr>
            <p:spPr>
              <a:xfrm>
                <a:off x="2411079" y="4004715"/>
                <a:ext cx="576184" cy="576413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Равно 11"/>
              <p:cNvSpPr/>
              <p:nvPr/>
            </p:nvSpPr>
            <p:spPr>
              <a:xfrm>
                <a:off x="5240781" y="4033344"/>
                <a:ext cx="792023" cy="503884"/>
              </a:xfrm>
              <a:prstGeom prst="mathEqua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3276270" y="3947456"/>
                <a:ext cx="1871224" cy="6050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375" name="TextBox 13"/>
              <p:cNvSpPr txBox="1">
                <a:spLocks noChangeArrowheads="1"/>
              </p:cNvSpPr>
              <p:nvPr/>
            </p:nvSpPr>
            <p:spPr bwMode="auto">
              <a:xfrm>
                <a:off x="3275856" y="4077071"/>
                <a:ext cx="1944216" cy="443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cs typeface="Arial" charset="0"/>
                  </a:rPr>
                  <a:t>СЛАГАЕМОЕ</a:t>
                </a:r>
              </a:p>
            </p:txBody>
          </p:sp>
        </p:grpSp>
      </p:grpSp>
      <p:pic>
        <p:nvPicPr>
          <p:cNvPr id="15367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4384675"/>
            <a:ext cx="154622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16388" name="Группа 15"/>
          <p:cNvGrpSpPr>
            <a:grpSpLocks/>
          </p:cNvGrpSpPr>
          <p:nvPr/>
        </p:nvGrpSpPr>
        <p:grpSpPr bwMode="auto">
          <a:xfrm>
            <a:off x="250825" y="2205038"/>
            <a:ext cx="8497888" cy="3600450"/>
            <a:chOff x="251520" y="1340768"/>
            <a:chExt cx="8496944" cy="2016224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1619793" y="1340768"/>
              <a:ext cx="7128671" cy="201622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392" name="TextBox 4"/>
            <p:cNvSpPr txBox="1">
              <a:spLocks noChangeArrowheads="1"/>
            </p:cNvSpPr>
            <p:nvPr/>
          </p:nvSpPr>
          <p:spPr bwMode="auto">
            <a:xfrm>
              <a:off x="2051720" y="1556792"/>
              <a:ext cx="5688632" cy="1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АВ = 9       А              В         С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  <a:t>ВС = 7</a:t>
              </a:r>
              <a:b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АС = ?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211893" y="2204864"/>
              <a:ext cx="30968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4140463" y="2132856"/>
              <a:ext cx="179368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164315" y="2132856"/>
              <a:ext cx="179367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11918" y="2132856"/>
              <a:ext cx="180955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491248" y="1556792"/>
              <a:ext cx="0" cy="12961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251520" y="1700808"/>
              <a:ext cx="1007951" cy="100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399" name="TextBox 14"/>
            <p:cNvSpPr txBox="1">
              <a:spLocks noChangeArrowheads="1"/>
            </p:cNvSpPr>
            <p:nvPr/>
          </p:nvSpPr>
          <p:spPr bwMode="auto">
            <a:xfrm>
              <a:off x="467544" y="1916832"/>
              <a:ext cx="864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chemeClr val="bg1"/>
                  </a:solidFill>
                  <a:latin typeface="Lucida Sans Unicode" pitchFamily="34" charset="0"/>
                </a:rPr>
                <a:t>а)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63938" y="38608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АС = АВ + ВС </a:t>
            </a:r>
            <a:b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</a:b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АС = 9 + 7 = 16 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Ответ: 16.</a:t>
            </a:r>
          </a:p>
        </p:txBody>
      </p:sp>
      <p:sp>
        <p:nvSpPr>
          <p:cNvPr id="30" name="Дуга 29"/>
          <p:cNvSpPr/>
          <p:nvPr/>
        </p:nvSpPr>
        <p:spPr>
          <a:xfrm>
            <a:off x="4211638" y="3429000"/>
            <a:ext cx="1873250" cy="5048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468313" y="1700213"/>
            <a:ext cx="8351837" cy="4176712"/>
            <a:chOff x="323528" y="3789040"/>
            <a:chExt cx="8352928" cy="3327139"/>
          </a:xfrm>
        </p:grpSpPr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1619097" y="3789040"/>
              <a:ext cx="7057359" cy="3327139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23528" y="3933203"/>
              <a:ext cx="1008194" cy="10078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19" name="TextBox 18"/>
            <p:cNvSpPr txBox="1">
              <a:spLocks noChangeArrowheads="1"/>
            </p:cNvSpPr>
            <p:nvPr/>
          </p:nvSpPr>
          <p:spPr bwMode="auto">
            <a:xfrm>
              <a:off x="539552" y="4149080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solidFill>
                    <a:schemeClr val="bg1"/>
                  </a:solidFill>
                  <a:latin typeface="Lucida Sans Unicode" pitchFamily="34" charset="0"/>
                </a:rPr>
                <a:t>б)</a:t>
              </a:r>
            </a:p>
          </p:txBody>
        </p:sp>
        <p:grpSp>
          <p:nvGrpSpPr>
            <p:cNvPr id="17420" name="Группа 26"/>
            <p:cNvGrpSpPr>
              <a:grpSpLocks/>
            </p:cNvGrpSpPr>
            <p:nvPr/>
          </p:nvGrpSpPr>
          <p:grpSpPr bwMode="auto">
            <a:xfrm>
              <a:off x="4355976" y="4365104"/>
              <a:ext cx="3960440" cy="144016"/>
              <a:chOff x="4283968" y="5229200"/>
              <a:chExt cx="3960440" cy="144016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284297" y="5301871"/>
                <a:ext cx="395974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Овал 21"/>
              <p:cNvSpPr/>
              <p:nvPr/>
            </p:nvSpPr>
            <p:spPr>
              <a:xfrm>
                <a:off x="8099557" y="5229789"/>
                <a:ext cx="144482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5219456" y="5229789"/>
                <a:ext cx="144482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4284297" y="5229789"/>
                <a:ext cx="144481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6732542" y="5229789"/>
                <a:ext cx="142894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7421" name="TextBox 25"/>
            <p:cNvSpPr txBox="1">
              <a:spLocks noChangeArrowheads="1"/>
            </p:cNvSpPr>
            <p:nvPr/>
          </p:nvSpPr>
          <p:spPr bwMode="auto">
            <a:xfrm>
              <a:off x="1691680" y="3861048"/>
              <a:ext cx="6840760" cy="2133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АК = 32          А       Т          Р           К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АТ= 12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  <a:t>РК = 14</a:t>
              </a: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/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ТР = ?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492592" y="3933203"/>
              <a:ext cx="0" cy="14403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40200" y="2997200"/>
            <a:ext cx="45005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АК = АТ + ТР + РК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140200" y="4508500"/>
            <a:ext cx="427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ТР = 32 – (12 +14) = 6</a:t>
            </a:r>
            <a:endParaRPr lang="ru-RU" sz="2800">
              <a:latin typeface="Lucida Sans Unicode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79613" y="5373688"/>
            <a:ext cx="2016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Lucida Sans Unicode" pitchFamily="34" charset="0"/>
              </a:rPr>
              <a:t>Ответ: 6.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4067175" y="3716338"/>
            <a:ext cx="3741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ТР = АК – (АТ + РК)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904</TotalTime>
  <Words>601</Words>
  <Application>Microsoft Office PowerPoint</Application>
  <PresentationFormat>Экран (4:3)</PresentationFormat>
  <Paragraphs>137</Paragraphs>
  <Slides>22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Georgia</vt:lpstr>
      <vt:lpstr>Открытая</vt:lpstr>
      <vt:lpstr>Математика – 5 по учебнику И.И.Зубаревой, А.Г.Мордкович урок12</vt:lpstr>
      <vt:lpstr>Проверка домашнего задания </vt:lpstr>
      <vt:lpstr>Слайд 3</vt:lpstr>
      <vt:lpstr>Слайд 4</vt:lpstr>
      <vt:lpstr>Назовите  отрезки и прямые, которые есть на рисунке</vt:lpstr>
      <vt:lpstr>Опишите рисунок</vt:lpstr>
      <vt:lpstr>№97(а)</vt:lpstr>
      <vt:lpstr>Решение задач  на нахождение длины отрезка</vt:lpstr>
      <vt:lpstr>Решение задач  на нахождение длины отрезка</vt:lpstr>
      <vt:lpstr>Слайд 10</vt:lpstr>
      <vt:lpstr>Слайд 11</vt:lpstr>
      <vt:lpstr>Слайд 12</vt:lpstr>
      <vt:lpstr>Решение задач  на нахождение длины отрезка</vt:lpstr>
      <vt:lpstr>Решение задач  на нахождение длины отрезка</vt:lpstr>
      <vt:lpstr>Слайд 15</vt:lpstr>
      <vt:lpstr>№5. Может ли</vt:lpstr>
      <vt:lpstr>Подведение итогов</vt:lpstr>
      <vt:lpstr>Домашнее задание:</vt:lpstr>
      <vt:lpstr>Слайд 19</vt:lpstr>
      <vt:lpstr>Слайд 20</vt:lpstr>
      <vt:lpstr>Слайд 21</vt:lpstr>
      <vt:lpstr>При подготовке урока были использованы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89</cp:revision>
  <dcterms:modified xsi:type="dcterms:W3CDTF">2012-10-21T15:01:46Z</dcterms:modified>
</cp:coreProperties>
</file>