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74" r:id="rId6"/>
    <p:sldId id="260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68" r:id="rId15"/>
    <p:sldId id="270" r:id="rId16"/>
    <p:sldId id="273" r:id="rId17"/>
    <p:sldId id="271" r:id="rId18"/>
    <p:sldId id="272" r:id="rId19"/>
  </p:sldIdLst>
  <p:sldSz cx="10287000" cy="6858000" type="35mm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9966"/>
    <a:srgbClr val="000000"/>
    <a:srgbClr val="0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603" autoAdjust="0"/>
    <p:restoredTop sz="86410"/>
  </p:normalViewPr>
  <p:slideViewPr>
    <p:cSldViewPr>
      <p:cViewPr varScale="1">
        <p:scale>
          <a:sx n="59" d="100"/>
          <a:sy n="59" d="100"/>
        </p:scale>
        <p:origin x="-420" y="-78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3600" y="692150"/>
            <a:ext cx="51308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1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ru-RU" dirty="0"/>
          </a:p>
        </p:txBody>
      </p:sp>
      <p:sp>
        <p:nvSpPr>
          <p:cNvPr id="410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692150"/>
            <a:ext cx="5124450" cy="3416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0285413" cy="6856413"/>
          </a:xfrm>
          <a:prstGeom prst="rect">
            <a:avLst/>
          </a:prstGeom>
          <a:gradFill rotWithShape="0">
            <a:gsLst>
              <a:gs pos="0">
                <a:srgbClr val="008080">
                  <a:gamma/>
                  <a:shade val="0"/>
                  <a:invGamma/>
                </a:srgbClr>
              </a:gs>
              <a:gs pos="100000">
                <a:srgbClr val="008080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Freeform 3"/>
          <p:cNvSpPr>
            <a:spLocks/>
          </p:cNvSpPr>
          <p:nvPr/>
        </p:nvSpPr>
        <p:spPr bwMode="auto">
          <a:xfrm>
            <a:off x="219075" y="182563"/>
            <a:ext cx="9917113" cy="6559550"/>
          </a:xfrm>
          <a:custGeom>
            <a:avLst/>
            <a:gdLst/>
            <a:ahLst/>
            <a:cxnLst>
              <a:cxn ang="0">
                <a:pos x="0" y="307"/>
              </a:cxn>
              <a:cxn ang="0">
                <a:pos x="352" y="307"/>
              </a:cxn>
              <a:cxn ang="0">
                <a:pos x="352" y="0"/>
              </a:cxn>
              <a:cxn ang="0">
                <a:pos x="5886" y="0"/>
              </a:cxn>
              <a:cxn ang="0">
                <a:pos x="5886" y="307"/>
              </a:cxn>
              <a:cxn ang="0">
                <a:pos x="6246" y="307"/>
              </a:cxn>
              <a:cxn ang="0">
                <a:pos x="6246" y="3850"/>
              </a:cxn>
              <a:cxn ang="0">
                <a:pos x="5886" y="3850"/>
              </a:cxn>
              <a:cxn ang="0">
                <a:pos x="5886" y="4131"/>
              </a:cxn>
              <a:cxn ang="0">
                <a:pos x="352" y="4131"/>
              </a:cxn>
              <a:cxn ang="0">
                <a:pos x="352" y="3850"/>
              </a:cxn>
              <a:cxn ang="0">
                <a:pos x="0" y="3850"/>
              </a:cxn>
              <a:cxn ang="0">
                <a:pos x="0" y="307"/>
              </a:cxn>
            </a:cxnLst>
            <a:rect l="0" t="0" r="r" b="b"/>
            <a:pathLst>
              <a:path w="6247" h="4132">
                <a:moveTo>
                  <a:pt x="0" y="307"/>
                </a:moveTo>
                <a:lnTo>
                  <a:pt x="352" y="307"/>
                </a:lnTo>
                <a:lnTo>
                  <a:pt x="352" y="0"/>
                </a:lnTo>
                <a:lnTo>
                  <a:pt x="5886" y="0"/>
                </a:lnTo>
                <a:lnTo>
                  <a:pt x="5886" y="307"/>
                </a:lnTo>
                <a:lnTo>
                  <a:pt x="6246" y="307"/>
                </a:lnTo>
                <a:lnTo>
                  <a:pt x="6246" y="3850"/>
                </a:lnTo>
                <a:lnTo>
                  <a:pt x="5886" y="3850"/>
                </a:lnTo>
                <a:lnTo>
                  <a:pt x="5886" y="4131"/>
                </a:lnTo>
                <a:lnTo>
                  <a:pt x="352" y="4131"/>
                </a:lnTo>
                <a:lnTo>
                  <a:pt x="352" y="3850"/>
                </a:lnTo>
                <a:lnTo>
                  <a:pt x="0" y="3850"/>
                </a:lnTo>
                <a:lnTo>
                  <a:pt x="0" y="307"/>
                </a:lnTo>
              </a:path>
            </a:pathLst>
          </a:custGeom>
          <a:noFill/>
          <a:ln w="50800" cap="rnd" cmpd="sng">
            <a:solidFill>
              <a:srgbClr val="ABABA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8" name="Freeform 4"/>
          <p:cNvSpPr>
            <a:spLocks/>
          </p:cNvSpPr>
          <p:nvPr/>
        </p:nvSpPr>
        <p:spPr bwMode="auto">
          <a:xfrm>
            <a:off x="434975" y="314325"/>
            <a:ext cx="9499600" cy="62817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83" y="0"/>
              </a:cxn>
              <a:cxn ang="0">
                <a:pos x="5983" y="3956"/>
              </a:cxn>
              <a:cxn ang="0">
                <a:pos x="0" y="3956"/>
              </a:cxn>
              <a:cxn ang="0">
                <a:pos x="0" y="0"/>
              </a:cxn>
            </a:cxnLst>
            <a:rect l="0" t="0" r="r" b="b"/>
            <a:pathLst>
              <a:path w="5984" h="3957">
                <a:moveTo>
                  <a:pt x="0" y="0"/>
                </a:moveTo>
                <a:lnTo>
                  <a:pt x="5983" y="0"/>
                </a:lnTo>
                <a:lnTo>
                  <a:pt x="5983" y="3956"/>
                </a:lnTo>
                <a:lnTo>
                  <a:pt x="0" y="3956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EFF5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00100" y="6248400"/>
            <a:ext cx="2132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606996" y="609600"/>
            <a:ext cx="8908479" cy="2531368"/>
          </a:xfrm>
          <a:ln/>
        </p:spPr>
        <p:txBody>
          <a:bodyPr/>
          <a:lstStyle/>
          <a:p>
            <a:r>
              <a:rPr lang="ru-RU" dirty="0" smtClean="0"/>
              <a:t>Открытый урок </a:t>
            </a:r>
            <a:br>
              <a:rPr lang="ru-RU" dirty="0" smtClean="0"/>
            </a:br>
            <a:r>
              <a:rPr lang="ru-RU" dirty="0" smtClean="0"/>
              <a:t>по русскому языку</a:t>
            </a:r>
            <a:br>
              <a:rPr lang="ru-RU" dirty="0" smtClean="0"/>
            </a:br>
            <a:r>
              <a:rPr lang="ru-RU" dirty="0" smtClean="0"/>
              <a:t>во 2 классе</a:t>
            </a: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67036" y="4509120"/>
            <a:ext cx="8743950" cy="1944216"/>
          </a:xfrm>
          <a:ln/>
        </p:spPr>
        <p:txBody>
          <a:bodyPr/>
          <a:lstStyle/>
          <a:p>
            <a:pPr algn="ctr">
              <a:buNone/>
            </a:pPr>
            <a:r>
              <a:rPr lang="ru-RU" sz="2400" i="1" dirty="0" smtClean="0"/>
              <a:t>Подготовила учитель начальных классов</a:t>
            </a:r>
          </a:p>
          <a:p>
            <a:pPr algn="ctr">
              <a:buNone/>
            </a:pPr>
            <a:r>
              <a:rPr lang="ru-RU" sz="2400" i="1" dirty="0" smtClean="0"/>
              <a:t>ЧОУ «Православная гимназия №38»</a:t>
            </a:r>
          </a:p>
          <a:p>
            <a:pPr algn="ctr">
              <a:buNone/>
            </a:pPr>
            <a:r>
              <a:rPr lang="ru-RU" sz="2400" i="1" dirty="0" err="1" smtClean="0"/>
              <a:t>Шамыгина</a:t>
            </a:r>
            <a:r>
              <a:rPr lang="ru-RU" sz="2400" i="1" dirty="0" smtClean="0"/>
              <a:t> Юлия Стефановна</a:t>
            </a:r>
            <a:endParaRPr lang="ru-RU" sz="2400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07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3220" y="332656"/>
            <a:ext cx="4176464" cy="371128"/>
          </a:xfrm>
        </p:spPr>
        <p:txBody>
          <a:bodyPr/>
          <a:lstStyle/>
          <a:p>
            <a:r>
              <a:rPr lang="ru-RU" dirty="0" smtClean="0"/>
              <a:t>Глаголица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www.wonderteam.info/wp-content/uploads/glagol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9204" y="857250"/>
            <a:ext cx="4743450" cy="600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www.nemiga.info/skorina/kirill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052" y="980728"/>
            <a:ext cx="7620000" cy="5715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911252" y="332656"/>
            <a:ext cx="4176464" cy="3711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Кириллица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012" y="332656"/>
            <a:ext cx="8743950" cy="299120"/>
          </a:xfrm>
        </p:spPr>
        <p:txBody>
          <a:bodyPr/>
          <a:lstStyle/>
          <a:p>
            <a:r>
              <a:rPr lang="ru-RU" dirty="0" smtClean="0"/>
              <a:t>Церковнославянский алфавит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Изображение 001.jpg"/>
          <p:cNvPicPr>
            <a:picLocks noChangeAspect="1" noChangeArrowheads="1"/>
          </p:cNvPicPr>
          <p:nvPr/>
        </p:nvPicPr>
        <p:blipFill>
          <a:blip r:embed="rId2"/>
          <a:srcRect l="16855" t="27482" r="12143" b="7156"/>
          <a:stretch>
            <a:fillRect/>
          </a:stretch>
        </p:blipFill>
        <p:spPr bwMode="auto">
          <a:xfrm>
            <a:off x="1357286" y="857232"/>
            <a:ext cx="7286676" cy="5676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4948" y="1052736"/>
            <a:ext cx="9937104" cy="4402832"/>
          </a:xfrm>
        </p:spPr>
        <p:txBody>
          <a:bodyPr/>
          <a:lstStyle/>
          <a:p>
            <a:pPr>
              <a:buNone/>
            </a:pPr>
            <a:r>
              <a:rPr lang="ru-RU" sz="3600" dirty="0" smtClean="0"/>
              <a:t>    Св</a:t>
            </a:r>
            <a:r>
              <a:rPr lang="ru-RU" sz="3600" u="sng" dirty="0" smtClean="0"/>
              <a:t>я</a:t>
            </a:r>
            <a:r>
              <a:rPr lang="ru-RU" sz="3600" dirty="0" smtClean="0"/>
              <a:t>тые равн</a:t>
            </a:r>
            <a:r>
              <a:rPr lang="ru-RU" sz="3600" u="sng" dirty="0" smtClean="0"/>
              <a:t>оап</a:t>
            </a:r>
            <a:r>
              <a:rPr lang="ru-RU" sz="3600" dirty="0" smtClean="0"/>
              <a:t>ост</a:t>
            </a:r>
            <a:r>
              <a:rPr lang="ru-RU" sz="3600" u="sng" dirty="0" smtClean="0"/>
              <a:t>о</a:t>
            </a:r>
            <a:r>
              <a:rPr lang="ru-RU" sz="3600" dirty="0" smtClean="0"/>
              <a:t>л</a:t>
            </a:r>
            <a:r>
              <a:rPr lang="ru-RU" sz="3600" u="sng" dirty="0" smtClean="0"/>
              <a:t>ь</a:t>
            </a:r>
            <a:r>
              <a:rPr lang="ru-RU" sz="3600" dirty="0" smtClean="0"/>
              <a:t>ные К</a:t>
            </a:r>
            <a:r>
              <a:rPr lang="ru-RU" sz="3600" u="sng" dirty="0" smtClean="0"/>
              <a:t>и</a:t>
            </a:r>
            <a:r>
              <a:rPr lang="ru-RU" sz="3600" dirty="0" smtClean="0"/>
              <a:t>ри</a:t>
            </a:r>
            <a:r>
              <a:rPr lang="ru-RU" sz="3600" u="sng" dirty="0" smtClean="0"/>
              <a:t>лл</a:t>
            </a:r>
            <a:r>
              <a:rPr lang="ru-RU" sz="3600" dirty="0" smtClean="0"/>
              <a:t> и </a:t>
            </a:r>
            <a:r>
              <a:rPr lang="ru-RU" sz="3600" dirty="0" err="1" smtClean="0"/>
              <a:t>М</a:t>
            </a:r>
            <a:r>
              <a:rPr lang="ru-RU" sz="3600" u="sng" dirty="0" err="1" smtClean="0"/>
              <a:t>е</a:t>
            </a:r>
            <a:r>
              <a:rPr lang="ru-RU" sz="3600" dirty="0" err="1" smtClean="0"/>
              <a:t>фодий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25604" name="Picture 4" descr="http://www.sojuzrus.lt/uploads/posts/2012-05/1337799683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1292" y="2060848"/>
            <a:ext cx="3109739" cy="4305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012" y="188640"/>
            <a:ext cx="8743950" cy="1143000"/>
          </a:xfrm>
        </p:spPr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http://900igr.net/datas/literatura/Kavkazskij-plennik-1/0028-028-Fizkultminutka.jpg"/>
          <p:cNvPicPr>
            <a:picLocks noChangeAspect="1" noChangeArrowheads="1"/>
          </p:cNvPicPr>
          <p:nvPr/>
        </p:nvPicPr>
        <p:blipFill>
          <a:blip r:embed="rId2" cstate="print"/>
          <a:srcRect t="17143"/>
          <a:stretch>
            <a:fillRect/>
          </a:stretch>
        </p:blipFill>
        <p:spPr bwMode="auto">
          <a:xfrm>
            <a:off x="751012" y="1412776"/>
            <a:ext cx="8424936" cy="5235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515144"/>
          </a:xfrm>
        </p:spPr>
        <p:txBody>
          <a:bodyPr/>
          <a:lstStyle/>
          <a:p>
            <a:r>
              <a:rPr lang="ru-RU" dirty="0" smtClean="0"/>
              <a:t>Закрепление. Работа по учебнику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79403" y="2060848"/>
            <a:ext cx="5236071" cy="4035152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с</a:t>
            </a:r>
            <a:r>
              <a:rPr lang="ru-RU" dirty="0" smtClean="0"/>
              <a:t>.82 упр. 122, 123, 125.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dirty="0" smtClean="0"/>
              <a:t>Страничка для любознательных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3794" name="AutoShape 2" descr="http://&amp;ucy;&amp;chcy;&amp;iecy;&amp;bcy;&amp;ncy;&amp;icy;&amp;kcy;&amp;icy;&amp;vcy;&amp;shcy;&amp;kcy;&amp;ocy;&amp;lcy;&amp;ucy;.&amp;rcy;&amp;fcy;/images/product/l/41956c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 descr="http://&amp;ucy;&amp;chcy;&amp;iecy;&amp;bcy;&amp;ncy;&amp;icy;&amp;kcy;&amp;icy;&amp;vcy;&amp;shcy;&amp;kcy;&amp;ocy;&amp;lcy;&amp;ucy;.&amp;rcy;&amp;fcy;/images/product/l/41956c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AutoShape 6" descr="http://&amp;ucy;&amp;chcy;&amp;iecy;&amp;bcy;&amp;ncy;&amp;icy;&amp;kcy;&amp;icy;&amp;vcy;&amp;shcy;&amp;kcy;&amp;ocy;&amp;lcy;&amp;ucy;.&amp;rcy;&amp;fcy;/images/product/l/41956c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0" name="AutoShape 8" descr="http://&amp;ucy;&amp;chcy;&amp;iecy;&amp;bcy;&amp;ncy;&amp;icy;&amp;kcy;&amp;icy;&amp;vcy;&amp;shcy;&amp;kcy;&amp;ocy;&amp;lcy;&amp;ucy;.&amp;rcy;&amp;fcy;/images/product/l/41956c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2" name="AutoShape 10" descr="http://&amp;ucy;&amp;chcy;&amp;iecy;&amp;bcy;&amp;ncy;&amp;icy;&amp;kcy;&amp;icy;&amp;vcy;&amp;shcy;&amp;kcy;&amp;ocy;&amp;lcy;&amp;ucy;.&amp;rcy;&amp;fcy;/images/product/l/41956c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4" name="AutoShape 12" descr="http://&amp;ucy;&amp;chcy;&amp;iecy;&amp;bcy;&amp;ncy;&amp;icy;&amp;kcy;&amp;icy;&amp;vcy;&amp;shcy;&amp;kcy;&amp;ocy;&amp;lcy;&amp;ucy;.&amp;rcy;&amp;fcy;/images/product/l/41956c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805" name="Picture 13"/>
          <p:cNvPicPr>
            <a:picLocks noChangeAspect="1" noChangeArrowheads="1"/>
          </p:cNvPicPr>
          <p:nvPr/>
        </p:nvPicPr>
        <p:blipFill>
          <a:blip r:embed="rId2" cstate="print"/>
          <a:srcRect l="33293" t="28493" r="13788"/>
          <a:stretch>
            <a:fillRect/>
          </a:stretch>
        </p:blipFill>
        <p:spPr bwMode="auto">
          <a:xfrm>
            <a:off x="606996" y="1556792"/>
            <a:ext cx="3024336" cy="4086647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1525" y="260648"/>
            <a:ext cx="8743950" cy="6336704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/>
              <a:t>Святым равноапостольным </a:t>
            </a:r>
            <a:r>
              <a:rPr lang="ru-RU" b="1" i="1" dirty="0" err="1" smtClean="0"/>
              <a:t>Мефодию</a:t>
            </a:r>
            <a:r>
              <a:rPr lang="ru-RU" b="1" i="1" dirty="0" smtClean="0"/>
              <a:t> и Кириллу, учителям словенским</a:t>
            </a:r>
          </a:p>
          <a:p>
            <a:pPr algn="ctr">
              <a:buNone/>
            </a:pPr>
            <a:endParaRPr lang="ru-RU" b="1" dirty="0" smtClean="0"/>
          </a:p>
          <a:p>
            <a:pPr marL="0">
              <a:spcBef>
                <a:spcPts val="0"/>
              </a:spcBef>
              <a:buNone/>
            </a:pPr>
            <a:r>
              <a:rPr lang="ru-RU" b="1" dirty="0" smtClean="0"/>
              <a:t>Мы вас благодарим, </a:t>
            </a:r>
            <a:r>
              <a:rPr lang="ru-RU" b="1" dirty="0" err="1" smtClean="0"/>
              <a:t>Мефодий</a:t>
            </a:r>
            <a:r>
              <a:rPr lang="ru-RU" b="1" dirty="0" smtClean="0"/>
              <a:t> и Кирилл,</a:t>
            </a:r>
          </a:p>
          <a:p>
            <a:pPr marL="0">
              <a:spcBef>
                <a:spcPts val="0"/>
              </a:spcBef>
              <a:buNone/>
            </a:pPr>
            <a:r>
              <a:rPr lang="ru-RU" b="1" dirty="0" smtClean="0"/>
              <a:t>Святые братья, апостолам равные;</a:t>
            </a:r>
          </a:p>
          <a:p>
            <a:pPr marL="0">
              <a:spcBef>
                <a:spcPts val="0"/>
              </a:spcBef>
              <a:buNone/>
            </a:pPr>
            <a:r>
              <a:rPr lang="ru-RU" b="1" dirty="0" smtClean="0"/>
              <a:t>Великое дело вами Бог совершил:</a:t>
            </a:r>
          </a:p>
          <a:p>
            <a:pPr marL="0">
              <a:spcBef>
                <a:spcPts val="0"/>
              </a:spcBef>
              <a:buNone/>
            </a:pPr>
            <a:r>
              <a:rPr lang="ru-RU" b="1" dirty="0" smtClean="0"/>
              <a:t>Славянам веру открыл Православную.</a:t>
            </a:r>
          </a:p>
          <a:p>
            <a:pPr marL="0">
              <a:spcBef>
                <a:spcPts val="0"/>
              </a:spcBef>
              <a:buNone/>
            </a:pPr>
            <a:endParaRPr lang="ru-RU" b="1" dirty="0"/>
          </a:p>
          <a:p>
            <a:pPr marL="0">
              <a:spcBef>
                <a:spcPts val="0"/>
              </a:spcBef>
              <a:buNone/>
            </a:pPr>
            <a:r>
              <a:rPr lang="ru-RU" b="1" dirty="0" smtClean="0"/>
              <a:t>Создали вы для славян письмена,</a:t>
            </a:r>
          </a:p>
          <a:p>
            <a:pPr marL="0">
              <a:spcBef>
                <a:spcPts val="0"/>
              </a:spcBef>
              <a:buNone/>
            </a:pPr>
            <a:r>
              <a:rPr lang="ru-RU" b="1" dirty="0" smtClean="0"/>
              <a:t>Чтоб о Боге читали и знали,</a:t>
            </a:r>
          </a:p>
          <a:p>
            <a:pPr marL="0">
              <a:spcBef>
                <a:spcPts val="0"/>
              </a:spcBef>
              <a:buNone/>
            </a:pPr>
            <a:r>
              <a:rPr lang="ru-RU" b="1" dirty="0" smtClean="0"/>
              <a:t>Чтобы молились во все времена</a:t>
            </a:r>
          </a:p>
          <a:p>
            <a:pPr marL="0">
              <a:spcBef>
                <a:spcPts val="0"/>
              </a:spcBef>
              <a:buNone/>
            </a:pPr>
            <a:r>
              <a:rPr lang="ru-RU" b="1" dirty="0" smtClean="0"/>
              <a:t>И Бога во веки веков прославляли.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3020" y="1700808"/>
            <a:ext cx="8743950" cy="4114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Оценим себя за работу на уроке.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             - Я справился!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             - есть ошибки!</a:t>
            </a:r>
          </a:p>
          <a:p>
            <a:pPr>
              <a:buNone/>
            </a:pPr>
            <a:endParaRPr lang="ru-RU" b="1" dirty="0"/>
          </a:p>
          <a:p>
            <a:pPr>
              <a:buNone/>
            </a:pPr>
            <a:r>
              <a:rPr lang="ru-RU" dirty="0" smtClean="0"/>
              <a:t>                - Я не справился!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          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 bwMode="auto">
          <a:xfrm>
            <a:off x="1111052" y="2420888"/>
            <a:ext cx="1152128" cy="108012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 bwMode="auto">
          <a:xfrm>
            <a:off x="1111052" y="3717032"/>
            <a:ext cx="1152128" cy="108012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1111052" y="5013176"/>
            <a:ext cx="1152128" cy="108012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Подведение итогов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Почему алфавит называют азбукой?</a:t>
            </a:r>
          </a:p>
          <a:p>
            <a:pPr>
              <a:buFontTx/>
              <a:buChar char="-"/>
            </a:pPr>
            <a:r>
              <a:rPr lang="ru-RU" dirty="0"/>
              <a:t> </a:t>
            </a:r>
            <a:r>
              <a:rPr lang="ru-RU" dirty="0" smtClean="0"/>
              <a:t>Что обозначают слова «азбука» и «алфавит»?</a:t>
            </a:r>
          </a:p>
          <a:p>
            <a:pPr>
              <a:buFontTx/>
              <a:buChar char="-"/>
            </a:pPr>
            <a:r>
              <a:rPr lang="ru-RU" dirty="0" smtClean="0"/>
              <a:t>Как образовались эти слова в русском языке?</a:t>
            </a:r>
          </a:p>
          <a:p>
            <a:pPr>
              <a:buFontTx/>
              <a:buChar char="-"/>
            </a:pPr>
            <a:r>
              <a:rPr lang="ru-RU" dirty="0" smtClean="0"/>
              <a:t>Кто создал славянскую азбуку?</a:t>
            </a:r>
          </a:p>
          <a:p>
            <a:pPr>
              <a:buFontTx/>
              <a:buChar char="-"/>
            </a:pPr>
            <a:r>
              <a:rPr lang="ru-RU" dirty="0" smtClean="0"/>
              <a:t>Для нужна азбука?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012" y="332656"/>
            <a:ext cx="8743950" cy="515144"/>
          </a:xfrm>
        </p:spPr>
        <p:txBody>
          <a:bodyPr/>
          <a:lstStyle/>
          <a:p>
            <a:r>
              <a:rPr lang="ru-RU" dirty="0" smtClean="0"/>
              <a:t>Орфографическая минутка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1525" y="1340768"/>
            <a:ext cx="8743950" cy="4755232"/>
          </a:xfrm>
        </p:spPr>
        <p:txBody>
          <a:bodyPr/>
          <a:lstStyle/>
          <a:p>
            <a:pPr algn="ctr">
              <a:buNone/>
            </a:pPr>
            <a:r>
              <a:rPr lang="ru-RU" sz="4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Ангел Хранитель</a:t>
            </a:r>
            <a:endParaRPr lang="ru-RU" sz="4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Ангела </a:t>
            </a:r>
            <a:r>
              <a:rPr lang="ru-RU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Бог при Крещенье мне дал.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Пусть </a:t>
            </a:r>
            <a:r>
              <a:rPr lang="ru-RU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его никогда не видал,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Знаю </a:t>
            </a:r>
            <a:r>
              <a:rPr lang="ru-RU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верю, что день изо дня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Он </a:t>
            </a:r>
            <a:r>
              <a:rPr lang="ru-RU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 беды защищает меня!</a:t>
            </a:r>
          </a:p>
          <a:p>
            <a:pPr algn="r">
              <a:buNone/>
            </a:pPr>
            <a:r>
              <a:rPr lang="ru-RU" sz="4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Е. Санин</a:t>
            </a:r>
            <a:endParaRPr lang="ru-RU" sz="4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img01.chitalnya.ru/upload/639/658898558933287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5148" y="188640"/>
            <a:ext cx="5472608" cy="6319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012" y="404664"/>
            <a:ext cx="8743950" cy="659160"/>
          </a:xfrm>
        </p:spPr>
        <p:txBody>
          <a:bodyPr/>
          <a:lstStyle/>
          <a:p>
            <a:r>
              <a:rPr lang="ru-RU" dirty="0" smtClean="0"/>
              <a:t>Самоопределение к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5" descr="совр алф 1"/>
          <p:cNvPicPr>
            <a:picLocks noChangeAspect="1" noChangeArrowheads="1"/>
          </p:cNvPicPr>
          <p:nvPr/>
        </p:nvPicPr>
        <p:blipFill>
          <a:blip r:embed="rId2" cstate="print">
            <a:lum bright="12000" contrast="12000"/>
          </a:blip>
          <a:srcRect l="5085" t="2542" r="3390" b="869"/>
          <a:stretch>
            <a:fillRect/>
          </a:stretch>
        </p:blipFill>
        <p:spPr bwMode="auto">
          <a:xfrm>
            <a:off x="534988" y="1052735"/>
            <a:ext cx="4176464" cy="5805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6" name="Picture 7" descr="совр алф 2"/>
          <p:cNvPicPr>
            <a:picLocks noChangeAspect="1" noChangeArrowheads="1"/>
          </p:cNvPicPr>
          <p:nvPr/>
        </p:nvPicPr>
        <p:blipFill>
          <a:blip r:embed="rId3" cstate="print">
            <a:lum bright="12000" contrast="6000"/>
          </a:blip>
          <a:srcRect l="7192" t="1225" r="3315" b="5708"/>
          <a:stretch>
            <a:fillRect/>
          </a:stretch>
        </p:blipFill>
        <p:spPr>
          <a:xfrm>
            <a:off x="4639444" y="1052736"/>
            <a:ext cx="4464496" cy="5805264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58" y="1357298"/>
            <a:ext cx="8743950" cy="1143000"/>
          </a:xfrm>
        </p:spPr>
        <p:txBody>
          <a:bodyPr/>
          <a:lstStyle/>
          <a:p>
            <a:r>
              <a:rPr lang="ru-RU" dirty="0" smtClean="0"/>
              <a:t>Тема: Русский Алфавит, или Азбука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1525" y="3571876"/>
            <a:ext cx="8743950" cy="2524124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Цель: </a:t>
            </a:r>
            <a:r>
              <a:rPr lang="ru-RU" dirty="0" smtClean="0"/>
              <a:t>повторить порядок букв в русском                алфавите, названия букв; познакомиться с историей создания первой азбуки, алфавита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004" y="260648"/>
            <a:ext cx="8743950" cy="443136"/>
          </a:xfrm>
        </p:spPr>
        <p:txBody>
          <a:bodyPr/>
          <a:lstStyle/>
          <a:p>
            <a:r>
              <a:rPr lang="ru-RU" dirty="0" smtClean="0"/>
              <a:t>Работа по теме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lovar.kakras.ru/img-slov/ru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036" y="692696"/>
            <a:ext cx="7848872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012" y="188640"/>
            <a:ext cx="8743950" cy="515144"/>
          </a:xfrm>
        </p:spPr>
        <p:txBody>
          <a:bodyPr/>
          <a:lstStyle/>
          <a:p>
            <a:r>
              <a:rPr lang="ru-RU" dirty="0" smtClean="0"/>
              <a:t>Греческий алфавит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www.raskraska.com/catalog0001/58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9204" y="764704"/>
            <a:ext cx="5184576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012" y="260648"/>
            <a:ext cx="8743950" cy="587152"/>
          </a:xfrm>
        </p:spPr>
        <p:txBody>
          <a:bodyPr/>
          <a:lstStyle/>
          <a:p>
            <a:r>
              <a:rPr lang="ru-RU" dirty="0" smtClean="0"/>
              <a:t>Славянский алфавит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E:\Изображение 001.jpg"/>
          <p:cNvPicPr>
            <a:picLocks noChangeAspect="1" noChangeArrowheads="1"/>
          </p:cNvPicPr>
          <p:nvPr/>
        </p:nvPicPr>
        <p:blipFill>
          <a:blip r:embed="rId2"/>
          <a:srcRect l="16855" t="27482" r="12143" b="7156"/>
          <a:stretch>
            <a:fillRect/>
          </a:stretch>
        </p:blipFill>
        <p:spPr bwMode="auto">
          <a:xfrm>
            <a:off x="1357286" y="857232"/>
            <a:ext cx="7286676" cy="5676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www.sgu.ru/files/nodes/65726/kir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948" y="260648"/>
            <a:ext cx="4441454" cy="6048672"/>
          </a:xfrm>
          <a:prstGeom prst="rect">
            <a:avLst/>
          </a:prstGeom>
          <a:noFill/>
        </p:spPr>
      </p:pic>
      <p:pic>
        <p:nvPicPr>
          <p:cNvPr id="28676" name="Picture 4" descr="http://www.rus-sky.com/church_his/images/mak1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7436" y="260648"/>
            <a:ext cx="5171836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UEGRN">
  <a:themeElements>
    <a:clrScheme name="">
      <a:dk1>
        <a:srgbClr val="969696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FFFF00"/>
      </a:hlink>
      <a:folHlink>
        <a:srgbClr val="B2B2B2"/>
      </a:folHlink>
    </a:clrScheme>
    <a:fontScheme name="BLUGR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GR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GR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GR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GR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GR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GR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GR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GR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GR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GR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GR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GR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BLUEGRN</Template>
  <TotalTime>316</TotalTime>
  <Pages>8899840</Pages>
  <Words>242</Words>
  <Application>Microsoft Office PowerPoint</Application>
  <PresentationFormat>Слайд 35 мм</PresentationFormat>
  <Paragraphs>55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BLUEGRN</vt:lpstr>
      <vt:lpstr>Открытый урок  по русскому языку во 2 классе</vt:lpstr>
      <vt:lpstr>Орфографическая минутка</vt:lpstr>
      <vt:lpstr>Слайд 3</vt:lpstr>
      <vt:lpstr>Самоопределение к деятельности</vt:lpstr>
      <vt:lpstr>Тема: Русский Алфавит, или Азбука</vt:lpstr>
      <vt:lpstr>Работа по теме урока</vt:lpstr>
      <vt:lpstr>Греческий алфавит</vt:lpstr>
      <vt:lpstr>Славянский алфавит</vt:lpstr>
      <vt:lpstr>Слайд 9</vt:lpstr>
      <vt:lpstr>Глаголица</vt:lpstr>
      <vt:lpstr>Слайд 11</vt:lpstr>
      <vt:lpstr>Церковнославянский алфавит</vt:lpstr>
      <vt:lpstr>Слайд 13</vt:lpstr>
      <vt:lpstr>Физкультминутка</vt:lpstr>
      <vt:lpstr>Закрепление. Работа по учебнику</vt:lpstr>
      <vt:lpstr>Слайд 16</vt:lpstr>
      <vt:lpstr>Рефлексия</vt:lpstr>
      <vt:lpstr>Подведение итогов урока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  по русскому языку во 2 классе</dc:title>
  <dc:subject/>
  <dc:creator>саша</dc:creator>
  <cp:keywords/>
  <dc:description/>
  <cp:lastModifiedBy>Учитель</cp:lastModifiedBy>
  <cp:revision>14</cp:revision>
  <dcterms:created xsi:type="dcterms:W3CDTF">2013-02-05T16:19:12Z</dcterms:created>
  <dcterms:modified xsi:type="dcterms:W3CDTF">2013-02-06T14:45:39Z</dcterms:modified>
</cp:coreProperties>
</file>