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61" r:id="rId4"/>
    <p:sldId id="257" r:id="rId5"/>
    <p:sldId id="259" r:id="rId6"/>
    <p:sldId id="258" r:id="rId7"/>
    <p:sldId id="262" r:id="rId8"/>
    <p:sldId id="264" r:id="rId9"/>
    <p:sldId id="268" r:id="rId10"/>
    <p:sldId id="265" r:id="rId11"/>
    <p:sldId id="266" r:id="rId12"/>
    <p:sldId id="270" r:id="rId13"/>
    <p:sldId id="273"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FF"/>
    <a:srgbClr val="FF0066"/>
    <a:srgbClr val="0099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642" y="-17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C308CE0-5847-4510-A447-A7CA29ABE1CF}" type="slidenum">
              <a:rPr lang="ru-RU" smtClean="0"/>
              <a:pPr/>
              <a:t>‹#›</a:t>
            </a:fld>
            <a:endParaRPr lang="ru-RU"/>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308CE0-5847-4510-A447-A7CA29ABE1CF}" type="slidenum">
              <a:rPr lang="ru-RU" smtClean="0"/>
              <a:pPr/>
              <a:t>‹#›</a:t>
            </a:fld>
            <a:endParaRPr lang="ru-RU"/>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308CE0-5847-4510-A447-A7CA29ABE1CF}" type="slidenum">
              <a:rPr lang="ru-RU" smtClean="0"/>
              <a:pPr/>
              <a:t>‹#›</a:t>
            </a:fld>
            <a:endParaRPr lang="ru-RU"/>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EC308CE0-5847-4510-A447-A7CA29ABE1CF}" type="slidenum">
              <a:rPr lang="ru-RU" smtClean="0"/>
              <a:pPr/>
              <a:t>‹#›</a:t>
            </a:fld>
            <a:endParaRPr lang="ru-RU"/>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EC308CE0-5847-4510-A447-A7CA29ABE1CF}"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C308CE0-5847-4510-A447-A7CA29ABE1CF}" type="slidenum">
              <a:rPr lang="ru-RU" smtClean="0"/>
              <a:pPr/>
              <a:t>‹#›</a:t>
            </a:fld>
            <a:endParaRPr lang="ru-RU"/>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EC308CE0-5847-4510-A447-A7CA29ABE1CF}"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308CE0-5847-4510-A447-A7CA29ABE1CF}" type="slidenum">
              <a:rPr lang="ru-RU" smtClean="0"/>
              <a:pPr/>
              <a:t>‹#›</a:t>
            </a:fld>
            <a:endParaRPr lang="ru-RU"/>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308CE0-5847-4510-A447-A7CA29ABE1CF}" type="slidenum">
              <a:rPr lang="ru-RU" smtClean="0"/>
              <a:pPr/>
              <a:t>‹#›</a:t>
            </a:fld>
            <a:endParaRPr lang="ru-RU"/>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308CE0-5847-4510-A447-A7CA29ABE1CF}" type="slidenum">
              <a:rPr lang="ru-RU" smtClean="0"/>
              <a:pPr/>
              <a:t>‹#›</a:t>
            </a:fld>
            <a:endParaRPr lang="ru-RU"/>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B295FF5-8EAA-43EE-A44F-414FED6CB731}"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C308CE0-5847-4510-A447-A7CA29ABE1CF}"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B295FF5-8EAA-43EE-A44F-414FED6CB731}" type="datetimeFigureOut">
              <a:rPr lang="ru-RU" smtClean="0"/>
              <a:pPr/>
              <a:t>16.12.2012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C308CE0-5847-4510-A447-A7CA29ABE1CF}"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heel spokes="8"/>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4.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571612"/>
            <a:ext cx="8458200" cy="4714908"/>
          </a:xfrm>
          <a:solidFill>
            <a:srgbClr val="FFC000"/>
          </a:solidFill>
          <a:ln>
            <a:noFill/>
          </a:ln>
        </p:spPr>
        <p:txBody>
          <a:bodyPr>
            <a:normAutofit fontScale="90000"/>
          </a:bodyPr>
          <a:lstStyle/>
          <a:p>
            <a:pPr algn="ctr"/>
            <a:r>
              <a:rPr lang="ru-RU" sz="4400" i="1" dirty="0" smtClean="0">
                <a:solidFill>
                  <a:srgbClr val="FF0000"/>
                </a:solidFill>
                <a:latin typeface="Franklin Gothic Demi" pitchFamily="34" charset="0"/>
              </a:rPr>
              <a:t>«Обыкновенные дроби</a:t>
            </a:r>
            <a:r>
              <a:rPr lang="ru-RU" i="1" dirty="0" smtClean="0">
                <a:solidFill>
                  <a:srgbClr val="FF0000"/>
                </a:solidFill>
                <a:latin typeface="Franklin Gothic Demi" pitchFamily="34" charset="0"/>
              </a:rPr>
              <a:t>»</a:t>
            </a:r>
            <a:br>
              <a:rPr lang="ru-RU" i="1" dirty="0" smtClean="0">
                <a:solidFill>
                  <a:srgbClr val="FF0000"/>
                </a:solidFill>
                <a:latin typeface="Franklin Gothic Demi" pitchFamily="34" charset="0"/>
              </a:rPr>
            </a:br>
            <a:r>
              <a:rPr lang="ru-RU" i="1" dirty="0" smtClean="0">
                <a:solidFill>
                  <a:srgbClr val="FF0000"/>
                </a:solidFill>
                <a:latin typeface="Franklin Gothic Demi" pitchFamily="34" charset="0"/>
              </a:rPr>
              <a:t/>
            </a:r>
            <a:br>
              <a:rPr lang="ru-RU" i="1" dirty="0" smtClean="0">
                <a:solidFill>
                  <a:srgbClr val="FF0000"/>
                </a:solidFill>
                <a:latin typeface="Franklin Gothic Demi" pitchFamily="34" charset="0"/>
              </a:rPr>
            </a:br>
            <a:r>
              <a:rPr lang="ru-RU" i="1" dirty="0" smtClean="0">
                <a:solidFill>
                  <a:srgbClr val="FF0000"/>
                </a:solidFill>
                <a:latin typeface="Franklin Gothic Demi" pitchFamily="34" charset="0"/>
              </a:rPr>
              <a:t/>
            </a:r>
            <a:br>
              <a:rPr lang="ru-RU" i="1" dirty="0" smtClean="0">
                <a:solidFill>
                  <a:srgbClr val="FF0000"/>
                </a:solidFill>
                <a:latin typeface="Franklin Gothic Demi" pitchFamily="34" charset="0"/>
              </a:rPr>
            </a:br>
            <a:r>
              <a:rPr lang="ru-RU" sz="1800" i="1" dirty="0" smtClean="0">
                <a:solidFill>
                  <a:srgbClr val="FF0000"/>
                </a:solidFill>
                <a:latin typeface="Franklin Gothic Demi" pitchFamily="34" charset="0"/>
              </a:rPr>
              <a:t>       </a:t>
            </a:r>
            <a:br>
              <a:rPr lang="ru-RU" sz="1800" i="1" dirty="0" smtClean="0">
                <a:solidFill>
                  <a:srgbClr val="FF0000"/>
                </a:solidFill>
                <a:latin typeface="Franklin Gothic Demi" pitchFamily="34" charset="0"/>
              </a:rPr>
            </a:br>
            <a:r>
              <a:rPr lang="ru-RU" sz="1800" i="1" dirty="0" smtClean="0">
                <a:solidFill>
                  <a:srgbClr val="FF0000"/>
                </a:solidFill>
                <a:latin typeface="Franklin Gothic Demi" pitchFamily="34" charset="0"/>
              </a:rPr>
              <a:t/>
            </a:r>
            <a:br>
              <a:rPr lang="ru-RU" sz="1800" i="1" dirty="0" smtClean="0">
                <a:solidFill>
                  <a:srgbClr val="FF0000"/>
                </a:solidFill>
                <a:latin typeface="Franklin Gothic Demi" pitchFamily="34" charset="0"/>
              </a:rPr>
            </a:br>
            <a:r>
              <a:rPr lang="ru-RU" sz="1800" i="1" dirty="0" smtClean="0">
                <a:solidFill>
                  <a:srgbClr val="FF0000"/>
                </a:solidFill>
                <a:latin typeface="Franklin Gothic Demi" pitchFamily="34" charset="0"/>
              </a:rPr>
              <a:t/>
            </a:r>
            <a:br>
              <a:rPr lang="ru-RU" sz="1800" i="1" dirty="0" smtClean="0">
                <a:solidFill>
                  <a:srgbClr val="FF0000"/>
                </a:solidFill>
                <a:latin typeface="Franklin Gothic Demi" pitchFamily="34" charset="0"/>
              </a:rPr>
            </a:br>
            <a:r>
              <a:rPr lang="ru-RU" sz="1800" i="1" dirty="0" smtClean="0">
                <a:solidFill>
                  <a:srgbClr val="FF0000"/>
                </a:solidFill>
                <a:latin typeface="Franklin Gothic Demi" pitchFamily="34" charset="0"/>
              </a:rPr>
              <a:t/>
            </a:r>
            <a:br>
              <a:rPr lang="ru-RU" sz="1800" i="1" dirty="0" smtClean="0">
                <a:solidFill>
                  <a:srgbClr val="FF0000"/>
                </a:solidFill>
                <a:latin typeface="Franklin Gothic Demi" pitchFamily="34" charset="0"/>
              </a:rPr>
            </a:br>
            <a:r>
              <a:rPr lang="ru-RU" sz="1800" i="1" dirty="0" smtClean="0">
                <a:solidFill>
                  <a:srgbClr val="FF0000"/>
                </a:solidFill>
                <a:latin typeface="Franklin Gothic Demi" pitchFamily="34" charset="0"/>
              </a:rPr>
              <a:t/>
            </a:r>
            <a:br>
              <a:rPr lang="ru-RU" sz="1800" i="1" dirty="0" smtClean="0">
                <a:solidFill>
                  <a:srgbClr val="FF0000"/>
                </a:solidFill>
                <a:latin typeface="Franklin Gothic Demi" pitchFamily="34" charset="0"/>
              </a:rPr>
            </a:br>
            <a:r>
              <a:rPr lang="ru-RU" sz="1800" i="1" dirty="0" smtClean="0">
                <a:solidFill>
                  <a:srgbClr val="FF0000"/>
                </a:solidFill>
                <a:latin typeface="Franklin Gothic Demi" pitchFamily="34" charset="0"/>
              </a:rPr>
              <a:t/>
            </a:r>
            <a:br>
              <a:rPr lang="ru-RU" sz="1800" i="1" dirty="0" smtClean="0">
                <a:solidFill>
                  <a:srgbClr val="FF0000"/>
                </a:solidFill>
                <a:latin typeface="Franklin Gothic Demi" pitchFamily="34" charset="0"/>
              </a:rPr>
            </a:br>
            <a:r>
              <a:rPr lang="ru-RU" sz="1800" i="1" dirty="0" smtClean="0">
                <a:solidFill>
                  <a:srgbClr val="FF0000"/>
                </a:solidFill>
                <a:latin typeface="Franklin Gothic Demi" pitchFamily="34" charset="0"/>
              </a:rPr>
              <a:t/>
            </a:r>
            <a:br>
              <a:rPr lang="ru-RU" sz="1800" i="1" dirty="0" smtClean="0">
                <a:solidFill>
                  <a:srgbClr val="FF0000"/>
                </a:solidFill>
                <a:latin typeface="Franklin Gothic Demi" pitchFamily="34" charset="0"/>
              </a:rPr>
            </a:br>
            <a:r>
              <a:rPr lang="ru-RU" sz="1800" i="1" dirty="0" smtClean="0">
                <a:solidFill>
                  <a:srgbClr val="FF0000"/>
                </a:solidFill>
                <a:latin typeface="Franklin Gothic Demi" pitchFamily="34" charset="0"/>
              </a:rPr>
              <a:t>              </a:t>
            </a:r>
            <a:r>
              <a:rPr lang="ru-RU" i="1" dirty="0" smtClean="0">
                <a:solidFill>
                  <a:srgbClr val="FF0000"/>
                </a:solidFill>
              </a:rPr>
              <a:t/>
            </a:r>
            <a:br>
              <a:rPr lang="ru-RU" i="1" dirty="0" smtClean="0">
                <a:solidFill>
                  <a:srgbClr val="FF0000"/>
                </a:solidFill>
              </a:rPr>
            </a:br>
            <a:r>
              <a:rPr lang="ru-RU" i="1" dirty="0" smtClean="0">
                <a:solidFill>
                  <a:srgbClr val="FF0000"/>
                </a:solidFill>
              </a:rPr>
              <a:t/>
            </a:r>
            <a:br>
              <a:rPr lang="ru-RU" i="1" dirty="0" smtClean="0">
                <a:solidFill>
                  <a:srgbClr val="FF0000"/>
                </a:solidFill>
              </a:rPr>
            </a:br>
            <a:r>
              <a:rPr lang="ru-RU" i="1" dirty="0" smtClean="0">
                <a:solidFill>
                  <a:srgbClr val="FF0000"/>
                </a:solidFill>
              </a:rPr>
              <a:t>                   </a:t>
            </a:r>
            <a:br>
              <a:rPr lang="ru-RU" i="1" dirty="0" smtClean="0">
                <a:solidFill>
                  <a:srgbClr val="FF0000"/>
                </a:solidFill>
              </a:rPr>
            </a:br>
            <a:r>
              <a:rPr lang="ru-RU" i="1" dirty="0" smtClean="0">
                <a:solidFill>
                  <a:srgbClr val="FF0000"/>
                </a:solidFill>
              </a:rPr>
              <a:t/>
            </a:r>
            <a:br>
              <a:rPr lang="ru-RU" i="1" dirty="0" smtClean="0">
                <a:solidFill>
                  <a:srgbClr val="FF0000"/>
                </a:solidFill>
              </a:rPr>
            </a:br>
            <a:r>
              <a:rPr lang="ru-RU" i="1" dirty="0" smtClean="0">
                <a:solidFill>
                  <a:srgbClr val="FF0000"/>
                </a:solidFill>
              </a:rPr>
              <a:t>                                                       </a:t>
            </a:r>
            <a:r>
              <a:rPr lang="ru-RU" sz="2400" i="1" dirty="0" smtClean="0">
                <a:solidFill>
                  <a:srgbClr val="FF0000"/>
                </a:solidFill>
              </a:rPr>
              <a:t/>
            </a:r>
            <a:br>
              <a:rPr lang="ru-RU" sz="2400" i="1" dirty="0" smtClean="0">
                <a:solidFill>
                  <a:srgbClr val="FF0000"/>
                </a:solidFill>
              </a:rPr>
            </a:br>
            <a:r>
              <a:rPr lang="ru-RU" sz="2400" i="1" dirty="0" smtClean="0">
                <a:solidFill>
                  <a:srgbClr val="FF0000"/>
                </a:solidFill>
              </a:rPr>
              <a:t>                  </a:t>
            </a:r>
            <a:endParaRPr lang="ru-RU" sz="2400" i="1" dirty="0">
              <a:solidFill>
                <a:srgbClr val="FF0000"/>
              </a:solidFill>
            </a:endParaRPr>
          </a:p>
        </p:txBody>
      </p:sp>
      <p:sp>
        <p:nvSpPr>
          <p:cNvPr id="3" name="Подзаголовок 2"/>
          <p:cNvSpPr>
            <a:spLocks noGrp="1"/>
          </p:cNvSpPr>
          <p:nvPr>
            <p:ph type="subTitle" idx="1"/>
          </p:nvPr>
        </p:nvSpPr>
        <p:spPr>
          <a:xfrm>
            <a:off x="381000" y="357166"/>
            <a:ext cx="8458200" cy="785818"/>
          </a:xfrm>
          <a:solidFill>
            <a:srgbClr val="FFC000"/>
          </a:solidFill>
        </p:spPr>
        <p:txBody>
          <a:bodyPr>
            <a:normAutofit/>
          </a:bodyPr>
          <a:lstStyle/>
          <a:p>
            <a:pPr algn="ctr"/>
            <a:r>
              <a:rPr lang="ru-RU" sz="3600" b="1" i="1" dirty="0" smtClean="0">
                <a:solidFill>
                  <a:srgbClr val="7030A0"/>
                </a:solidFill>
                <a:latin typeface="Franklin Gothic Demi" pitchFamily="34" charset="0"/>
              </a:rPr>
              <a:t>УРОК - ПУТЕШЕСТВИЕ</a:t>
            </a:r>
            <a:endParaRPr lang="ru-RU" sz="3600" b="1" i="1" dirty="0">
              <a:solidFill>
                <a:srgbClr val="7030A0"/>
              </a:solidFill>
              <a:latin typeface="Franklin Gothic Demi" pitchFamily="34" charset="0"/>
            </a:endParaRPr>
          </a:p>
        </p:txBody>
      </p:sp>
      <p:pic>
        <p:nvPicPr>
          <p:cNvPr id="5" name="Рисунок 4" descr="http://im3-tub.yandex.net/i?id=67056198-15"/>
          <p:cNvPicPr/>
          <p:nvPr/>
        </p:nvPicPr>
        <p:blipFill>
          <a:blip r:embed="rId2"/>
          <a:srcRect/>
          <a:stretch>
            <a:fillRect/>
          </a:stretch>
        </p:blipFill>
        <p:spPr bwMode="auto">
          <a:xfrm>
            <a:off x="1785918" y="2714620"/>
            <a:ext cx="5929354" cy="3286148"/>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928694"/>
          </a:xfrm>
        </p:spPr>
        <p:txBody>
          <a:bodyPr>
            <a:normAutofit/>
          </a:bodyPr>
          <a:lstStyle/>
          <a:p>
            <a:pPr algn="ctr"/>
            <a:r>
              <a:rPr lang="ru-RU" sz="4000" b="1" i="1" dirty="0" smtClean="0">
                <a:solidFill>
                  <a:srgbClr val="C00000"/>
                </a:solidFill>
                <a:latin typeface="Times New Roman" pitchFamily="18" charset="0"/>
                <a:cs typeface="Times New Roman" pitchFamily="18" charset="0"/>
              </a:rPr>
              <a:t>ОАО "ПО "Баррикады"</a:t>
            </a:r>
            <a:endParaRPr lang="ru-RU" sz="4000" i="1" dirty="0">
              <a:solidFill>
                <a:srgbClr val="C0000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0" y="1214422"/>
            <a:ext cx="4429124" cy="5072098"/>
          </a:xfrm>
        </p:spPr>
        <p:txBody>
          <a:bodyPr>
            <a:noAutofit/>
          </a:bodyPr>
          <a:lstStyle/>
          <a:p>
            <a:pPr>
              <a:buNone/>
            </a:pPr>
            <a:r>
              <a:rPr lang="ru-RU"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 </a:t>
            </a:r>
            <a:r>
              <a:rPr lang="ru-RU" sz="2600" b="1" dirty="0" smtClean="0">
                <a:latin typeface="Times New Roman" pitchFamily="18" charset="0"/>
                <a:cs typeface="Times New Roman" pitchFamily="18" charset="0"/>
              </a:rPr>
              <a:t>Производственное объединение "Баррикады" - многопрофильное машиностроительное предприятие, выпускающее продукцию</a:t>
            </a:r>
          </a:p>
          <a:p>
            <a:pPr>
              <a:buNone/>
            </a:pPr>
            <a:r>
              <a:rPr lang="ru-RU" sz="2600" b="1" dirty="0" smtClean="0">
                <a:latin typeface="Times New Roman" pitchFamily="18" charset="0"/>
                <a:cs typeface="Times New Roman" pitchFamily="18" charset="0"/>
              </a:rPr>
              <a:t>     машиностроительной продукции оборонного и гражданского назначени</a:t>
            </a:r>
            <a:r>
              <a:rPr lang="ru-RU" sz="2400" b="1" dirty="0" smtClean="0">
                <a:latin typeface="Times New Roman" pitchFamily="18" charset="0"/>
                <a:cs typeface="Times New Roman" pitchFamily="18" charset="0"/>
              </a:rPr>
              <a:t>я</a:t>
            </a:r>
            <a:r>
              <a:rPr lang="ru-RU" sz="2400" i="1" dirty="0" smtClean="0">
                <a:latin typeface="Times New Roman" pitchFamily="18" charset="0"/>
                <a:cs typeface="Times New Roman" pitchFamily="18" charset="0"/>
              </a:rPr>
              <a:t>. </a:t>
            </a:r>
            <a:endParaRPr lang="ru-RU" sz="2400" i="1"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a:bodyPr>
          <a:lstStyle/>
          <a:p>
            <a:pPr>
              <a:buNone/>
            </a:pPr>
            <a:r>
              <a:rPr lang="ru-RU" dirty="0" smtClean="0"/>
              <a:t>         </a:t>
            </a:r>
          </a:p>
          <a:p>
            <a:pPr>
              <a:buNone/>
            </a:pPr>
            <a:endParaRPr lang="ru-RU" dirty="0" smtClean="0"/>
          </a:p>
          <a:p>
            <a:pPr>
              <a:buNone/>
            </a:pPr>
            <a:endParaRPr lang="ru-RU" dirty="0" smtClean="0"/>
          </a:p>
          <a:p>
            <a:pPr>
              <a:buNone/>
            </a:pPr>
            <a:r>
              <a:rPr lang="ru-RU" dirty="0" smtClean="0"/>
              <a:t>                  </a:t>
            </a:r>
            <a:endParaRPr lang="ru-RU" dirty="0"/>
          </a:p>
        </p:txBody>
      </p:sp>
      <p:pic>
        <p:nvPicPr>
          <p:cNvPr id="5" name="mainphoto" descr="&amp;Zcy;&amp;acy;&amp;vcy;&amp;ocy;&amp;dcy; &quot;&amp;Bcy;&amp;acy;&amp;rcy;&amp;rcy;&amp;icy;&amp;kcy;&amp;acy;&amp;dcy;&amp;ycy;&quot; &amp;fcy;&amp;ocy;&amp;tcy;&amp;ocy;"/>
          <p:cNvPicPr/>
          <p:nvPr/>
        </p:nvPicPr>
        <p:blipFill>
          <a:blip r:embed="rId2"/>
          <a:srcRect/>
          <a:stretch>
            <a:fillRect/>
          </a:stretch>
        </p:blipFill>
        <p:spPr bwMode="auto">
          <a:xfrm>
            <a:off x="4643438" y="1357298"/>
            <a:ext cx="4143404" cy="478634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1084158"/>
          </a:xfrm>
        </p:spPr>
        <p:txBody>
          <a:bodyPr>
            <a:normAutofit fontScale="90000"/>
          </a:bodyPr>
          <a:lstStyle/>
          <a:p>
            <a:pPr algn="ctr"/>
            <a:r>
              <a:rPr lang="ru-RU" sz="4000" b="1" i="1" dirty="0" smtClean="0">
                <a:solidFill>
                  <a:srgbClr val="008000"/>
                </a:solidFill>
                <a:latin typeface="Times New Roman" pitchFamily="18" charset="0"/>
                <a:cs typeface="Times New Roman" pitchFamily="18" charset="0"/>
              </a:rPr>
              <a:t>Швейная фабрика «Виктория»</a:t>
            </a:r>
            <a:endParaRPr lang="ru-RU" sz="4000" b="1"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92500"/>
          </a:bodyPr>
          <a:lstStyle/>
          <a:p>
            <a:pPr>
              <a:buNone/>
            </a:pPr>
            <a:r>
              <a:rPr lang="ru-RU" dirty="0" smtClean="0"/>
              <a:t>     </a:t>
            </a:r>
            <a:r>
              <a:rPr lang="ru-RU" dirty="0" smtClean="0">
                <a:latin typeface="Times New Roman" pitchFamily="18" charset="0"/>
                <a:cs typeface="Times New Roman" pitchFamily="18" charset="0"/>
              </a:rPr>
              <a:t>На сегодняшний день </a:t>
            </a:r>
          </a:p>
          <a:p>
            <a:pPr>
              <a:buNone/>
            </a:pPr>
            <a:r>
              <a:rPr lang="ru-RU" b="1" dirty="0" smtClean="0">
                <a:latin typeface="Times New Roman" pitchFamily="18" charset="0"/>
                <a:cs typeface="Times New Roman" pitchFamily="18" charset="0"/>
              </a:rPr>
              <a:t>    ОАО «Виктория» - </a:t>
            </a:r>
            <a:r>
              <a:rPr lang="ru-RU" dirty="0" smtClean="0">
                <a:latin typeface="Times New Roman" pitchFamily="18" charset="0"/>
                <a:cs typeface="Times New Roman" pitchFamily="18" charset="0"/>
              </a:rPr>
              <a:t>самое крупное предприятие легкой промышленности в области.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Предприятие производит мужские костюмы, пиджаки, брюки, пальто, школьную форму под торговой маркой </a:t>
            </a:r>
            <a:r>
              <a:rPr lang="ru-RU" b="1" dirty="0" smtClean="0">
                <a:latin typeface="Times New Roman" pitchFamily="18" charset="0"/>
                <a:cs typeface="Times New Roman" pitchFamily="18" charset="0"/>
              </a:rPr>
              <a:t>"Виктория"</a:t>
            </a:r>
            <a:r>
              <a:rPr lang="ru-RU" dirty="0" smtClean="0">
                <a:latin typeface="Times New Roman" pitchFamily="18" charset="0"/>
                <a:cs typeface="Times New Roman" pitchFamily="18" charset="0"/>
              </a:rPr>
              <a:t>.</a:t>
            </a:r>
          </a:p>
          <a:p>
            <a:endParaRPr lang="ru-RU" dirty="0"/>
          </a:p>
        </p:txBody>
      </p:sp>
      <p:pic>
        <p:nvPicPr>
          <p:cNvPr id="5" name="Содержимое 4" descr="http://sdelanounas.ru/i/c/2/c2RlbGFub3VuYXMucnUvdXBsb2Fkcy84LzEvODE0MTM0OTk0ODgxMC5qcGVnP19faWQ9MjM0OTQ=.jpg"/>
          <p:cNvPicPr>
            <a:picLocks noGrp="1"/>
          </p:cNvPicPr>
          <p:nvPr>
            <p:ph sz="half" idx="1"/>
          </p:nvPr>
        </p:nvPicPr>
        <p:blipFill>
          <a:blip r:embed="rId2"/>
          <a:srcRect/>
          <a:stretch>
            <a:fillRect/>
          </a:stretch>
        </p:blipFill>
        <p:spPr bwMode="auto">
          <a:xfrm>
            <a:off x="428596" y="1785926"/>
            <a:ext cx="4286280" cy="4143404"/>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1000132"/>
          </a:xfrm>
        </p:spPr>
        <p:txBody>
          <a:bodyPr>
            <a:normAutofit/>
          </a:bodyPr>
          <a:lstStyle/>
          <a:p>
            <a:pPr algn="ctr"/>
            <a:r>
              <a:rPr lang="ru-RU" sz="4000" b="1" i="1" dirty="0" smtClean="0">
                <a:solidFill>
                  <a:srgbClr val="009900"/>
                </a:solidFill>
                <a:latin typeface="Times New Roman" pitchFamily="18" charset="0"/>
                <a:cs typeface="Times New Roman" pitchFamily="18" charset="0"/>
              </a:rPr>
              <a:t>Подведение итогов</a:t>
            </a:r>
            <a:endParaRPr lang="ru-RU" sz="4000" b="1" i="1" dirty="0">
              <a:solidFill>
                <a:srgbClr val="00990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285720" y="1600200"/>
            <a:ext cx="4714908" cy="4724400"/>
          </a:xfrm>
        </p:spPr>
        <p:txBody>
          <a:bodyPr>
            <a:normAutofit/>
          </a:bodyPr>
          <a:lstStyle/>
          <a:p>
            <a:pPr>
              <a:buNone/>
            </a:pPr>
            <a:r>
              <a:rPr lang="ru-RU" b="1" dirty="0" smtClean="0">
                <a:solidFill>
                  <a:schemeClr val="tx1"/>
                </a:solidFill>
                <a:latin typeface="Times New Roman" pitchFamily="18" charset="0"/>
                <a:cs typeface="Times New Roman" pitchFamily="18" charset="0"/>
              </a:rPr>
              <a:t>Оценка :</a:t>
            </a:r>
          </a:p>
          <a:p>
            <a:pPr>
              <a:buNone/>
            </a:pPr>
            <a:r>
              <a:rPr lang="ru-RU" b="1" dirty="0" smtClean="0">
                <a:solidFill>
                  <a:schemeClr val="tx1"/>
                </a:solidFill>
                <a:latin typeface="Times New Roman" pitchFamily="18" charset="0"/>
                <a:cs typeface="Times New Roman" pitchFamily="18" charset="0"/>
              </a:rPr>
              <a:t>« 5»   </a:t>
            </a:r>
            <a:r>
              <a:rPr lang="ru-RU" dirty="0" smtClean="0">
                <a:solidFill>
                  <a:schemeClr val="tx1"/>
                </a:solidFill>
                <a:latin typeface="Times New Roman" pitchFamily="18" charset="0"/>
                <a:cs typeface="Times New Roman" pitchFamily="18" charset="0"/>
              </a:rPr>
              <a:t>-    более 10 баллов</a:t>
            </a:r>
          </a:p>
          <a:p>
            <a:pPr>
              <a:buNone/>
            </a:pPr>
            <a:r>
              <a:rPr lang="ru-RU" b="1" dirty="0" smtClean="0">
                <a:solidFill>
                  <a:schemeClr val="tx1"/>
                </a:solidFill>
                <a:latin typeface="Times New Roman" pitchFamily="18" charset="0"/>
                <a:cs typeface="Times New Roman" pitchFamily="18" charset="0"/>
              </a:rPr>
              <a:t>« 4»</a:t>
            </a:r>
            <a:r>
              <a:rPr lang="ru-RU" dirty="0" smtClean="0">
                <a:solidFill>
                  <a:schemeClr val="tx1"/>
                </a:solidFill>
                <a:latin typeface="Times New Roman" pitchFamily="18" charset="0"/>
                <a:cs typeface="Times New Roman" pitchFamily="18" charset="0"/>
              </a:rPr>
              <a:t>   -     5 – 10 баллов</a:t>
            </a:r>
          </a:p>
          <a:p>
            <a:pPr>
              <a:buNone/>
            </a:pPr>
            <a:r>
              <a:rPr lang="ru-RU" b="1" dirty="0" smtClean="0">
                <a:solidFill>
                  <a:schemeClr val="tx1"/>
                </a:solidFill>
                <a:latin typeface="Times New Roman" pitchFamily="18" charset="0"/>
                <a:cs typeface="Times New Roman" pitchFamily="18" charset="0"/>
              </a:rPr>
              <a:t>« 3»   </a:t>
            </a:r>
            <a:r>
              <a:rPr lang="ru-RU" dirty="0" smtClean="0">
                <a:solidFill>
                  <a:schemeClr val="tx1"/>
                </a:solidFill>
                <a:latin typeface="Times New Roman" pitchFamily="18" charset="0"/>
                <a:cs typeface="Times New Roman" pitchFamily="18" charset="0"/>
              </a:rPr>
              <a:t>-     2 -  4 баллов</a:t>
            </a:r>
          </a:p>
          <a:p>
            <a:pPr>
              <a:buNone/>
            </a:pPr>
            <a:r>
              <a:rPr lang="ru-RU" b="1" dirty="0" smtClean="0">
                <a:solidFill>
                  <a:schemeClr val="tx1"/>
                </a:solidFill>
                <a:latin typeface="Times New Roman" pitchFamily="18" charset="0"/>
                <a:cs typeface="Times New Roman" pitchFamily="18" charset="0"/>
              </a:rPr>
              <a:t>Домашнее задание:</a:t>
            </a:r>
          </a:p>
          <a:p>
            <a:pPr>
              <a:buNone/>
            </a:pPr>
            <a:r>
              <a:rPr lang="ru-RU" dirty="0" smtClean="0">
                <a:solidFill>
                  <a:schemeClr val="tx1"/>
                </a:solidFill>
                <a:latin typeface="Times New Roman" pitchFamily="18" charset="0"/>
                <a:cs typeface="Times New Roman" pitchFamily="18" charset="0"/>
              </a:rPr>
              <a:t> Написать сказку:</a:t>
            </a:r>
          </a:p>
          <a:p>
            <a:pPr>
              <a:buNone/>
            </a:pPr>
            <a:r>
              <a:rPr lang="ru-RU" dirty="0" smtClean="0">
                <a:solidFill>
                  <a:schemeClr val="tx1"/>
                </a:solidFill>
                <a:latin typeface="Times New Roman" pitchFamily="18" charset="0"/>
                <a:cs typeface="Times New Roman" pitchFamily="18" charset="0"/>
              </a:rPr>
              <a:t>«Путешествие в страну</a:t>
            </a:r>
          </a:p>
          <a:p>
            <a:pPr>
              <a:buNone/>
            </a:pPr>
            <a:r>
              <a:rPr lang="ru-RU" dirty="0" smtClean="0">
                <a:solidFill>
                  <a:schemeClr val="tx1"/>
                </a:solidFill>
                <a:latin typeface="Times New Roman" pitchFamily="18" charset="0"/>
                <a:cs typeface="Times New Roman" pitchFamily="18" charset="0"/>
              </a:rPr>
              <a:t>  Обыкновенных дробей»</a:t>
            </a:r>
            <a:endParaRPr lang="ru-RU" dirty="0">
              <a:solidFill>
                <a:schemeClr val="tx1"/>
              </a:solidFill>
              <a:latin typeface="Times New Roman" pitchFamily="18" charset="0"/>
              <a:cs typeface="Times New Roman" pitchFamily="18" charset="0"/>
            </a:endParaRPr>
          </a:p>
        </p:txBody>
      </p:sp>
      <p:pic>
        <p:nvPicPr>
          <p:cNvPr id="8" name="Содержимое 7" descr="http://savepic.net/543748.png"/>
          <p:cNvPicPr>
            <a:picLocks noGrp="1"/>
          </p:cNvPicPr>
          <p:nvPr>
            <p:ph sz="half" idx="2"/>
          </p:nvPr>
        </p:nvPicPr>
        <p:blipFill>
          <a:blip r:embed="rId2"/>
          <a:srcRect/>
          <a:stretch>
            <a:fillRect/>
          </a:stretch>
        </p:blipFill>
        <p:spPr bwMode="auto">
          <a:xfrm>
            <a:off x="4214810" y="1071546"/>
            <a:ext cx="4572032" cy="5214974"/>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1081110"/>
          </a:xfrm>
        </p:spPr>
        <p:txBody>
          <a:bodyPr/>
          <a:lstStyle/>
          <a:p>
            <a:pPr algn="ctr"/>
            <a:r>
              <a:rPr lang="ru-RU" b="1" i="1" dirty="0" smtClean="0">
                <a:solidFill>
                  <a:srgbClr val="FF0000"/>
                </a:solidFill>
                <a:latin typeface="Times New Roman" pitchFamily="18" charset="0"/>
                <a:cs typeface="Times New Roman" pitchFamily="18" charset="0"/>
              </a:rPr>
              <a:t>Рефлексия</a:t>
            </a:r>
            <a:endParaRPr lang="ru-RU"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071546"/>
            <a:ext cx="8686800" cy="5500726"/>
          </a:xfrm>
        </p:spPr>
        <p:txBody>
          <a:bodyPr/>
          <a:lstStyle/>
          <a:p>
            <a:pPr algn="ctr">
              <a:buNone/>
            </a:pPr>
            <a:r>
              <a:rPr lang="ru-RU" i="1" dirty="0" smtClean="0">
                <a:solidFill>
                  <a:srgbClr val="0000FF"/>
                </a:solidFill>
              </a:rPr>
              <a:t>Мое настроение на уроке:</a:t>
            </a:r>
            <a:endParaRPr lang="ru-RU" i="1" dirty="0">
              <a:solidFill>
                <a:srgbClr val="0000FF"/>
              </a:solidFill>
            </a:endParaRPr>
          </a:p>
        </p:txBody>
      </p:sp>
      <p:sp>
        <p:nvSpPr>
          <p:cNvPr id="5" name="Улыбающееся лицо 4"/>
          <p:cNvSpPr/>
          <p:nvPr/>
        </p:nvSpPr>
        <p:spPr>
          <a:xfrm>
            <a:off x="4000496" y="1928802"/>
            <a:ext cx="1357322" cy="1357322"/>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лыбающееся лицо 6"/>
          <p:cNvSpPr/>
          <p:nvPr/>
        </p:nvSpPr>
        <p:spPr>
          <a:xfrm>
            <a:off x="1857356" y="4000504"/>
            <a:ext cx="1357322" cy="1357322"/>
          </a:xfrm>
          <a:prstGeom prst="smileyFace">
            <a:avLst>
              <a:gd name="adj" fmla="val 138"/>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лыбающееся лицо 7"/>
          <p:cNvSpPr/>
          <p:nvPr/>
        </p:nvSpPr>
        <p:spPr>
          <a:xfrm>
            <a:off x="6000760" y="4071942"/>
            <a:ext cx="1357322" cy="1357322"/>
          </a:xfrm>
          <a:prstGeom prst="smileyFace">
            <a:avLst>
              <a:gd name="adj" fmla="val -4653"/>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spd="med">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357298"/>
          </a:xfrm>
        </p:spPr>
        <p:txBody>
          <a:bodyPr>
            <a:normAutofit/>
          </a:bodyPr>
          <a:lstStyle/>
          <a:p>
            <a:pPr algn="ctr"/>
            <a:r>
              <a:rPr lang="ru-RU" sz="4000" i="1" dirty="0" smtClean="0">
                <a:solidFill>
                  <a:srgbClr val="C00000"/>
                </a:solidFill>
              </a:rPr>
              <a:t>Спасибо за урок!!!!!!!!!!!!!!</a:t>
            </a:r>
            <a:endParaRPr lang="ru-RU" sz="4000" i="1" dirty="0">
              <a:solidFill>
                <a:srgbClr val="C00000"/>
              </a:solidFill>
            </a:endParaRPr>
          </a:p>
        </p:txBody>
      </p:sp>
      <p:pic>
        <p:nvPicPr>
          <p:cNvPr id="4" name="Содержимое 3" descr="http://900igr.net/datas/skazki-i-igry/Kolobok-2.files/0001-001-Skazka-pro-kolobka.jpg"/>
          <p:cNvPicPr>
            <a:picLocks noGrp="1"/>
          </p:cNvPicPr>
          <p:nvPr>
            <p:ph idx="1"/>
          </p:nvPr>
        </p:nvPicPr>
        <p:blipFill>
          <a:blip r:embed="rId2"/>
          <a:srcRect/>
          <a:stretch>
            <a:fillRect/>
          </a:stretch>
        </p:blipFill>
        <p:spPr bwMode="auto">
          <a:xfrm>
            <a:off x="857224" y="1142984"/>
            <a:ext cx="7500990" cy="550072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785818"/>
          </a:xfrm>
        </p:spPr>
        <p:txBody>
          <a:bodyPr/>
          <a:lstStyle/>
          <a:p>
            <a:pPr algn="ctr"/>
            <a:r>
              <a:rPr lang="ru-RU" b="1" i="1" dirty="0" smtClean="0">
                <a:solidFill>
                  <a:srgbClr val="7030A0"/>
                </a:solidFill>
                <a:latin typeface="Arno Pro" pitchFamily="18" charset="0"/>
              </a:rPr>
              <a:t>Вычислите   устно:</a:t>
            </a:r>
            <a:endParaRPr lang="ru-RU" b="1" i="1" dirty="0">
              <a:solidFill>
                <a:srgbClr val="7030A0"/>
              </a:solidFill>
              <a:latin typeface="Arno Pro" pitchFamily="18" charset="0"/>
            </a:endParaRPr>
          </a:p>
        </p:txBody>
      </p:sp>
      <p:sp>
        <p:nvSpPr>
          <p:cNvPr id="3" name="Содержимое 2"/>
          <p:cNvSpPr>
            <a:spLocks noGrp="1"/>
          </p:cNvSpPr>
          <p:nvPr>
            <p:ph idx="1"/>
          </p:nvPr>
        </p:nvSpPr>
        <p:spPr>
          <a:xfrm>
            <a:off x="457200" y="928670"/>
            <a:ext cx="8258204" cy="5572164"/>
          </a:xfrm>
        </p:spPr>
        <p:txBody>
          <a:bodyPr/>
          <a:lstStyle/>
          <a:p>
            <a:pPr>
              <a:buNone/>
            </a:pPr>
            <a:r>
              <a:rPr lang="ru-RU" dirty="0" smtClean="0"/>
              <a:t>              </a:t>
            </a:r>
          </a:p>
          <a:p>
            <a:pPr>
              <a:buNone/>
            </a:pPr>
            <a:r>
              <a:rPr lang="ru-RU" dirty="0" smtClean="0">
                <a:solidFill>
                  <a:srgbClr val="7030A0"/>
                </a:solidFill>
              </a:rPr>
              <a:t>1.         +</a:t>
            </a:r>
          </a:p>
          <a:p>
            <a:pPr>
              <a:buNone/>
            </a:pPr>
            <a:r>
              <a:rPr lang="ru-RU" dirty="0" smtClean="0">
                <a:solidFill>
                  <a:srgbClr val="7030A0"/>
                </a:solidFill>
              </a:rPr>
              <a:t>             </a:t>
            </a:r>
          </a:p>
          <a:p>
            <a:pPr>
              <a:buNone/>
            </a:pPr>
            <a:r>
              <a:rPr lang="ru-RU" dirty="0" smtClean="0">
                <a:solidFill>
                  <a:srgbClr val="7030A0"/>
                </a:solidFill>
              </a:rPr>
              <a:t> 2.         +</a:t>
            </a:r>
          </a:p>
          <a:p>
            <a:pPr>
              <a:buNone/>
            </a:pPr>
            <a:r>
              <a:rPr lang="ru-RU" dirty="0" smtClean="0">
                <a:solidFill>
                  <a:srgbClr val="7030A0"/>
                </a:solidFill>
              </a:rPr>
              <a:t> 3.          </a:t>
            </a:r>
          </a:p>
          <a:p>
            <a:pPr>
              <a:buNone/>
            </a:pPr>
            <a:r>
              <a:rPr lang="ru-RU" dirty="0" smtClean="0">
                <a:solidFill>
                  <a:srgbClr val="7030A0"/>
                </a:solidFill>
              </a:rPr>
              <a:t> 4.         +                         </a:t>
            </a:r>
          </a:p>
          <a:p>
            <a:pPr>
              <a:buNone/>
            </a:pPr>
            <a:r>
              <a:rPr lang="ru-RU" dirty="0" smtClean="0">
                <a:solidFill>
                  <a:srgbClr val="7030A0"/>
                </a:solidFill>
              </a:rPr>
              <a:t> </a:t>
            </a:r>
          </a:p>
          <a:p>
            <a:pPr>
              <a:buNone/>
            </a:pPr>
            <a:r>
              <a:rPr lang="ru-RU" dirty="0" smtClean="0">
                <a:solidFill>
                  <a:srgbClr val="7030A0"/>
                </a:solidFill>
              </a:rPr>
              <a:t> 5.                  </a:t>
            </a:r>
          </a:p>
          <a:p>
            <a:pPr>
              <a:buNone/>
            </a:pPr>
            <a:r>
              <a:rPr lang="ru-RU" dirty="0" smtClean="0">
                <a:solidFill>
                  <a:srgbClr val="7030A0"/>
                </a:solidFill>
              </a:rPr>
              <a:t> 6.        +         </a:t>
            </a:r>
          </a:p>
          <a:p>
            <a:pPr>
              <a:buNone/>
            </a:pPr>
            <a:endParaRPr lang="ru-RU" dirty="0">
              <a:solidFill>
                <a:srgbClr val="7030A0"/>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28662" y="1500174"/>
            <a:ext cx="571504" cy="707576"/>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14546" y="1500174"/>
            <a:ext cx="571504" cy="709614"/>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71538" y="2643182"/>
            <a:ext cx="357190" cy="714380"/>
          </a:xfrm>
          <a:prstGeom prst="rect">
            <a:avLst/>
          </a:prstGeom>
          <a:noFill/>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1"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71736" y="2643182"/>
            <a:ext cx="357190" cy="714380"/>
          </a:xfrm>
          <a:prstGeom prst="rect">
            <a:avLst/>
          </a:prstGeom>
          <a:noFill/>
        </p:spPr>
      </p:pic>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3"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42976" y="3357562"/>
            <a:ext cx="357190" cy="571504"/>
          </a:xfrm>
          <a:prstGeom prst="rect">
            <a:avLst/>
          </a:prstGeom>
          <a:noFill/>
        </p:spPr>
      </p:pic>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5"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571736" y="3357562"/>
            <a:ext cx="357190" cy="566738"/>
          </a:xfrm>
          <a:prstGeom prst="rect">
            <a:avLst/>
          </a:prstGeom>
          <a:noFill/>
        </p:spPr>
      </p:pic>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7" name="Picture 1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71538" y="3929066"/>
            <a:ext cx="571504" cy="785818"/>
          </a:xfrm>
          <a:prstGeom prst="rect">
            <a:avLst/>
          </a:prstGeom>
          <a:noFill/>
        </p:spPr>
      </p:pic>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9" name="Picture 1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214546" y="3929066"/>
            <a:ext cx="571504" cy="785818"/>
          </a:xfrm>
          <a:prstGeom prst="rect">
            <a:avLst/>
          </a:prstGeom>
          <a:noFill/>
        </p:spPr>
      </p:pic>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41" name="Picture 1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357554" y="4000504"/>
            <a:ext cx="571504" cy="714380"/>
          </a:xfrm>
          <a:prstGeom prst="rect">
            <a:avLst/>
          </a:prstGeom>
          <a:noFill/>
        </p:spPr>
      </p:pic>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43" name="Picture 1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142976" y="4929198"/>
            <a:ext cx="500066" cy="709614"/>
          </a:xfrm>
          <a:prstGeom prst="rect">
            <a:avLst/>
          </a:prstGeom>
          <a:noFill/>
        </p:spPr>
      </p:pic>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49" name="Picture 25"/>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214546" y="4857760"/>
            <a:ext cx="514352" cy="785818"/>
          </a:xfrm>
          <a:prstGeom prst="rect">
            <a:avLst/>
          </a:prstGeom>
          <a:noFill/>
        </p:spPr>
      </p:pic>
      <p:sp>
        <p:nvSpPr>
          <p:cNvPr id="1052"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51" name="Picture 27"/>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286116" y="4857760"/>
            <a:ext cx="500066" cy="785818"/>
          </a:xfrm>
          <a:prstGeom prst="rect">
            <a:avLst/>
          </a:prstGeom>
          <a:noFill/>
        </p:spPr>
      </p:pic>
      <p:pic>
        <p:nvPicPr>
          <p:cNvPr id="32" name="Рисунок 31" descr="http://cs5348.userapi.com/u139511367/148309008/x_1826ec71.jpg"/>
          <p:cNvPicPr/>
          <p:nvPr/>
        </p:nvPicPr>
        <p:blipFill>
          <a:blip r:embed="rId14"/>
          <a:srcRect/>
          <a:stretch>
            <a:fillRect/>
          </a:stretch>
        </p:blipFill>
        <p:spPr bwMode="auto">
          <a:xfrm>
            <a:off x="4786314" y="1785926"/>
            <a:ext cx="4143404" cy="4071966"/>
          </a:xfrm>
          <a:prstGeom prst="rect">
            <a:avLst/>
          </a:prstGeom>
          <a:noFill/>
          <a:ln w="9525">
            <a:noFill/>
            <a:miter lim="800000"/>
            <a:headEnd/>
            <a:tailEnd/>
          </a:ln>
        </p:spPr>
      </p:pic>
      <p:sp>
        <p:nvSpPr>
          <p:cNvPr id="1054"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53" name="Picture 29"/>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285852" y="5715016"/>
            <a:ext cx="428628" cy="642942"/>
          </a:xfrm>
          <a:prstGeom prst="rect">
            <a:avLst/>
          </a:prstGeom>
          <a:noFill/>
        </p:spPr>
      </p:pic>
      <p:sp>
        <p:nvSpPr>
          <p:cNvPr id="1056"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55" name="Picture 31"/>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2285984" y="5715016"/>
            <a:ext cx="428628" cy="642942"/>
          </a:xfrm>
          <a:prstGeom prst="rect">
            <a:avLst/>
          </a:prstGeom>
          <a:noFill/>
        </p:spPr>
      </p:pic>
      <p:sp>
        <p:nvSpPr>
          <p:cNvPr id="1058"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57" name="Picture 3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57554" y="5715016"/>
            <a:ext cx="371476" cy="642942"/>
          </a:xfrm>
          <a:prstGeom prst="rect">
            <a:avLst/>
          </a:prstGeom>
          <a:noFill/>
        </p:spPr>
      </p:pic>
      <p:cxnSp>
        <p:nvCxnSpPr>
          <p:cNvPr id="36" name="Прямая соединительная линия 35"/>
          <p:cNvCxnSpPr/>
          <p:nvPr/>
        </p:nvCxnSpPr>
        <p:spPr>
          <a:xfrm>
            <a:off x="1928794" y="3571876"/>
            <a:ext cx="214314" cy="1588"/>
          </a:xfrm>
          <a:prstGeom prst="line">
            <a:avLst/>
          </a:prstGeom>
          <a:ln w="3175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V="1">
            <a:off x="2928926" y="4357694"/>
            <a:ext cx="204790" cy="9524"/>
          </a:xfrm>
          <a:prstGeom prst="line">
            <a:avLst/>
          </a:prstGeom>
          <a:ln w="3175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857356" y="5286388"/>
            <a:ext cx="214314" cy="1588"/>
          </a:xfrm>
          <a:prstGeom prst="line">
            <a:avLst/>
          </a:prstGeom>
          <a:ln w="3175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2928926" y="5286388"/>
            <a:ext cx="214314" cy="1588"/>
          </a:xfrm>
          <a:prstGeom prst="line">
            <a:avLst/>
          </a:prstGeom>
          <a:ln w="3175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2928926" y="6000768"/>
            <a:ext cx="214314" cy="1588"/>
          </a:xfrm>
          <a:prstGeom prst="line">
            <a:avLst/>
          </a:prstGeom>
          <a:ln w="31750" cmpd="sng">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785818"/>
          </a:xfrm>
        </p:spPr>
        <p:txBody>
          <a:bodyPr/>
          <a:lstStyle/>
          <a:p>
            <a:pPr algn="ctr"/>
            <a:r>
              <a:rPr lang="ru-RU" i="1" dirty="0" smtClean="0">
                <a:solidFill>
                  <a:srgbClr val="FF0000"/>
                </a:solidFill>
              </a:rPr>
              <a:t>Карта путешествий</a:t>
            </a:r>
            <a:endParaRPr lang="ru-RU" i="1" dirty="0">
              <a:solidFill>
                <a:srgbClr val="FF0000"/>
              </a:solidFill>
            </a:endParaRPr>
          </a:p>
        </p:txBody>
      </p:sp>
      <p:sp>
        <p:nvSpPr>
          <p:cNvPr id="3" name="Пятно 1 2"/>
          <p:cNvSpPr/>
          <p:nvPr/>
        </p:nvSpPr>
        <p:spPr>
          <a:xfrm>
            <a:off x="2857488" y="857232"/>
            <a:ext cx="3571900" cy="1857388"/>
          </a:xfrm>
          <a:prstGeom prst="irregularSeal1">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ШКОЛА</a:t>
            </a:r>
            <a:endParaRPr lang="ru-RU" dirty="0">
              <a:solidFill>
                <a:srgbClr val="C00000"/>
              </a:solidFill>
            </a:endParaRPr>
          </a:p>
        </p:txBody>
      </p:sp>
      <p:sp>
        <p:nvSpPr>
          <p:cNvPr id="4" name="Пятно 1 3"/>
          <p:cNvSpPr/>
          <p:nvPr/>
        </p:nvSpPr>
        <p:spPr>
          <a:xfrm>
            <a:off x="5286380" y="2571744"/>
            <a:ext cx="3571900" cy="1771656"/>
          </a:xfrm>
          <a:prstGeom prst="irregularSeal1">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УНИВЕРСИТЕТ</a:t>
            </a:r>
            <a:endParaRPr lang="ru-RU" dirty="0">
              <a:solidFill>
                <a:srgbClr val="C00000"/>
              </a:solidFill>
            </a:endParaRPr>
          </a:p>
        </p:txBody>
      </p:sp>
      <p:sp>
        <p:nvSpPr>
          <p:cNvPr id="6" name="Пятно 1 5"/>
          <p:cNvSpPr/>
          <p:nvPr/>
        </p:nvSpPr>
        <p:spPr>
          <a:xfrm>
            <a:off x="5072066" y="4714884"/>
            <a:ext cx="3786214" cy="1785950"/>
          </a:xfrm>
          <a:prstGeom prst="irregularSeal1">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ХЛЕБОЗАВОД</a:t>
            </a:r>
            <a:endParaRPr lang="ru-RU" dirty="0">
              <a:solidFill>
                <a:srgbClr val="C00000"/>
              </a:solidFill>
            </a:endParaRPr>
          </a:p>
        </p:txBody>
      </p:sp>
      <p:sp>
        <p:nvSpPr>
          <p:cNvPr id="7" name="Пятно 1 6"/>
          <p:cNvSpPr/>
          <p:nvPr/>
        </p:nvSpPr>
        <p:spPr>
          <a:xfrm>
            <a:off x="357158" y="2500306"/>
            <a:ext cx="3571900" cy="1857388"/>
          </a:xfrm>
          <a:prstGeom prst="irregularSeal1">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Швейная фабрика «ВИКТОРИЯ</a:t>
            </a:r>
            <a:endParaRPr lang="ru-RU" dirty="0">
              <a:solidFill>
                <a:srgbClr val="C00000"/>
              </a:solidFill>
            </a:endParaRPr>
          </a:p>
        </p:txBody>
      </p:sp>
      <p:sp>
        <p:nvSpPr>
          <p:cNvPr id="8" name="Пятно 1 7"/>
          <p:cNvSpPr/>
          <p:nvPr/>
        </p:nvSpPr>
        <p:spPr>
          <a:xfrm>
            <a:off x="357158" y="4786322"/>
            <a:ext cx="3786214" cy="1714512"/>
          </a:xfrm>
          <a:prstGeom prst="irregularSeal1">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Завод «БАРРИКАДЫ»</a:t>
            </a:r>
            <a:endParaRPr lang="ru-RU" dirty="0">
              <a:solidFill>
                <a:srgbClr val="C00000"/>
              </a:solidFill>
            </a:endParaRPr>
          </a:p>
        </p:txBody>
      </p:sp>
      <p:cxnSp>
        <p:nvCxnSpPr>
          <p:cNvPr id="10" name="Прямая со стрелкой 9"/>
          <p:cNvCxnSpPr>
            <a:stCxn id="3" idx="3"/>
            <a:endCxn id="4" idx="0"/>
          </p:cNvCxnSpPr>
          <p:nvPr/>
        </p:nvCxnSpPr>
        <p:spPr>
          <a:xfrm>
            <a:off x="6429388" y="2000041"/>
            <a:ext cx="1258433" cy="57170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3"/>
            <a:endCxn id="6" idx="0"/>
          </p:cNvCxnSpPr>
          <p:nvPr/>
        </p:nvCxnSpPr>
        <p:spPr>
          <a:xfrm flipH="1">
            <a:off x="7617594" y="3661804"/>
            <a:ext cx="1240686" cy="10530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V="1">
            <a:off x="1785918" y="2143116"/>
            <a:ext cx="1071570" cy="5715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7" idx="2"/>
          </p:cNvCxnSpPr>
          <p:nvPr/>
        </p:nvCxnSpPr>
        <p:spPr>
          <a:xfrm flipV="1">
            <a:off x="428596" y="4357694"/>
            <a:ext cx="1331690" cy="5715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rot="10800000" flipV="1">
            <a:off x="3500430" y="6143644"/>
            <a:ext cx="2428892" cy="7143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857256"/>
          </a:xfrm>
        </p:spPr>
        <p:txBody>
          <a:bodyPr>
            <a:noAutofit/>
          </a:bodyPr>
          <a:lstStyle/>
          <a:p>
            <a:pPr algn="ctr"/>
            <a:r>
              <a:rPr lang="ru-RU" sz="4000" b="1" i="1" dirty="0" smtClean="0">
                <a:solidFill>
                  <a:schemeClr val="accent1">
                    <a:lumMod val="75000"/>
                  </a:schemeClr>
                </a:solidFill>
                <a:latin typeface="Franklin Gothic Book" pitchFamily="34" charset="0"/>
              </a:rPr>
              <a:t>Дроби в Древнем Египте</a:t>
            </a:r>
            <a:r>
              <a:rPr lang="ru-RU" sz="4000" i="1" dirty="0" smtClean="0">
                <a:solidFill>
                  <a:schemeClr val="accent1">
                    <a:lumMod val="75000"/>
                  </a:schemeClr>
                </a:solidFill>
                <a:latin typeface="Franklin Gothic Book" pitchFamily="34" charset="0"/>
              </a:rPr>
              <a:t/>
            </a:r>
            <a:br>
              <a:rPr lang="ru-RU" sz="4000" i="1" dirty="0" smtClean="0">
                <a:solidFill>
                  <a:schemeClr val="accent1">
                    <a:lumMod val="75000"/>
                  </a:schemeClr>
                </a:solidFill>
                <a:latin typeface="Franklin Gothic Book" pitchFamily="34" charset="0"/>
              </a:rPr>
            </a:br>
            <a:endParaRPr lang="ru-RU" sz="4000" i="1" dirty="0">
              <a:solidFill>
                <a:schemeClr val="accent1">
                  <a:lumMod val="75000"/>
                </a:schemeClr>
              </a:solidFill>
              <a:latin typeface="Franklin Gothic Book" pitchFamily="34" charset="0"/>
            </a:endParaRPr>
          </a:p>
        </p:txBody>
      </p:sp>
      <p:sp>
        <p:nvSpPr>
          <p:cNvPr id="3" name="Содержимое 2"/>
          <p:cNvSpPr>
            <a:spLocks noGrp="1"/>
          </p:cNvSpPr>
          <p:nvPr>
            <p:ph sz="half" idx="1"/>
          </p:nvPr>
        </p:nvSpPr>
        <p:spPr>
          <a:xfrm>
            <a:off x="304800" y="1071546"/>
            <a:ext cx="4981580" cy="5429288"/>
          </a:xfrm>
        </p:spPr>
        <p:txBody>
          <a:bodyPr>
            <a:noAutofit/>
          </a:bodyPr>
          <a:lstStyle/>
          <a:p>
            <a:r>
              <a:rPr lang="ru-RU" sz="2400" i="1" dirty="0" smtClean="0">
                <a:solidFill>
                  <a:schemeClr val="tx1"/>
                </a:solidFill>
              </a:rPr>
              <a:t>Первая дробь, с которой познакомились люди, была, наверное,    половина. За ней последовали             …затем    ,                                              и т.д., т.е. единичные или основные дроби. У них числитель всегда единица. Египтяне выражали любую дробь в виде суммы только основных дробей. Если, например,  в результате измерения получалось дробное число , то для египтян оно представлялось в виде суммы </a:t>
            </a:r>
          </a:p>
          <a:p>
            <a:pPr>
              <a:buNone/>
            </a:pPr>
            <a:r>
              <a:rPr lang="ru-RU" sz="2400" i="1" dirty="0" smtClean="0">
                <a:solidFill>
                  <a:schemeClr val="tx1"/>
                </a:solidFill>
              </a:rPr>
              <a:t>      единичных дробей:      +</a:t>
            </a:r>
          </a:p>
          <a:p>
            <a:pPr>
              <a:buNone/>
            </a:pPr>
            <a:r>
              <a:rPr lang="ru-RU" sz="2400" i="1" dirty="0" smtClean="0">
                <a:solidFill>
                  <a:schemeClr val="tx1"/>
                </a:solidFill>
              </a:rPr>
              <a:t>	</a:t>
            </a:r>
          </a:p>
        </p:txBody>
      </p:sp>
      <p:pic>
        <p:nvPicPr>
          <p:cNvPr id="17" name="Содержимое 16" descr="http://qrok.net/uploads/posts/2010-01/1262510540_pyr_lx006392.jpg"/>
          <p:cNvPicPr>
            <a:picLocks noGrp="1"/>
          </p:cNvPicPr>
          <p:nvPr>
            <p:ph sz="half" idx="2"/>
          </p:nvPr>
        </p:nvPicPr>
        <p:blipFill>
          <a:blip r:embed="rId2"/>
          <a:srcRect/>
          <a:stretch>
            <a:fillRect/>
          </a:stretch>
        </p:blipFill>
        <p:spPr bwMode="auto">
          <a:xfrm>
            <a:off x="5214942" y="1785926"/>
            <a:ext cx="3705220" cy="3857652"/>
          </a:xfrm>
          <a:prstGeom prst="rect">
            <a:avLst/>
          </a:prstGeom>
          <a:noFill/>
          <a:ln w="9525">
            <a:noFill/>
            <a:miter lim="800000"/>
            <a:headEnd/>
            <a:tailEnd/>
          </a:ln>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1" name="Rectangle 3"/>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4" name="Rectangle 6"/>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099" name="Rectangle 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02" name="Rectangle 6"/>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05" name="Rectangle 9"/>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0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08" name="Rectangle 12"/>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11" name="Rectangle 15"/>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1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14" name="Rectangle 18"/>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1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17" name="Rectangle 21"/>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22" name="Rectangle 26"/>
          <p:cNvSpPr>
            <a:spLocks noChangeArrowheads="1"/>
          </p:cNvSpPr>
          <p:nvPr/>
        </p:nvSpPr>
        <p:spPr bwMode="auto">
          <a:xfrm>
            <a:off x="0" y="21429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4123" name="Rectangle 27"/>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267"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6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43108" y="1785926"/>
            <a:ext cx="123825" cy="552450"/>
          </a:xfrm>
          <a:prstGeom prst="rect">
            <a:avLst/>
          </a:prstGeom>
          <a:noFill/>
        </p:spPr>
      </p:pic>
      <p:sp>
        <p:nvSpPr>
          <p:cNvPr id="11270"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2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7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00298" y="2143116"/>
            <a:ext cx="123825" cy="552450"/>
          </a:xfrm>
          <a:prstGeom prst="rect">
            <a:avLst/>
          </a:prstGeom>
          <a:noFill/>
        </p:spPr>
      </p:pic>
      <p:sp>
        <p:nvSpPr>
          <p:cNvPr id="11273" name="Rectangle 9"/>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2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74"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43372" y="5857892"/>
            <a:ext cx="123825" cy="552450"/>
          </a:xfrm>
          <a:prstGeom prst="rect">
            <a:avLst/>
          </a:prstGeom>
          <a:noFill/>
        </p:spPr>
      </p:pic>
      <p:sp>
        <p:nvSpPr>
          <p:cNvPr id="11276" name="Rectangle 12"/>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27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77" name="Picture 1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786050" y="2143116"/>
            <a:ext cx="123825" cy="552450"/>
          </a:xfrm>
          <a:prstGeom prst="rect">
            <a:avLst/>
          </a:prstGeom>
          <a:noFill/>
        </p:spPr>
      </p:pic>
      <p:sp>
        <p:nvSpPr>
          <p:cNvPr id="11279" name="Rectangle 1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28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80" name="Picture 1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000364" y="2143116"/>
            <a:ext cx="257175" cy="552450"/>
          </a:xfrm>
          <a:prstGeom prst="rect">
            <a:avLst/>
          </a:prstGeom>
          <a:noFill/>
        </p:spPr>
      </p:pic>
      <p:sp>
        <p:nvSpPr>
          <p:cNvPr id="11282" name="Rectangle 1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28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83" name="Picture 1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00562" y="2214554"/>
            <a:ext cx="123825" cy="552450"/>
          </a:xfrm>
          <a:prstGeom prst="rect">
            <a:avLst/>
          </a:prstGeom>
          <a:noFill/>
        </p:spPr>
      </p:pic>
      <p:sp>
        <p:nvSpPr>
          <p:cNvPr id="11285" name="Rectangle 21"/>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28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86" name="Picture 2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857752" y="2214554"/>
            <a:ext cx="123825" cy="552450"/>
          </a:xfrm>
          <a:prstGeom prst="rect">
            <a:avLst/>
          </a:prstGeom>
          <a:noFill/>
        </p:spPr>
      </p:pic>
      <p:sp>
        <p:nvSpPr>
          <p:cNvPr id="11288" name="Rectangle 24"/>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290"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89" name="Picture 2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43306" y="5857892"/>
            <a:ext cx="123825" cy="552450"/>
          </a:xfrm>
          <a:prstGeom prst="rect">
            <a:avLst/>
          </a:prstGeom>
          <a:noFill/>
        </p:spPr>
      </p:pic>
      <p:sp>
        <p:nvSpPr>
          <p:cNvPr id="11291" name="Rectangle 2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1012720"/>
          </a:xfrm>
        </p:spPr>
        <p:txBody>
          <a:bodyPr>
            <a:normAutofit/>
          </a:bodyPr>
          <a:lstStyle/>
          <a:p>
            <a:pPr algn="ctr"/>
            <a:r>
              <a:rPr lang="ru-RU" sz="4000" b="1" i="1" dirty="0" smtClean="0">
                <a:solidFill>
                  <a:schemeClr val="accent1">
                    <a:lumMod val="75000"/>
                  </a:schemeClr>
                </a:solidFill>
                <a:latin typeface="Franklin Gothic Book" pitchFamily="34" charset="0"/>
              </a:rPr>
              <a:t>ДРОБИ НА РУСИ</a:t>
            </a:r>
            <a:endParaRPr lang="ru-RU" sz="4000" b="1" i="1" dirty="0">
              <a:solidFill>
                <a:schemeClr val="accent1">
                  <a:lumMod val="75000"/>
                </a:schemeClr>
              </a:solidFill>
              <a:latin typeface="Franklin Gothic Book" pitchFamily="34" charset="0"/>
            </a:endParaRPr>
          </a:p>
        </p:txBody>
      </p:sp>
      <p:sp>
        <p:nvSpPr>
          <p:cNvPr id="3" name="Содержимое 2"/>
          <p:cNvSpPr>
            <a:spLocks noGrp="1"/>
          </p:cNvSpPr>
          <p:nvPr>
            <p:ph sz="half" idx="1"/>
          </p:nvPr>
        </p:nvSpPr>
        <p:spPr>
          <a:xfrm>
            <a:off x="304800" y="1600200"/>
            <a:ext cx="4191000" cy="5043510"/>
          </a:xfrm>
        </p:spPr>
        <p:txBody>
          <a:bodyPr>
            <a:normAutofit fontScale="92500" lnSpcReduction="20000"/>
          </a:bodyPr>
          <a:lstStyle/>
          <a:p>
            <a:pPr>
              <a:buNone/>
            </a:pPr>
            <a:r>
              <a:rPr lang="ru-RU" sz="2000" dirty="0" smtClean="0">
                <a:solidFill>
                  <a:schemeClr val="tx1"/>
                </a:solidFill>
              </a:rPr>
              <a:t>     В русском языке слово «дробь» появилось в VIII веке, оно происходит от глагола "дробить" - разбивать, ломать на части. В первых учебниках математики (в VIII веке) дроби так и назывались – "ломаные числа". </a:t>
            </a:r>
          </a:p>
          <a:p>
            <a:pPr>
              <a:buNone/>
            </a:pPr>
            <a:r>
              <a:rPr lang="ru-RU" sz="2000" dirty="0" smtClean="0">
                <a:solidFill>
                  <a:schemeClr val="tx1"/>
                </a:solidFill>
              </a:rPr>
              <a:t>      В старых руководствах находили следующие названия дробей на Руси:</a:t>
            </a:r>
          </a:p>
          <a:p>
            <a:pPr>
              <a:buNone/>
            </a:pPr>
            <a:r>
              <a:rPr lang="ru-RU" sz="2000" dirty="0" smtClean="0">
                <a:solidFill>
                  <a:schemeClr val="tx1"/>
                </a:solidFill>
              </a:rPr>
              <a:t>                       – половина, полтина,	</a:t>
            </a:r>
          </a:p>
          <a:p>
            <a:pPr>
              <a:buNone/>
            </a:pPr>
            <a:r>
              <a:rPr lang="ru-RU" sz="2000" dirty="0" smtClean="0">
                <a:solidFill>
                  <a:schemeClr val="tx1"/>
                </a:solidFill>
              </a:rPr>
              <a:t>            </a:t>
            </a:r>
          </a:p>
          <a:p>
            <a:pPr>
              <a:buNone/>
            </a:pPr>
            <a:r>
              <a:rPr lang="ru-RU" sz="2000" dirty="0" smtClean="0">
                <a:solidFill>
                  <a:schemeClr val="tx1"/>
                </a:solidFill>
              </a:rPr>
              <a:t>                 – четь,	          - треть                               			                      </a:t>
            </a:r>
          </a:p>
          <a:p>
            <a:pPr>
              <a:buNone/>
            </a:pPr>
            <a:r>
              <a:rPr lang="ru-RU" sz="2000" dirty="0" smtClean="0">
                <a:solidFill>
                  <a:schemeClr val="tx1"/>
                </a:solidFill>
              </a:rPr>
              <a:t>             - пятина,                   -</a:t>
            </a:r>
            <a:r>
              <a:rPr lang="ru-RU" sz="2000" dirty="0" err="1" smtClean="0">
                <a:solidFill>
                  <a:schemeClr val="tx1"/>
                </a:solidFill>
              </a:rPr>
              <a:t>седьмина</a:t>
            </a:r>
            <a:endParaRPr lang="ru-RU" sz="2000" dirty="0" smtClean="0">
              <a:solidFill>
                <a:schemeClr val="tx1"/>
              </a:solidFill>
            </a:endParaRPr>
          </a:p>
          <a:p>
            <a:pPr>
              <a:buNone/>
            </a:pPr>
            <a:r>
              <a:rPr lang="ru-RU" sz="2000" dirty="0" smtClean="0">
                <a:solidFill>
                  <a:schemeClr val="tx1"/>
                </a:solidFill>
              </a:rPr>
              <a:t>              	 	</a:t>
            </a:r>
          </a:p>
          <a:p>
            <a:pPr>
              <a:buNone/>
            </a:pPr>
            <a:r>
              <a:rPr lang="ru-RU" sz="2000" dirty="0" smtClean="0">
                <a:solidFill>
                  <a:schemeClr val="tx1"/>
                </a:solidFill>
              </a:rPr>
              <a:t>                           - десятина			  </a:t>
            </a:r>
          </a:p>
        </p:txBody>
      </p:sp>
      <p:pic>
        <p:nvPicPr>
          <p:cNvPr id="5" name="Содержимое 4" descr="http://go1.imgsmail.ru/imgpreview?key=http%3A//sbiblio.com/biblio/archive/ribakov%5Fjas3/images/5.jpg&amp;mb=imgdb_preview_93&amp;w=152"/>
          <p:cNvPicPr>
            <a:picLocks noGrp="1"/>
          </p:cNvPicPr>
          <p:nvPr>
            <p:ph sz="half" idx="2"/>
          </p:nvPr>
        </p:nvPicPr>
        <p:blipFill>
          <a:blip r:embed="rId2"/>
          <a:srcRect/>
          <a:stretch>
            <a:fillRect/>
          </a:stretch>
        </p:blipFill>
        <p:spPr bwMode="auto">
          <a:xfrm>
            <a:off x="4714876" y="1571613"/>
            <a:ext cx="4214842" cy="4643469"/>
          </a:xfrm>
          <a:prstGeom prst="rect">
            <a:avLst/>
          </a:prstGeom>
          <a:noFill/>
          <a:ln w="9525">
            <a:noFill/>
            <a:miter lim="800000"/>
            <a:headEnd/>
            <a:tailEnd/>
          </a:ln>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1" name="Rectangle 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4" name="Rectangle 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7" name="Rectangle 9"/>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60" name="Rectangle 12"/>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63" name="Rectangle 1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66" name="Rectangle 18"/>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68"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69" name="Rectangle 21"/>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71"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72" name="Rectangle 24"/>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21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00166" y="3857628"/>
            <a:ext cx="171450" cy="742950"/>
          </a:xfrm>
          <a:prstGeom prst="rect">
            <a:avLst/>
          </a:prstGeom>
          <a:noFill/>
        </p:spPr>
      </p:pic>
      <p:sp>
        <p:nvSpPr>
          <p:cNvPr id="9219" name="Rectangle 3"/>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92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22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00298" y="4429132"/>
            <a:ext cx="171450" cy="742950"/>
          </a:xfrm>
          <a:prstGeom prst="rect">
            <a:avLst/>
          </a:prstGeom>
          <a:noFill/>
        </p:spPr>
      </p:pic>
      <p:sp>
        <p:nvSpPr>
          <p:cNvPr id="9222" name="Rectangle 6"/>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92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223"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42976" y="4357694"/>
            <a:ext cx="171450" cy="742950"/>
          </a:xfrm>
          <a:prstGeom prst="rect">
            <a:avLst/>
          </a:prstGeom>
          <a:noFill/>
        </p:spPr>
      </p:pic>
      <p:sp>
        <p:nvSpPr>
          <p:cNvPr id="9225" name="Rectangle 9"/>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922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226"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85786" y="4929198"/>
            <a:ext cx="171450" cy="742950"/>
          </a:xfrm>
          <a:prstGeom prst="rect">
            <a:avLst/>
          </a:prstGeom>
          <a:noFill/>
        </p:spPr>
      </p:pic>
      <p:sp>
        <p:nvSpPr>
          <p:cNvPr id="9228" name="Rectangle 12"/>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923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229"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57488" y="4929198"/>
            <a:ext cx="171450" cy="742950"/>
          </a:xfrm>
          <a:prstGeom prst="rect">
            <a:avLst/>
          </a:prstGeom>
          <a:noFill/>
        </p:spPr>
      </p:pic>
      <p:sp>
        <p:nvSpPr>
          <p:cNvPr id="9231" name="Rectangle 15"/>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923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232" name="Picture 1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500166" y="5500702"/>
            <a:ext cx="333375" cy="742950"/>
          </a:xfrm>
          <a:prstGeom prst="rect">
            <a:avLst/>
          </a:prstGeom>
          <a:noFill/>
        </p:spPr>
      </p:pic>
      <p:sp>
        <p:nvSpPr>
          <p:cNvPr id="9234" name="Rectangle 18"/>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i="1" dirty="0" smtClean="0">
                <a:solidFill>
                  <a:schemeClr val="accent1">
                    <a:lumMod val="75000"/>
                  </a:schemeClr>
                </a:solidFill>
                <a:latin typeface="Franklin Gothic Book" pitchFamily="34" charset="0"/>
              </a:rPr>
              <a:t>Дроби в Древнем Риме</a:t>
            </a:r>
            <a:r>
              <a:rPr lang="ru-RU" sz="4000" i="1" dirty="0" smtClean="0">
                <a:solidFill>
                  <a:schemeClr val="accent1">
                    <a:lumMod val="75000"/>
                  </a:schemeClr>
                </a:solidFill>
                <a:latin typeface="Franklin Gothic Book" pitchFamily="34" charset="0"/>
              </a:rPr>
              <a:t/>
            </a:r>
            <a:br>
              <a:rPr lang="ru-RU" sz="4000" i="1" dirty="0" smtClean="0">
                <a:solidFill>
                  <a:schemeClr val="accent1">
                    <a:lumMod val="75000"/>
                  </a:schemeClr>
                </a:solidFill>
                <a:latin typeface="Franklin Gothic Book" pitchFamily="34" charset="0"/>
              </a:rPr>
            </a:br>
            <a:endParaRPr lang="ru-RU" sz="4000" i="1" dirty="0">
              <a:solidFill>
                <a:schemeClr val="accent1">
                  <a:lumMod val="75000"/>
                </a:schemeClr>
              </a:solidFill>
              <a:latin typeface="Franklin Gothic Book" pitchFamily="34" charset="0"/>
            </a:endParaRPr>
          </a:p>
        </p:txBody>
      </p:sp>
      <p:sp>
        <p:nvSpPr>
          <p:cNvPr id="3" name="Содержимое 2"/>
          <p:cNvSpPr>
            <a:spLocks noGrp="1"/>
          </p:cNvSpPr>
          <p:nvPr>
            <p:ph sz="half" idx="1"/>
          </p:nvPr>
        </p:nvSpPr>
        <p:spPr>
          <a:xfrm>
            <a:off x="0" y="1500174"/>
            <a:ext cx="4210080" cy="5072098"/>
          </a:xfrm>
        </p:spPr>
        <p:txBody>
          <a:bodyPr>
            <a:normAutofit fontScale="62500" lnSpcReduction="20000"/>
          </a:bodyPr>
          <a:lstStyle/>
          <a:p>
            <a:endParaRPr lang="ru-RU" dirty="0" smtClean="0"/>
          </a:p>
          <a:p>
            <a:pPr algn="just">
              <a:buNone/>
            </a:pPr>
            <a:r>
              <a:rPr lang="ru-RU" i="1" dirty="0" smtClean="0">
                <a:solidFill>
                  <a:schemeClr val="tx1"/>
                </a:solidFill>
              </a:rPr>
              <a:t>       У древних римлян система дробей основывалась на делении на 12 долей единицы веса, которая называлась асс. Если асс делить на 12 равных частей, то получается унция. Со временем унции стали применяться для измерения любых величин. Так возникли римские двенадцатеричные дроби, т.е. дроби, у которых знаменателем </a:t>
            </a:r>
          </a:p>
          <a:p>
            <a:pPr algn="just">
              <a:buNone/>
            </a:pPr>
            <a:r>
              <a:rPr lang="ru-RU" i="1" dirty="0" smtClean="0">
                <a:solidFill>
                  <a:schemeClr val="tx1"/>
                </a:solidFill>
              </a:rPr>
              <a:t>      всегда было </a:t>
            </a:r>
            <a:r>
              <a:rPr lang="ru-RU" dirty="0" smtClean="0">
                <a:solidFill>
                  <a:schemeClr val="tx1"/>
                </a:solidFill>
              </a:rPr>
              <a:t>число</a:t>
            </a:r>
            <a:r>
              <a:rPr lang="ru-RU" i="1" dirty="0" smtClean="0">
                <a:solidFill>
                  <a:schemeClr val="tx1"/>
                </a:solidFill>
              </a:rPr>
              <a:t> 12. Вместо     </a:t>
            </a:r>
          </a:p>
          <a:p>
            <a:pPr algn="just">
              <a:buNone/>
            </a:pPr>
            <a:r>
              <a:rPr lang="ru-RU" i="1" dirty="0" smtClean="0">
                <a:solidFill>
                  <a:schemeClr val="tx1"/>
                </a:solidFill>
              </a:rPr>
              <a:t>       </a:t>
            </a:r>
          </a:p>
          <a:p>
            <a:pPr algn="just">
              <a:buNone/>
            </a:pPr>
            <a:r>
              <a:rPr lang="ru-RU" i="1" dirty="0" smtClean="0">
                <a:solidFill>
                  <a:schemeClr val="tx1"/>
                </a:solidFill>
              </a:rPr>
              <a:t>       римляне говорили «одна унция», 	</a:t>
            </a:r>
          </a:p>
          <a:p>
            <a:pPr algn="just">
              <a:buNone/>
            </a:pPr>
            <a:r>
              <a:rPr lang="ru-RU" i="1" dirty="0" smtClean="0">
                <a:solidFill>
                  <a:schemeClr val="tx1"/>
                </a:solidFill>
              </a:rPr>
              <a:t>               – «пять унций» и т.д. Три унции </a:t>
            </a:r>
          </a:p>
          <a:p>
            <a:pPr algn="just">
              <a:buNone/>
            </a:pPr>
            <a:endParaRPr lang="ru-RU" i="1" dirty="0" smtClean="0">
              <a:solidFill>
                <a:schemeClr val="tx1"/>
              </a:solidFill>
            </a:endParaRPr>
          </a:p>
          <a:p>
            <a:pPr algn="just">
              <a:buNone/>
            </a:pPr>
            <a:r>
              <a:rPr lang="ru-RU" i="1" dirty="0" smtClean="0">
                <a:solidFill>
                  <a:schemeClr val="tx1"/>
                </a:solidFill>
              </a:rPr>
              <a:t>       назывались четвертью, четыре унции – третью, шесть унций – половиной</a:t>
            </a:r>
            <a:r>
              <a:rPr lang="ru-RU" dirty="0" smtClean="0">
                <a:solidFill>
                  <a:schemeClr val="tx1"/>
                </a:solidFill>
              </a:rPr>
              <a:t>.</a:t>
            </a:r>
            <a:endParaRPr lang="ru-RU" dirty="0">
              <a:solidFill>
                <a:schemeClr val="tx1"/>
              </a:solidFill>
            </a:endParaRPr>
          </a:p>
        </p:txBody>
      </p:sp>
      <p:pic>
        <p:nvPicPr>
          <p:cNvPr id="5" name="Содержимое 4" descr="http://art-soul.ru/i/style-rim01.jpg"/>
          <p:cNvPicPr>
            <a:picLocks noGrp="1"/>
          </p:cNvPicPr>
          <p:nvPr>
            <p:ph sz="half" idx="2"/>
          </p:nvPr>
        </p:nvPicPr>
        <p:blipFill>
          <a:blip r:embed="rId2"/>
          <a:srcRect/>
          <a:stretch>
            <a:fillRect/>
          </a:stretch>
        </p:blipFill>
        <p:spPr bwMode="auto">
          <a:xfrm>
            <a:off x="4500562" y="1714488"/>
            <a:ext cx="4429156" cy="4286280"/>
          </a:xfrm>
          <a:prstGeom prst="rect">
            <a:avLst/>
          </a:prstGeom>
          <a:noFill/>
          <a:ln w="9525">
            <a:noFill/>
            <a:miter lim="800000"/>
            <a:headEnd/>
            <a:tailEnd/>
          </a:ln>
        </p:spPr>
      </p:pic>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43306" y="3929066"/>
            <a:ext cx="209550" cy="428625"/>
          </a:xfrm>
          <a:prstGeom prst="rect">
            <a:avLst/>
          </a:prstGeom>
          <a:noFill/>
        </p:spPr>
      </p:pic>
      <p:sp>
        <p:nvSpPr>
          <p:cNvPr id="3075"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0034" y="5000636"/>
            <a:ext cx="209550" cy="438150"/>
          </a:xfrm>
          <a:prstGeom prst="rect">
            <a:avLst/>
          </a:prstGeom>
          <a:noFill/>
        </p:spPr>
      </p:pic>
      <p:sp>
        <p:nvSpPr>
          <p:cNvPr id="3078" name="Rectangle 6"/>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686800" cy="857256"/>
          </a:xfrm>
        </p:spPr>
        <p:txBody>
          <a:bodyPr/>
          <a:lstStyle/>
          <a:p>
            <a:pPr algn="ctr"/>
            <a:r>
              <a:rPr lang="ru-RU" i="1" dirty="0" smtClean="0">
                <a:solidFill>
                  <a:srgbClr val="0000FF"/>
                </a:solidFill>
              </a:rPr>
              <a:t>остановка «УНИВЕРСИТЕТ»</a:t>
            </a:r>
            <a:endParaRPr lang="ru-RU" i="1" dirty="0">
              <a:solidFill>
                <a:srgbClr val="0000FF"/>
              </a:solidFill>
            </a:endParaRPr>
          </a:p>
        </p:txBody>
      </p:sp>
      <p:pic>
        <p:nvPicPr>
          <p:cNvPr id="3" name="Рисунок 2" descr="http://www.volgograd-trv.ru/image/n20100524_1b.jpg"/>
          <p:cNvPicPr/>
          <p:nvPr/>
        </p:nvPicPr>
        <p:blipFill>
          <a:blip r:embed="rId2"/>
          <a:srcRect/>
          <a:stretch>
            <a:fillRect/>
          </a:stretch>
        </p:blipFill>
        <p:spPr bwMode="auto">
          <a:xfrm>
            <a:off x="2714612" y="1071546"/>
            <a:ext cx="3786214" cy="2857520"/>
          </a:xfrm>
          <a:prstGeom prst="rect">
            <a:avLst/>
          </a:prstGeom>
          <a:noFill/>
          <a:ln w="9525">
            <a:noFill/>
            <a:miter lim="800000"/>
            <a:headEnd/>
            <a:tailEnd/>
          </a:ln>
        </p:spPr>
      </p:pic>
      <p:sp>
        <p:nvSpPr>
          <p:cNvPr id="71" name="TextBox 70"/>
          <p:cNvSpPr txBox="1"/>
          <p:nvPr/>
        </p:nvSpPr>
        <p:spPr>
          <a:xfrm>
            <a:off x="4214810" y="1571612"/>
            <a:ext cx="45719" cy="369332"/>
          </a:xfrm>
          <a:prstGeom prst="rect">
            <a:avLst/>
          </a:prstGeom>
          <a:noFill/>
        </p:spPr>
        <p:txBody>
          <a:bodyPr wrap="square" rtlCol="0">
            <a:spAutoFit/>
          </a:bodyPr>
          <a:lstStyle/>
          <a:p>
            <a:endParaRPr lang="ru-RU" dirty="0"/>
          </a:p>
        </p:txBody>
      </p:sp>
      <p:sp>
        <p:nvSpPr>
          <p:cNvPr id="75" name="TextBox 74"/>
          <p:cNvSpPr txBox="1"/>
          <p:nvPr/>
        </p:nvSpPr>
        <p:spPr>
          <a:xfrm>
            <a:off x="785786" y="3643314"/>
            <a:ext cx="8072494" cy="1323439"/>
          </a:xfrm>
          <a:prstGeom prst="rect">
            <a:avLst/>
          </a:prstGeom>
          <a:noFill/>
        </p:spPr>
        <p:txBody>
          <a:bodyPr wrap="square" rtlCol="0">
            <a:spAutoFit/>
          </a:bodyPr>
          <a:lstStyle/>
          <a:p>
            <a:pPr algn="ctr"/>
            <a:r>
              <a:rPr lang="ru-RU" sz="2000" b="1" i="1" dirty="0" smtClean="0">
                <a:solidFill>
                  <a:srgbClr val="0000FF"/>
                </a:solidFill>
              </a:rPr>
              <a:t>    </a:t>
            </a:r>
          </a:p>
          <a:p>
            <a:pPr algn="ctr"/>
            <a:r>
              <a:rPr lang="ru-RU" sz="2000" b="1" i="1" dirty="0" smtClean="0">
                <a:solidFill>
                  <a:srgbClr val="0000FF"/>
                </a:solidFill>
              </a:rPr>
              <a:t> </a:t>
            </a:r>
            <a:r>
              <a:rPr lang="ru-RU" sz="2000" i="1" dirty="0" smtClean="0">
                <a:solidFill>
                  <a:srgbClr val="0000FF"/>
                </a:solidFill>
              </a:rPr>
              <a:t>Расположите в порядке возрастания дроби и прочитайте высказывание Цицерона :</a:t>
            </a:r>
          </a:p>
          <a:p>
            <a:pPr algn="ctr"/>
            <a:endParaRPr lang="ru-RU" sz="2000" b="1" i="1" dirty="0">
              <a:solidFill>
                <a:srgbClr val="0000FF"/>
              </a:solidFill>
            </a:endParaRPr>
          </a:p>
        </p:txBody>
      </p:sp>
      <p:sp>
        <p:nvSpPr>
          <p:cNvPr id="1092" name="Rectangle 6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94" name="Rectangle 7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95" name="Rectangle 71"/>
          <p:cNvSpPr>
            <a:spLocks noChangeArrowheads="1"/>
          </p:cNvSpPr>
          <p:nvPr/>
        </p:nvSpPr>
        <p:spPr bwMode="auto">
          <a:xfrm>
            <a:off x="0" y="333375"/>
            <a:ext cx="22313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97" name="Rectangle 7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00" name="Rectangle 7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02" name="Rectangle 7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05" name="Rectangle 8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07" name="Rectangle 8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09" name="Rectangle 8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31" name="Rectangle 10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36" name="Rectangle 1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37" name="Rectangle 113"/>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rPr>
              <a:t> </a:t>
            </a:r>
            <a:r>
              <a:rPr kumimoji="0" lang="ru-RU" sz="11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5" name="TextBox 34"/>
          <p:cNvSpPr txBox="1"/>
          <p:nvPr/>
        </p:nvSpPr>
        <p:spPr>
          <a:xfrm>
            <a:off x="500034" y="5857892"/>
            <a:ext cx="214314" cy="369332"/>
          </a:xfrm>
          <a:prstGeom prst="rect">
            <a:avLst/>
          </a:prstGeom>
          <a:noFill/>
        </p:spPr>
        <p:txBody>
          <a:bodyPr wrap="square" rtlCol="0">
            <a:spAutoFit/>
          </a:bodyPr>
          <a:lstStyle/>
          <a:p>
            <a:endParaRPr lang="ru-RU" dirty="0"/>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6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67" name="Rectangle 19"/>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rPr>
              <a:t> </a:t>
            </a:r>
            <a:r>
              <a:rPr kumimoji="0" lang="ru-RU" sz="11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1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28794" y="5072074"/>
            <a:ext cx="333375" cy="742950"/>
          </a:xfrm>
          <a:prstGeom prst="rect">
            <a:avLst/>
          </a:prstGeom>
          <a:noFill/>
        </p:spPr>
      </p:pic>
      <p:sp>
        <p:nvSpPr>
          <p:cNvPr id="8195" name="Rectangle 3"/>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19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71736" y="5072074"/>
            <a:ext cx="171450" cy="742950"/>
          </a:xfrm>
          <a:prstGeom prst="rect">
            <a:avLst/>
          </a:prstGeom>
          <a:noFill/>
        </p:spPr>
      </p:pic>
      <p:sp>
        <p:nvSpPr>
          <p:cNvPr id="8198" name="Rectangle 6"/>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2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199"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71802" y="5072074"/>
            <a:ext cx="333375" cy="742950"/>
          </a:xfrm>
          <a:prstGeom prst="rect">
            <a:avLst/>
          </a:prstGeom>
          <a:noFill/>
        </p:spPr>
      </p:pic>
      <p:sp>
        <p:nvSpPr>
          <p:cNvPr id="8201" name="Rectangle 9"/>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20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202"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86182" y="5072074"/>
            <a:ext cx="171450" cy="742950"/>
          </a:xfrm>
          <a:prstGeom prst="rect">
            <a:avLst/>
          </a:prstGeom>
          <a:noFill/>
        </p:spPr>
      </p:pic>
      <p:sp>
        <p:nvSpPr>
          <p:cNvPr id="8204" name="Rectangle 12"/>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20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205"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214810" y="5072074"/>
            <a:ext cx="504825" cy="742950"/>
          </a:xfrm>
          <a:prstGeom prst="rect">
            <a:avLst/>
          </a:prstGeom>
          <a:noFill/>
        </p:spPr>
      </p:pic>
      <p:sp>
        <p:nvSpPr>
          <p:cNvPr id="8207" name="Rectangle 15"/>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20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208" name="Picture 1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072066" y="5072074"/>
            <a:ext cx="171450" cy="742950"/>
          </a:xfrm>
          <a:prstGeom prst="rect">
            <a:avLst/>
          </a:prstGeom>
          <a:noFill/>
        </p:spPr>
      </p:pic>
      <p:sp>
        <p:nvSpPr>
          <p:cNvPr id="8210" name="Rectangle 18"/>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21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211" name="Picture 19"/>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572132" y="5072074"/>
            <a:ext cx="333375" cy="742950"/>
          </a:xfrm>
          <a:prstGeom prst="rect">
            <a:avLst/>
          </a:prstGeom>
          <a:noFill/>
        </p:spPr>
      </p:pic>
      <p:sp>
        <p:nvSpPr>
          <p:cNvPr id="8213" name="Rectangle 21"/>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21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214" name="Picture 2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215074" y="5072074"/>
            <a:ext cx="333375" cy="742950"/>
          </a:xfrm>
          <a:prstGeom prst="rect">
            <a:avLst/>
          </a:prstGeom>
          <a:noFill/>
        </p:spPr>
      </p:pic>
      <p:sp>
        <p:nvSpPr>
          <p:cNvPr id="8216" name="Rectangle 24"/>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218"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217" name="Picture 2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786578" y="5072074"/>
            <a:ext cx="333375" cy="742950"/>
          </a:xfrm>
          <a:prstGeom prst="rect">
            <a:avLst/>
          </a:prstGeom>
          <a:noFill/>
        </p:spPr>
      </p:pic>
      <p:sp>
        <p:nvSpPr>
          <p:cNvPr id="8219" name="Rectangle 27"/>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56" name="Рисунок 55" descr="http://www.piplz.ru/photo/Cicero.jpg"/>
          <p:cNvPicPr/>
          <p:nvPr/>
        </p:nvPicPr>
        <p:blipFill>
          <a:blip r:embed="rId12"/>
          <a:srcRect/>
          <a:stretch>
            <a:fillRect/>
          </a:stretch>
        </p:blipFill>
        <p:spPr bwMode="auto">
          <a:xfrm>
            <a:off x="7500958" y="4286256"/>
            <a:ext cx="1348103" cy="1543391"/>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1084158"/>
          </a:xfrm>
        </p:spPr>
        <p:txBody>
          <a:bodyPr/>
          <a:lstStyle/>
          <a:p>
            <a:pPr algn="ctr"/>
            <a:r>
              <a:rPr lang="ru-RU" dirty="0" smtClean="0">
                <a:solidFill>
                  <a:srgbClr val="C00000"/>
                </a:solidFill>
              </a:rPr>
              <a:t>Остановка «хлебозавод»</a:t>
            </a:r>
            <a:endParaRPr lang="ru-RU" dirty="0"/>
          </a:p>
        </p:txBody>
      </p:sp>
      <p:sp>
        <p:nvSpPr>
          <p:cNvPr id="3" name="Содержимое 2"/>
          <p:cNvSpPr>
            <a:spLocks noGrp="1"/>
          </p:cNvSpPr>
          <p:nvPr>
            <p:ph sz="half" idx="1"/>
          </p:nvPr>
        </p:nvSpPr>
        <p:spPr/>
        <p:txBody>
          <a:bodyPr>
            <a:normAutofit/>
          </a:bodyPr>
          <a:lstStyle/>
          <a:p>
            <a:pPr>
              <a:buNone/>
            </a:pPr>
            <a:r>
              <a:rPr lang="ru-RU" sz="2400" dirty="0" smtClean="0"/>
              <a:t>    Профессия «пекарь»</a:t>
            </a:r>
          </a:p>
          <a:p>
            <a:pPr>
              <a:buNone/>
            </a:pPr>
            <a:r>
              <a:rPr lang="ru-RU" sz="2400" dirty="0" smtClean="0"/>
              <a:t>     очень  древняя. Раньше пекарей часто называли «</a:t>
            </a:r>
            <a:r>
              <a:rPr lang="ru-RU" sz="2400" dirty="0" err="1" smtClean="0"/>
              <a:t>басманниками</a:t>
            </a:r>
            <a:r>
              <a:rPr lang="ru-RU" sz="2400" dirty="0" smtClean="0"/>
              <a:t>» от слова «</a:t>
            </a:r>
            <a:r>
              <a:rPr lang="ru-RU" sz="2400" dirty="0" err="1" smtClean="0"/>
              <a:t>басман</a:t>
            </a:r>
            <a:r>
              <a:rPr lang="ru-RU" sz="2400" dirty="0" smtClean="0"/>
              <a:t>» - хлеб для царя</a:t>
            </a:r>
            <a:endParaRPr lang="ru-RU" sz="2400" dirty="0"/>
          </a:p>
        </p:txBody>
      </p:sp>
      <p:pic>
        <p:nvPicPr>
          <p:cNvPr id="5" name="Содержимое 4" descr="http://ridna.ua/wp-content/uploads/2012/02/hlebzavod-572x382.jpg"/>
          <p:cNvPicPr>
            <a:picLocks noGrp="1"/>
          </p:cNvPicPr>
          <p:nvPr>
            <p:ph sz="half" idx="2"/>
          </p:nvPr>
        </p:nvPicPr>
        <p:blipFill>
          <a:blip r:embed="rId2"/>
          <a:srcRect/>
          <a:stretch>
            <a:fillRect/>
          </a:stretch>
        </p:blipFill>
        <p:spPr bwMode="auto">
          <a:xfrm>
            <a:off x="4500562" y="1357298"/>
            <a:ext cx="4429156" cy="4984127"/>
          </a:xfrm>
          <a:prstGeom prst="rect">
            <a:avLst/>
          </a:prstGeom>
          <a:noFill/>
          <a:ln w="9525">
            <a:noFill/>
            <a:miter lim="800000"/>
            <a:headEnd/>
            <a:tailEnd/>
          </a:ln>
        </p:spPr>
      </p:pic>
      <p:pic>
        <p:nvPicPr>
          <p:cNvPr id="6" name="Рисунок 5" descr="http://is.park.ru/servlets/GetDocBody?guid=112ed608-8479-4232-9fab-90596d2b5f94"/>
          <p:cNvPicPr/>
          <p:nvPr/>
        </p:nvPicPr>
        <p:blipFill>
          <a:blip r:embed="rId3"/>
          <a:srcRect/>
          <a:stretch>
            <a:fillRect/>
          </a:stretch>
        </p:blipFill>
        <p:spPr bwMode="auto">
          <a:xfrm>
            <a:off x="1000100" y="3929066"/>
            <a:ext cx="3071834" cy="214314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1084158"/>
          </a:xfrm>
        </p:spPr>
        <p:txBody>
          <a:bodyPr>
            <a:normAutofit/>
          </a:bodyPr>
          <a:lstStyle/>
          <a:p>
            <a:pPr algn="ctr"/>
            <a:r>
              <a:rPr lang="ru-RU" sz="4000" b="1" i="1" dirty="0" smtClean="0">
                <a:solidFill>
                  <a:srgbClr val="C00000"/>
                </a:solidFill>
                <a:latin typeface="Times New Roman" pitchFamily="18" charset="0"/>
                <a:cs typeface="Times New Roman" pitchFamily="18" charset="0"/>
              </a:rPr>
              <a:t>ФИЗМИНУТКА</a:t>
            </a:r>
            <a:endParaRPr lang="ru-RU" sz="40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5000628" y="1428736"/>
            <a:ext cx="3990972" cy="4857784"/>
          </a:xfrm>
        </p:spPr>
        <p:txBody>
          <a:bodyPr>
            <a:normAutofit fontScale="92500" lnSpcReduction="20000"/>
          </a:bodyPr>
          <a:lstStyle/>
          <a:p>
            <a:pPr>
              <a:buNone/>
            </a:pPr>
            <a:r>
              <a:rPr lang="ru-RU" sz="2400" i="1" dirty="0" smtClean="0">
                <a:solidFill>
                  <a:srgbClr val="C00000"/>
                </a:solidFill>
              </a:rPr>
              <a:t>Мы решали и устали</a:t>
            </a:r>
          </a:p>
          <a:p>
            <a:pPr>
              <a:buNone/>
            </a:pPr>
            <a:r>
              <a:rPr lang="ru-RU" sz="2400" i="1" dirty="0" smtClean="0">
                <a:solidFill>
                  <a:srgbClr val="C00000"/>
                </a:solidFill>
              </a:rPr>
              <a:t>Дружно все мы тихо встали</a:t>
            </a:r>
          </a:p>
          <a:p>
            <a:pPr>
              <a:buNone/>
            </a:pPr>
            <a:r>
              <a:rPr lang="ru-RU" sz="2400" i="1" dirty="0" smtClean="0">
                <a:solidFill>
                  <a:srgbClr val="C00000"/>
                </a:solidFill>
              </a:rPr>
              <a:t>Мы немножко отдохнем</a:t>
            </a:r>
          </a:p>
          <a:p>
            <a:pPr>
              <a:buNone/>
            </a:pPr>
            <a:r>
              <a:rPr lang="ru-RU" sz="2400" i="1" dirty="0" smtClean="0">
                <a:solidFill>
                  <a:srgbClr val="C00000"/>
                </a:solidFill>
              </a:rPr>
              <a:t>И опять решать начнем</a:t>
            </a:r>
          </a:p>
          <a:p>
            <a:pPr>
              <a:buNone/>
            </a:pPr>
            <a:endParaRPr lang="ru-RU" sz="2400" i="1" dirty="0" smtClean="0">
              <a:solidFill>
                <a:srgbClr val="C00000"/>
              </a:solidFill>
            </a:endParaRPr>
          </a:p>
          <a:p>
            <a:pPr>
              <a:buNone/>
            </a:pPr>
            <a:endParaRPr lang="ru-RU" sz="2400" i="1" dirty="0" smtClean="0">
              <a:solidFill>
                <a:srgbClr val="C00000"/>
              </a:solidFill>
            </a:endParaRPr>
          </a:p>
          <a:p>
            <a:pPr>
              <a:buNone/>
            </a:pPr>
            <a:endParaRPr lang="ru-RU" sz="2400" i="1" dirty="0" smtClean="0">
              <a:solidFill>
                <a:srgbClr val="C00000"/>
              </a:solidFill>
            </a:endParaRPr>
          </a:p>
          <a:p>
            <a:pPr>
              <a:buNone/>
            </a:pPr>
            <a:endParaRPr lang="ru-RU" sz="2400" i="1" dirty="0" smtClean="0">
              <a:solidFill>
                <a:srgbClr val="C00000"/>
              </a:solidFill>
            </a:endParaRPr>
          </a:p>
          <a:p>
            <a:pPr>
              <a:buNone/>
            </a:pPr>
            <a:endParaRPr lang="ru-RU" sz="2400" i="1" dirty="0" smtClean="0">
              <a:solidFill>
                <a:srgbClr val="C00000"/>
              </a:solidFill>
            </a:endParaRPr>
          </a:p>
          <a:p>
            <a:pPr>
              <a:buNone/>
            </a:pPr>
            <a:r>
              <a:rPr lang="ru-RU" sz="2400" i="1" dirty="0" smtClean="0">
                <a:solidFill>
                  <a:srgbClr val="C00000"/>
                </a:solidFill>
              </a:rPr>
              <a:t>Дробь  больше 1  -   приседаем</a:t>
            </a:r>
          </a:p>
          <a:p>
            <a:pPr>
              <a:buNone/>
            </a:pPr>
            <a:r>
              <a:rPr lang="ru-RU" sz="2400" i="1" dirty="0" smtClean="0">
                <a:solidFill>
                  <a:srgbClr val="C00000"/>
                </a:solidFill>
              </a:rPr>
              <a:t>Дробь меньше 1  -   делаем ножницы</a:t>
            </a:r>
          </a:p>
          <a:p>
            <a:pPr>
              <a:buNone/>
            </a:pPr>
            <a:r>
              <a:rPr lang="ru-RU" sz="2400" i="1" dirty="0" smtClean="0">
                <a:solidFill>
                  <a:srgbClr val="C00000"/>
                </a:solidFill>
              </a:rPr>
              <a:t>Дробь равна  1   -  хлопаем в ладоши</a:t>
            </a:r>
          </a:p>
          <a:p>
            <a:pPr>
              <a:buNone/>
            </a:pPr>
            <a:endParaRPr lang="ru-RU" dirty="0"/>
          </a:p>
        </p:txBody>
      </p:sp>
      <p:pic>
        <p:nvPicPr>
          <p:cNvPr id="5" name="Содержимое 4" descr="http://www.megafun.name/images/articles/pravilnoe-vospitanie-tekst_1.png"/>
          <p:cNvPicPr>
            <a:picLocks noGrp="1"/>
          </p:cNvPicPr>
          <p:nvPr>
            <p:ph sz="half" idx="1"/>
          </p:nvPr>
        </p:nvPicPr>
        <p:blipFill>
          <a:blip r:embed="rId2"/>
          <a:srcRect/>
          <a:stretch>
            <a:fillRect/>
          </a:stretch>
        </p:blipFill>
        <p:spPr bwMode="auto">
          <a:xfrm>
            <a:off x="0" y="1643050"/>
            <a:ext cx="6858016" cy="371477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1388</TotalTime>
  <Words>466</Words>
  <Application>Microsoft Office PowerPoint</Application>
  <PresentationFormat>Экран (4:3)</PresentationFormat>
  <Paragraphs>84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«Обыкновенные дроби»                                                                                                                                </vt:lpstr>
      <vt:lpstr>Вычислите   устно:</vt:lpstr>
      <vt:lpstr>Карта путешествий</vt:lpstr>
      <vt:lpstr>Дроби в Древнем Египте </vt:lpstr>
      <vt:lpstr>ДРОБИ НА РУСИ</vt:lpstr>
      <vt:lpstr>Дроби в Древнем Риме </vt:lpstr>
      <vt:lpstr>остановка «УНИВЕРСИТЕТ»</vt:lpstr>
      <vt:lpstr>Остановка «хлебозавод»</vt:lpstr>
      <vt:lpstr>ФИЗМИНУТКА</vt:lpstr>
      <vt:lpstr>ОАО "ПО "Баррикады"</vt:lpstr>
      <vt:lpstr>Швейная фабрика «Виктория»</vt:lpstr>
      <vt:lpstr>Подведение итогов</vt:lpstr>
      <vt:lpstr>Рефлексия</vt:lpstr>
      <vt:lpstr>Спасибо за урок!!!!!!!!!!!!!!</vt:lpstr>
    </vt:vector>
  </TitlesOfParts>
  <Company>Melkosoft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Обыкновенные дроби</dc:title>
  <dc:creator>Admin</dc:creator>
  <cp:lastModifiedBy>Admin</cp:lastModifiedBy>
  <cp:revision>158</cp:revision>
  <dcterms:created xsi:type="dcterms:W3CDTF">2012-11-30T14:32:08Z</dcterms:created>
  <dcterms:modified xsi:type="dcterms:W3CDTF">2012-12-16T02:05:42Z</dcterms:modified>
</cp:coreProperties>
</file>