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7" autoAdjust="0"/>
    <p:restoredTop sz="94660"/>
  </p:normalViewPr>
  <p:slideViewPr>
    <p:cSldViewPr>
      <p:cViewPr>
        <p:scale>
          <a:sx n="81" d="100"/>
          <a:sy n="81" d="100"/>
        </p:scale>
        <p:origin x="-10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ACE3B-8AC5-4720-AA4E-F556702DAD3E}" type="datetimeFigureOut">
              <a:rPr lang="ru-RU" smtClean="0"/>
              <a:t>08.04.2013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15E61-254B-4F1E-873E-243E664B373E}" type="slidenum">
              <a:rPr lang="ru-RU" smtClean="0"/>
              <a:t>‹#›</a:t>
            </a:fld>
            <a:endParaRPr lang="ru-RU"/>
          </a:p>
        </p:txBody>
      </p:sp>
    </p:spTree>
    <p:extLst>
      <p:ext uri="{BB962C8B-B14F-4D97-AF65-F5344CB8AC3E}">
        <p14:creationId xmlns:p14="http://schemas.microsoft.com/office/powerpoint/2010/main" val="367065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08.04.2013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08.04.2013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5.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2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6.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dirty="0" smtClean="0"/>
              <a:t>Состав слова</a:t>
            </a:r>
            <a:endParaRPr lang="ru-RU" sz="6000" dirty="0"/>
          </a:p>
        </p:txBody>
      </p:sp>
      <p:sp>
        <p:nvSpPr>
          <p:cNvPr id="3" name="Подзаголовок 2"/>
          <p:cNvSpPr>
            <a:spLocks noGrp="1"/>
          </p:cNvSpPr>
          <p:nvPr>
            <p:ph type="subTitle" idx="1"/>
          </p:nvPr>
        </p:nvSpPr>
        <p:spPr/>
        <p:txBody>
          <a:bodyPr>
            <a:normAutofit lnSpcReduction="10000"/>
          </a:bodyPr>
          <a:lstStyle/>
          <a:p>
            <a:r>
              <a:rPr lang="ru-RU" dirty="0" smtClean="0"/>
              <a:t>Составила учитель начальных классов </a:t>
            </a:r>
          </a:p>
          <a:p>
            <a:r>
              <a:rPr lang="ru-RU" dirty="0" smtClean="0"/>
              <a:t>МБОУ «Юхмачинская средняя общеобразовательная школа»</a:t>
            </a:r>
          </a:p>
          <a:p>
            <a:r>
              <a:rPr lang="ru-RU" dirty="0" smtClean="0"/>
              <a:t>Колбасова Галина Николаевна.</a:t>
            </a:r>
            <a:endParaRPr lang="ru-RU" dirty="0"/>
          </a:p>
        </p:txBody>
      </p:sp>
    </p:spTree>
    <p:extLst>
      <p:ext uri="{BB962C8B-B14F-4D97-AF65-F5344CB8AC3E}">
        <p14:creationId xmlns:p14="http://schemas.microsoft.com/office/powerpoint/2010/main" val="16422885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6178698"/>
          </a:xfrm>
        </p:spPr>
        <p:txBody>
          <a:bodyPr>
            <a:normAutofit fontScale="90000"/>
          </a:bodyPr>
          <a:lstStyle/>
          <a:p>
            <a:r>
              <a:rPr lang="ru-RU" b="1" dirty="0"/>
              <a:t>Упражнение 3. </a:t>
            </a:r>
            <a:r>
              <a:rPr lang="ru-RU" dirty="0"/>
              <a:t>Составь из слов и напиши предложения. При необходимости можешь изменять окончания имён существительных. Выдели эти окончания.</a:t>
            </a:r>
            <a:br>
              <a:rPr lang="ru-RU" dirty="0"/>
            </a:br>
            <a:r>
              <a:rPr lang="ru-RU" dirty="0"/>
              <a:t>1. из, сварила, земляника, бабушка, варенье.</a:t>
            </a:r>
            <a:br>
              <a:rPr lang="ru-RU" dirty="0"/>
            </a:br>
            <a:r>
              <a:rPr lang="ru-RU" dirty="0"/>
              <a:t>2. посмотрела, в, Наташа, фильм, прошлое, интересный, воскресенье.</a:t>
            </a:r>
            <a:br>
              <a:rPr lang="ru-RU" dirty="0"/>
            </a:br>
            <a:r>
              <a:rPr lang="ru-RU" dirty="0"/>
              <a:t>3. папа, мне, компьютер, купил, </a:t>
            </a:r>
            <a:r>
              <a:rPr lang="ru-RU" dirty="0" smtClean="0"/>
              <a:t>японский.                            </a:t>
            </a:r>
            <a:r>
              <a:rPr lang="ru-RU" dirty="0" smtClean="0">
                <a:hlinkClick r:id="rId2" action="ppaction://hlinksldjump"/>
              </a:rPr>
              <a:t>Окончание. </a:t>
            </a:r>
            <a:r>
              <a:rPr lang="ru-RU" dirty="0"/>
              <a:t/>
            </a:r>
            <a:br>
              <a:rPr lang="ru-RU" dirty="0"/>
            </a:br>
            <a:endParaRPr lang="ru-RU" dirty="0"/>
          </a:p>
        </p:txBody>
      </p:sp>
    </p:spTree>
    <p:extLst>
      <p:ext uri="{BB962C8B-B14F-4D97-AF65-F5344CB8AC3E}">
        <p14:creationId xmlns:p14="http://schemas.microsoft.com/office/powerpoint/2010/main" val="30712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908720"/>
            <a:ext cx="7772400" cy="1296144"/>
          </a:xfrm>
        </p:spPr>
        <p:txBody>
          <a:bodyPr>
            <a:normAutofit fontScale="90000"/>
          </a:bodyPr>
          <a:lstStyle/>
          <a:p>
            <a:r>
              <a:rPr lang="ru-RU" b="1" dirty="0">
                <a:hlinkClick r:id="rId2" action="ppaction://hlinksldjump"/>
              </a:rPr>
              <a:t>Приставка</a:t>
            </a:r>
            <a:r>
              <a:rPr lang="ru-RU" dirty="0"/>
              <a:t/>
            </a:r>
            <a:br>
              <a:rPr lang="ru-RU" dirty="0"/>
            </a:br>
            <a:endParaRPr lang="ru-RU" dirty="0"/>
          </a:p>
        </p:txBody>
      </p:sp>
      <p:sp>
        <p:nvSpPr>
          <p:cNvPr id="3" name="Подзаголовок 2"/>
          <p:cNvSpPr>
            <a:spLocks noGrp="1"/>
          </p:cNvSpPr>
          <p:nvPr>
            <p:ph type="subTitle" idx="1"/>
          </p:nvPr>
        </p:nvSpPr>
        <p:spPr>
          <a:xfrm>
            <a:off x="1371600" y="2276872"/>
            <a:ext cx="6400800" cy="3361928"/>
          </a:xfrm>
        </p:spPr>
        <p:txBody>
          <a:bodyPr>
            <a:normAutofit/>
          </a:bodyPr>
          <a:lstStyle/>
          <a:p>
            <a:r>
              <a:rPr lang="ru-RU" b="1" dirty="0"/>
              <a:t>Приставка – </a:t>
            </a:r>
            <a:r>
              <a:rPr lang="ru-RU" dirty="0"/>
              <a:t>это часть слова, стоящая перед корнем и служащая для образования новых слов:</a:t>
            </a:r>
          </a:p>
          <a:p>
            <a:r>
              <a:rPr lang="ru-RU" dirty="0"/>
              <a:t>   бежать- забежать, сбежать, убежать;</a:t>
            </a:r>
          </a:p>
          <a:p>
            <a:r>
              <a:rPr lang="ru-RU" dirty="0"/>
              <a:t>   ход – переход; злой – презлой.</a:t>
            </a:r>
          </a:p>
        </p:txBody>
      </p:sp>
      <p:sp>
        <p:nvSpPr>
          <p:cNvPr id="4" name="TextBox 3"/>
          <p:cNvSpPr txBox="1"/>
          <p:nvPr/>
        </p:nvSpPr>
        <p:spPr>
          <a:xfrm>
            <a:off x="1691680" y="5589240"/>
            <a:ext cx="1577740" cy="369332"/>
          </a:xfrm>
          <a:prstGeom prst="rect">
            <a:avLst/>
          </a:prstGeom>
          <a:noFill/>
        </p:spPr>
        <p:txBody>
          <a:bodyPr wrap="none" rtlCol="0">
            <a:spAutoFit/>
          </a:bodyPr>
          <a:lstStyle/>
          <a:p>
            <a:r>
              <a:rPr lang="ru-RU" dirty="0" smtClean="0">
                <a:hlinkClick r:id="rId3" action="ppaction://hlinksldjump"/>
              </a:rPr>
              <a:t>Упражнение 1</a:t>
            </a:r>
            <a:endParaRPr lang="ru-RU" dirty="0"/>
          </a:p>
        </p:txBody>
      </p:sp>
      <p:sp>
        <p:nvSpPr>
          <p:cNvPr id="5" name="TextBox 4"/>
          <p:cNvSpPr txBox="1"/>
          <p:nvPr/>
        </p:nvSpPr>
        <p:spPr>
          <a:xfrm>
            <a:off x="3269420" y="5615489"/>
            <a:ext cx="1699568" cy="369332"/>
          </a:xfrm>
          <a:prstGeom prst="rect">
            <a:avLst/>
          </a:prstGeom>
          <a:noFill/>
        </p:spPr>
        <p:txBody>
          <a:bodyPr wrap="none" rtlCol="0">
            <a:spAutoFit/>
          </a:bodyPr>
          <a:lstStyle/>
          <a:p>
            <a:r>
              <a:rPr lang="ru-RU" dirty="0" smtClean="0">
                <a:hlinkClick r:id="rId4" action="ppaction://hlinksldjump"/>
              </a:rPr>
              <a:t>Упражнение 2. </a:t>
            </a:r>
            <a:endParaRPr lang="ru-RU" dirty="0"/>
          </a:p>
        </p:txBody>
      </p:sp>
      <p:sp>
        <p:nvSpPr>
          <p:cNvPr id="6" name="TextBox 5"/>
          <p:cNvSpPr txBox="1"/>
          <p:nvPr/>
        </p:nvSpPr>
        <p:spPr>
          <a:xfrm>
            <a:off x="5062134" y="5615489"/>
            <a:ext cx="1685141" cy="369332"/>
          </a:xfrm>
          <a:prstGeom prst="rect">
            <a:avLst/>
          </a:prstGeom>
          <a:noFill/>
        </p:spPr>
        <p:txBody>
          <a:bodyPr wrap="none" rtlCol="0">
            <a:spAutoFit/>
          </a:bodyPr>
          <a:lstStyle/>
          <a:p>
            <a:r>
              <a:rPr lang="ru-RU" dirty="0" smtClean="0">
                <a:hlinkClick r:id="rId5" action="ppaction://hlinksldjump"/>
              </a:rPr>
              <a:t>Упражнение 3. </a:t>
            </a:r>
            <a:endParaRPr lang="ru-RU" dirty="0"/>
          </a:p>
        </p:txBody>
      </p:sp>
    </p:spTree>
    <p:extLst>
      <p:ext uri="{BB962C8B-B14F-4D97-AF65-F5344CB8AC3E}">
        <p14:creationId xmlns:p14="http://schemas.microsoft.com/office/powerpoint/2010/main" val="4230386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ru-RU" b="1" dirty="0"/>
              <a:t>Упражнение 1.</a:t>
            </a:r>
            <a:r>
              <a:rPr lang="ru-RU" dirty="0"/>
              <a:t> Образуй от данных имён существительных однокоренные слова при помощи приставки пере- .</a:t>
            </a:r>
            <a:br>
              <a:rPr lang="ru-RU" dirty="0"/>
            </a:br>
            <a:r>
              <a:rPr lang="ru-RU" i="1" dirty="0"/>
              <a:t>Образец: лес – перелесок.</a:t>
            </a:r>
            <a:r>
              <a:rPr lang="ru-RU" dirty="0"/>
              <a:t/>
            </a:r>
            <a:br>
              <a:rPr lang="ru-RU" dirty="0"/>
            </a:br>
            <a:r>
              <a:rPr lang="ru-RU" dirty="0"/>
              <a:t>   Езда, нос, вес, выборы, краска, плавка, плата, пляс, свист, сказ, улица.</a:t>
            </a:r>
            <a:br>
              <a:rPr lang="ru-RU" dirty="0"/>
            </a:br>
            <a:endParaRPr lang="ru-RU" dirty="0"/>
          </a:p>
        </p:txBody>
      </p:sp>
      <p:sp>
        <p:nvSpPr>
          <p:cNvPr id="3" name="TextBox 2"/>
          <p:cNvSpPr txBox="1"/>
          <p:nvPr/>
        </p:nvSpPr>
        <p:spPr>
          <a:xfrm>
            <a:off x="1763688" y="6237312"/>
            <a:ext cx="1285929" cy="369332"/>
          </a:xfrm>
          <a:prstGeom prst="rect">
            <a:avLst/>
          </a:prstGeom>
          <a:noFill/>
        </p:spPr>
        <p:txBody>
          <a:bodyPr wrap="none" rtlCol="0">
            <a:spAutoFit/>
          </a:bodyPr>
          <a:lstStyle/>
          <a:p>
            <a:r>
              <a:rPr lang="ru-RU" dirty="0" smtClean="0">
                <a:hlinkClick r:id="rId2" action="ppaction://hlinksldjump"/>
              </a:rPr>
              <a:t>Приставка </a:t>
            </a:r>
            <a:endParaRPr lang="ru-RU" dirty="0"/>
          </a:p>
        </p:txBody>
      </p:sp>
    </p:spTree>
    <p:extLst>
      <p:ext uri="{BB962C8B-B14F-4D97-AF65-F5344CB8AC3E}">
        <p14:creationId xmlns:p14="http://schemas.microsoft.com/office/powerpoint/2010/main" val="2673567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b="1" dirty="0"/>
              <a:t>Упражнение 2. </a:t>
            </a:r>
            <a:r>
              <a:rPr lang="ru-RU" dirty="0"/>
              <a:t>Спиши скороговорки. Вставь пропущенные буквы. В скобках пиши проверочные слова. Выдели приставки.</a:t>
            </a:r>
            <a:br>
              <a:rPr lang="ru-RU" dirty="0"/>
            </a:br>
            <a:r>
              <a:rPr lang="ru-RU" dirty="0"/>
              <a:t>Дядя Коля дочке Поле</a:t>
            </a:r>
            <a:br>
              <a:rPr lang="ru-RU" dirty="0"/>
            </a:br>
            <a:r>
              <a:rPr lang="ru-RU" dirty="0" err="1"/>
              <a:t>Под.рил</a:t>
            </a:r>
            <a:r>
              <a:rPr lang="ru-RU" dirty="0"/>
              <a:t> щеночка колли, </a:t>
            </a:r>
            <a:br>
              <a:rPr lang="ru-RU" dirty="0"/>
            </a:br>
            <a:r>
              <a:rPr lang="ru-RU" dirty="0"/>
              <a:t>Но щенок породы колли</a:t>
            </a:r>
            <a:br>
              <a:rPr lang="ru-RU" dirty="0"/>
            </a:br>
            <a:r>
              <a:rPr lang="ru-RU" dirty="0" err="1"/>
              <a:t>Уб.жал</a:t>
            </a:r>
            <a:r>
              <a:rPr lang="ru-RU" dirty="0"/>
              <a:t> от Поли в поле.</a:t>
            </a:r>
            <a:br>
              <a:rPr lang="ru-RU" dirty="0"/>
            </a:br>
            <a:endParaRPr lang="ru-RU" dirty="0"/>
          </a:p>
        </p:txBody>
      </p:sp>
      <p:sp>
        <p:nvSpPr>
          <p:cNvPr id="3" name="TextBox 2"/>
          <p:cNvSpPr txBox="1"/>
          <p:nvPr/>
        </p:nvSpPr>
        <p:spPr>
          <a:xfrm>
            <a:off x="1403648" y="6093296"/>
            <a:ext cx="1285929" cy="369332"/>
          </a:xfrm>
          <a:prstGeom prst="rect">
            <a:avLst/>
          </a:prstGeom>
          <a:noFill/>
        </p:spPr>
        <p:txBody>
          <a:bodyPr wrap="none" rtlCol="0">
            <a:spAutoFit/>
          </a:bodyPr>
          <a:lstStyle/>
          <a:p>
            <a:r>
              <a:rPr lang="ru-RU" dirty="0" smtClean="0">
                <a:hlinkClick r:id="rId2" action="ppaction://hlinksldjump"/>
              </a:rPr>
              <a:t>Приставка </a:t>
            </a:r>
            <a:endParaRPr lang="ru-RU" dirty="0"/>
          </a:p>
        </p:txBody>
      </p:sp>
    </p:spTree>
    <p:extLst>
      <p:ext uri="{BB962C8B-B14F-4D97-AF65-F5344CB8AC3E}">
        <p14:creationId xmlns:p14="http://schemas.microsoft.com/office/powerpoint/2010/main" val="3943260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lstStyle/>
          <a:p>
            <a:pPr lvl="0"/>
            <a:r>
              <a:rPr lang="ru-RU" dirty="0"/>
              <a:t>Лена искала </a:t>
            </a:r>
            <a:r>
              <a:rPr lang="ru-RU" dirty="0" err="1"/>
              <a:t>була.ку</a:t>
            </a:r>
            <a:r>
              <a:rPr lang="ru-RU" dirty="0"/>
              <a:t>,</a:t>
            </a:r>
            <a:br>
              <a:rPr lang="ru-RU" dirty="0"/>
            </a:br>
            <a:r>
              <a:rPr lang="ru-RU" dirty="0"/>
              <a:t>А </a:t>
            </a:r>
            <a:r>
              <a:rPr lang="ru-RU" dirty="0" err="1"/>
              <a:t>була.ка</a:t>
            </a:r>
            <a:r>
              <a:rPr lang="ru-RU" dirty="0"/>
              <a:t> упала под </a:t>
            </a:r>
            <a:r>
              <a:rPr lang="ru-RU" dirty="0" err="1"/>
              <a:t>ла.ку</a:t>
            </a:r>
            <a:r>
              <a:rPr lang="ru-RU" dirty="0"/>
              <a:t>.</a:t>
            </a:r>
            <a:br>
              <a:rPr lang="ru-RU" dirty="0"/>
            </a:br>
            <a:r>
              <a:rPr lang="ru-RU" dirty="0"/>
              <a:t>Под </a:t>
            </a:r>
            <a:r>
              <a:rPr lang="ru-RU" dirty="0" err="1"/>
              <a:t>ла.ку</a:t>
            </a:r>
            <a:r>
              <a:rPr lang="ru-RU" dirty="0"/>
              <a:t> </a:t>
            </a:r>
            <a:r>
              <a:rPr lang="ru-RU" dirty="0" err="1"/>
              <a:t>зале.ть</a:t>
            </a:r>
            <a:r>
              <a:rPr lang="ru-RU" dirty="0"/>
              <a:t> было лень</a:t>
            </a:r>
            <a:br>
              <a:rPr lang="ru-RU" dirty="0"/>
            </a:br>
            <a:r>
              <a:rPr lang="ru-RU" dirty="0"/>
              <a:t>Искала </a:t>
            </a:r>
            <a:r>
              <a:rPr lang="ru-RU" dirty="0" err="1"/>
              <a:t>була.ку</a:t>
            </a:r>
            <a:r>
              <a:rPr lang="ru-RU" dirty="0"/>
              <a:t> весь день</a:t>
            </a:r>
            <a:br>
              <a:rPr lang="ru-RU" dirty="0"/>
            </a:br>
            <a:endParaRPr lang="ru-RU" dirty="0"/>
          </a:p>
        </p:txBody>
      </p:sp>
      <p:sp>
        <p:nvSpPr>
          <p:cNvPr id="3" name="TextBox 2"/>
          <p:cNvSpPr txBox="1"/>
          <p:nvPr/>
        </p:nvSpPr>
        <p:spPr>
          <a:xfrm>
            <a:off x="1619672" y="6021288"/>
            <a:ext cx="1285929" cy="369332"/>
          </a:xfrm>
          <a:prstGeom prst="rect">
            <a:avLst/>
          </a:prstGeom>
          <a:noFill/>
        </p:spPr>
        <p:txBody>
          <a:bodyPr wrap="none" rtlCol="0">
            <a:spAutoFit/>
          </a:bodyPr>
          <a:lstStyle/>
          <a:p>
            <a:r>
              <a:rPr lang="ru-RU" dirty="0" smtClean="0">
                <a:hlinkClick r:id="rId2" action="ppaction://hlinksldjump"/>
              </a:rPr>
              <a:t>Приставка </a:t>
            </a:r>
            <a:endParaRPr lang="ru-RU" dirty="0"/>
          </a:p>
        </p:txBody>
      </p:sp>
    </p:spTree>
    <p:extLst>
      <p:ext uri="{BB962C8B-B14F-4D97-AF65-F5344CB8AC3E}">
        <p14:creationId xmlns:p14="http://schemas.microsoft.com/office/powerpoint/2010/main" val="3302251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r>
              <a:rPr lang="ru-RU" b="1" dirty="0"/>
              <a:t>Упражнение </a:t>
            </a:r>
            <a:r>
              <a:rPr lang="ru-RU" b="1" dirty="0" smtClean="0"/>
              <a:t>3. </a:t>
            </a:r>
            <a:r>
              <a:rPr lang="ru-RU" dirty="0"/>
              <a:t>Прочитай загадки. Напиши отгадки. Выпиши глаголы с приставками и выдели их.</a:t>
            </a:r>
            <a:br>
              <a:rPr lang="ru-RU" dirty="0"/>
            </a:br>
            <a:r>
              <a:rPr lang="ru-RU" dirty="0"/>
              <a:t>Посадили зёрнышко.</a:t>
            </a:r>
            <a:br>
              <a:rPr lang="ru-RU" dirty="0"/>
            </a:br>
            <a:r>
              <a:rPr lang="ru-RU" dirty="0"/>
              <a:t>Вырастили солнышко</a:t>
            </a:r>
            <a:br>
              <a:rPr lang="ru-RU" dirty="0"/>
            </a:br>
            <a:r>
              <a:rPr lang="ru-RU" dirty="0"/>
              <a:t>Крашеное коромысло</a:t>
            </a:r>
            <a:br>
              <a:rPr lang="ru-RU" dirty="0"/>
            </a:br>
            <a:r>
              <a:rPr lang="ru-RU" dirty="0"/>
              <a:t>Над рекой повисло.</a:t>
            </a:r>
            <a:br>
              <a:rPr lang="ru-RU" dirty="0"/>
            </a:br>
            <a:endParaRPr lang="ru-RU" dirty="0"/>
          </a:p>
        </p:txBody>
      </p:sp>
      <p:sp>
        <p:nvSpPr>
          <p:cNvPr id="3" name="TextBox 2"/>
          <p:cNvSpPr txBox="1"/>
          <p:nvPr/>
        </p:nvSpPr>
        <p:spPr>
          <a:xfrm>
            <a:off x="1835696" y="6093296"/>
            <a:ext cx="1285929" cy="369332"/>
          </a:xfrm>
          <a:prstGeom prst="rect">
            <a:avLst/>
          </a:prstGeom>
          <a:noFill/>
        </p:spPr>
        <p:txBody>
          <a:bodyPr wrap="none" rtlCol="0">
            <a:spAutoFit/>
          </a:bodyPr>
          <a:lstStyle/>
          <a:p>
            <a:r>
              <a:rPr lang="ru-RU" dirty="0" smtClean="0">
                <a:hlinkClick r:id="rId2" action="ppaction://hlinksldjump"/>
              </a:rPr>
              <a:t>Приставка </a:t>
            </a:r>
            <a:endParaRPr lang="ru-RU" dirty="0"/>
          </a:p>
        </p:txBody>
      </p:sp>
    </p:spTree>
    <p:extLst>
      <p:ext uri="{BB962C8B-B14F-4D97-AF65-F5344CB8AC3E}">
        <p14:creationId xmlns:p14="http://schemas.microsoft.com/office/powerpoint/2010/main" val="2397872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2"/>
            <a:ext cx="7772400" cy="1470025"/>
          </a:xfrm>
        </p:spPr>
        <p:txBody>
          <a:bodyPr/>
          <a:lstStyle/>
          <a:p>
            <a:r>
              <a:rPr lang="ru-RU" b="1" dirty="0">
                <a:hlinkClick r:id="rId2" action="ppaction://hlinksldjump"/>
              </a:rPr>
              <a:t>Суффикс</a:t>
            </a:r>
            <a:r>
              <a:rPr lang="ru-RU" dirty="0"/>
              <a:t/>
            </a:r>
            <a:br>
              <a:rPr lang="ru-RU" dirty="0"/>
            </a:br>
            <a:endParaRPr lang="ru-RU" dirty="0"/>
          </a:p>
        </p:txBody>
      </p:sp>
      <p:sp>
        <p:nvSpPr>
          <p:cNvPr id="3" name="Подзаголовок 2"/>
          <p:cNvSpPr>
            <a:spLocks noGrp="1"/>
          </p:cNvSpPr>
          <p:nvPr>
            <p:ph type="subTitle" idx="1"/>
          </p:nvPr>
        </p:nvSpPr>
        <p:spPr>
          <a:xfrm>
            <a:off x="1371600" y="1484784"/>
            <a:ext cx="6400800" cy="3168352"/>
          </a:xfrm>
        </p:spPr>
        <p:txBody>
          <a:bodyPr/>
          <a:lstStyle/>
          <a:p>
            <a:r>
              <a:rPr lang="ru-RU" b="1" dirty="0"/>
              <a:t>Суффикс –</a:t>
            </a:r>
            <a:r>
              <a:rPr lang="ru-RU" dirty="0"/>
              <a:t> это часть слова. Стоящая после корня и служащая для образования новых слов:</a:t>
            </a:r>
          </a:p>
          <a:p>
            <a:r>
              <a:rPr lang="ru-RU" dirty="0"/>
              <a:t> перо – пёрышко, молодой – молоденький</a:t>
            </a:r>
            <a:r>
              <a:rPr lang="ru-RU" dirty="0" smtClean="0"/>
              <a:t>, </a:t>
            </a:r>
            <a:r>
              <a:rPr lang="ru-RU" dirty="0"/>
              <a:t>дым - дымный</a:t>
            </a:r>
          </a:p>
        </p:txBody>
      </p:sp>
      <p:sp>
        <p:nvSpPr>
          <p:cNvPr id="4" name="TextBox 3"/>
          <p:cNvSpPr txBox="1"/>
          <p:nvPr/>
        </p:nvSpPr>
        <p:spPr>
          <a:xfrm>
            <a:off x="971600" y="5445224"/>
            <a:ext cx="1685141" cy="369332"/>
          </a:xfrm>
          <a:prstGeom prst="rect">
            <a:avLst/>
          </a:prstGeom>
          <a:noFill/>
        </p:spPr>
        <p:txBody>
          <a:bodyPr wrap="none" rtlCol="0">
            <a:spAutoFit/>
          </a:bodyPr>
          <a:lstStyle/>
          <a:p>
            <a:r>
              <a:rPr lang="ru-RU" dirty="0" smtClean="0">
                <a:hlinkClick r:id="rId3" action="ppaction://hlinksldjump"/>
              </a:rPr>
              <a:t>Упражнение 1. </a:t>
            </a:r>
            <a:endParaRPr lang="ru-RU" dirty="0"/>
          </a:p>
        </p:txBody>
      </p:sp>
      <p:sp>
        <p:nvSpPr>
          <p:cNvPr id="5" name="TextBox 4"/>
          <p:cNvSpPr txBox="1"/>
          <p:nvPr/>
        </p:nvSpPr>
        <p:spPr>
          <a:xfrm>
            <a:off x="2732562" y="5445224"/>
            <a:ext cx="1699568" cy="369332"/>
          </a:xfrm>
          <a:prstGeom prst="rect">
            <a:avLst/>
          </a:prstGeom>
          <a:noFill/>
        </p:spPr>
        <p:txBody>
          <a:bodyPr wrap="none" rtlCol="0">
            <a:spAutoFit/>
          </a:bodyPr>
          <a:lstStyle/>
          <a:p>
            <a:r>
              <a:rPr lang="ru-RU" dirty="0" smtClean="0">
                <a:hlinkClick r:id="rId4" action="ppaction://hlinksldjump"/>
              </a:rPr>
              <a:t>Упражнение 2. </a:t>
            </a:r>
            <a:endParaRPr lang="ru-RU" dirty="0"/>
          </a:p>
        </p:txBody>
      </p:sp>
      <p:sp>
        <p:nvSpPr>
          <p:cNvPr id="6" name="TextBox 5"/>
          <p:cNvSpPr txBox="1"/>
          <p:nvPr/>
        </p:nvSpPr>
        <p:spPr>
          <a:xfrm>
            <a:off x="4433642" y="5445224"/>
            <a:ext cx="1685141" cy="369332"/>
          </a:xfrm>
          <a:prstGeom prst="rect">
            <a:avLst/>
          </a:prstGeom>
          <a:noFill/>
        </p:spPr>
        <p:txBody>
          <a:bodyPr wrap="none" rtlCol="0">
            <a:spAutoFit/>
          </a:bodyPr>
          <a:lstStyle/>
          <a:p>
            <a:r>
              <a:rPr lang="ru-RU" dirty="0" smtClean="0">
                <a:hlinkClick r:id="rId5" action="ppaction://hlinksldjump"/>
              </a:rPr>
              <a:t>Упражнение 3. </a:t>
            </a:r>
            <a:endParaRPr lang="ru-RU" dirty="0"/>
          </a:p>
        </p:txBody>
      </p:sp>
      <p:sp>
        <p:nvSpPr>
          <p:cNvPr id="7" name="TextBox 6"/>
          <p:cNvSpPr txBox="1"/>
          <p:nvPr/>
        </p:nvSpPr>
        <p:spPr>
          <a:xfrm>
            <a:off x="6228184" y="5445224"/>
            <a:ext cx="1699568" cy="369332"/>
          </a:xfrm>
          <a:prstGeom prst="rect">
            <a:avLst/>
          </a:prstGeom>
          <a:noFill/>
        </p:spPr>
        <p:txBody>
          <a:bodyPr wrap="none" rtlCol="0">
            <a:spAutoFit/>
          </a:bodyPr>
          <a:lstStyle/>
          <a:p>
            <a:r>
              <a:rPr lang="ru-RU" dirty="0" smtClean="0">
                <a:hlinkClick r:id="rId6" action="ppaction://hlinksldjump"/>
              </a:rPr>
              <a:t>Упражнение 4. </a:t>
            </a:r>
            <a:endParaRPr lang="ru-RU" dirty="0"/>
          </a:p>
        </p:txBody>
      </p:sp>
    </p:spTree>
    <p:extLst>
      <p:ext uri="{BB962C8B-B14F-4D97-AF65-F5344CB8AC3E}">
        <p14:creationId xmlns:p14="http://schemas.microsoft.com/office/powerpoint/2010/main" val="3356278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5274"/>
            <a:ext cx="8229600" cy="6120680"/>
          </a:xfrm>
        </p:spPr>
        <p:txBody>
          <a:bodyPr>
            <a:normAutofit/>
          </a:bodyPr>
          <a:lstStyle/>
          <a:p>
            <a:r>
              <a:rPr lang="ru-RU" b="1" dirty="0"/>
              <a:t>Упражнение 1. </a:t>
            </a:r>
            <a:r>
              <a:rPr lang="ru-RU" dirty="0"/>
              <a:t>Образуй от данных слов однокоренные слова при помощи суффиксов -</a:t>
            </a:r>
            <a:r>
              <a:rPr lang="ru-RU" dirty="0" err="1"/>
              <a:t>ик</a:t>
            </a:r>
            <a:r>
              <a:rPr lang="ru-RU" dirty="0"/>
              <a:t>, - </a:t>
            </a:r>
            <a:r>
              <a:rPr lang="ru-RU" dirty="0" err="1"/>
              <a:t>ок</a:t>
            </a:r>
            <a:r>
              <a:rPr lang="ru-RU" dirty="0"/>
              <a:t>.</a:t>
            </a:r>
            <a:br>
              <a:rPr lang="ru-RU" dirty="0"/>
            </a:br>
            <a:r>
              <a:rPr lang="ru-RU" b="1" dirty="0"/>
              <a:t>    </a:t>
            </a:r>
            <a:r>
              <a:rPr lang="ru-RU" dirty="0"/>
              <a:t>Гвоздь, бант, лес, снег, петух, стол, прут, дым, клок, лёд, букет, ключ.</a:t>
            </a:r>
            <a:br>
              <a:rPr lang="ru-RU" dirty="0"/>
            </a:br>
            <a:r>
              <a:rPr lang="ru-RU" b="1" dirty="0"/>
              <a:t> </a:t>
            </a:r>
            <a:r>
              <a:rPr lang="ru-RU" dirty="0"/>
              <a:t/>
            </a:r>
            <a:br>
              <a:rPr lang="ru-RU" dirty="0"/>
            </a:br>
            <a:endParaRPr lang="ru-RU" dirty="0"/>
          </a:p>
        </p:txBody>
      </p:sp>
      <p:sp>
        <p:nvSpPr>
          <p:cNvPr id="3" name="TextBox 2"/>
          <p:cNvSpPr txBox="1"/>
          <p:nvPr/>
        </p:nvSpPr>
        <p:spPr>
          <a:xfrm>
            <a:off x="1619672" y="6021288"/>
            <a:ext cx="231154" cy="369332"/>
          </a:xfrm>
          <a:prstGeom prst="rect">
            <a:avLst/>
          </a:prstGeom>
          <a:noFill/>
        </p:spPr>
        <p:txBody>
          <a:bodyPr wrap="none" rtlCol="0">
            <a:spAutoFit/>
          </a:bodyPr>
          <a:lstStyle/>
          <a:p>
            <a:r>
              <a:rPr lang="ru-RU" dirty="0" smtClean="0">
                <a:hlinkClick r:id="rId2" action="ppaction://hlinksldjump"/>
              </a:rPr>
              <a:t> </a:t>
            </a:r>
            <a:endParaRPr lang="ru-RU" dirty="0"/>
          </a:p>
        </p:txBody>
      </p:sp>
    </p:spTree>
    <p:extLst>
      <p:ext uri="{BB962C8B-B14F-4D97-AF65-F5344CB8AC3E}">
        <p14:creationId xmlns:p14="http://schemas.microsoft.com/office/powerpoint/2010/main" val="2733183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ru-RU" b="1" dirty="0"/>
              <a:t>Упражнение 2. </a:t>
            </a:r>
            <a:r>
              <a:rPr lang="ru-RU" dirty="0"/>
              <a:t>Запиши в первый столбик слова с суффиксом – чик, во второй столбик – слова с суффиксом – </a:t>
            </a:r>
            <a:r>
              <a:rPr lang="ru-RU" dirty="0" err="1"/>
              <a:t>щик</a:t>
            </a:r>
            <a:r>
              <a:rPr lang="ru-RU" dirty="0"/>
              <a:t>. Выдели эти суффиксы.</a:t>
            </a:r>
            <a:br>
              <a:rPr lang="ru-RU" dirty="0"/>
            </a:br>
            <a:r>
              <a:rPr lang="ru-RU" b="1" dirty="0"/>
              <a:t>    </a:t>
            </a:r>
            <a:r>
              <a:rPr lang="ru-RU" dirty="0" err="1"/>
              <a:t>Фонар</a:t>
            </a:r>
            <a:r>
              <a:rPr lang="ru-RU" dirty="0"/>
              <a:t>…,  перевод…, </a:t>
            </a:r>
            <a:r>
              <a:rPr lang="ru-RU" dirty="0" err="1"/>
              <a:t>стеколь</a:t>
            </a:r>
            <a:r>
              <a:rPr lang="ru-RU" dirty="0"/>
              <a:t>…, гон…, кранов…, </a:t>
            </a:r>
            <a:r>
              <a:rPr lang="ru-RU" dirty="0" err="1"/>
              <a:t>налад</a:t>
            </a:r>
            <a:r>
              <a:rPr lang="ru-RU" dirty="0"/>
              <a:t>…, спор…, блин…, груз… .</a:t>
            </a:r>
            <a:br>
              <a:rPr lang="ru-RU" dirty="0"/>
            </a:br>
            <a:r>
              <a:rPr lang="ru-RU" dirty="0" smtClean="0">
                <a:hlinkClick r:id="rId2" action="ppaction://hlinksldjump"/>
              </a:rPr>
              <a:t>Суффикс </a:t>
            </a:r>
            <a:endParaRPr lang="ru-RU" dirty="0"/>
          </a:p>
        </p:txBody>
      </p:sp>
      <p:sp>
        <p:nvSpPr>
          <p:cNvPr id="3" name="TextBox 2"/>
          <p:cNvSpPr txBox="1"/>
          <p:nvPr/>
        </p:nvSpPr>
        <p:spPr>
          <a:xfrm>
            <a:off x="1907704" y="6309320"/>
            <a:ext cx="45719" cy="369332"/>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2898826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lstStyle/>
          <a:p>
            <a:r>
              <a:rPr lang="ru-RU" b="1" dirty="0"/>
              <a:t>Упражнение 3. </a:t>
            </a:r>
            <a:r>
              <a:rPr lang="ru-RU" dirty="0"/>
              <a:t>Спиши. Вставь пропущенные буквы. Выдели суффиксы.</a:t>
            </a:r>
            <a:br>
              <a:rPr lang="ru-RU" dirty="0"/>
            </a:br>
            <a:r>
              <a:rPr lang="ru-RU" b="1" dirty="0"/>
              <a:t>   </a:t>
            </a:r>
            <a:r>
              <a:rPr lang="ru-RU" dirty="0"/>
              <a:t> Гнёзд…</a:t>
            </a:r>
            <a:r>
              <a:rPr lang="ru-RU" dirty="0" err="1"/>
              <a:t>шко</a:t>
            </a:r>
            <a:r>
              <a:rPr lang="ru-RU" dirty="0"/>
              <a:t>,  пол…</a:t>
            </a:r>
            <a:r>
              <a:rPr lang="ru-RU" dirty="0" err="1"/>
              <a:t>шко</a:t>
            </a:r>
            <a:r>
              <a:rPr lang="ru-RU" dirty="0"/>
              <a:t>, </a:t>
            </a:r>
            <a:r>
              <a:rPr lang="ru-RU" dirty="0" err="1"/>
              <a:t>син</a:t>
            </a:r>
            <a:r>
              <a:rPr lang="ru-RU" dirty="0"/>
              <a:t>…</a:t>
            </a:r>
            <a:r>
              <a:rPr lang="ru-RU" dirty="0" err="1"/>
              <a:t>ватый</a:t>
            </a:r>
            <a:r>
              <a:rPr lang="ru-RU" dirty="0"/>
              <a:t>, </a:t>
            </a:r>
            <a:r>
              <a:rPr lang="ru-RU" dirty="0" err="1"/>
              <a:t>кисл</a:t>
            </a:r>
            <a:r>
              <a:rPr lang="ru-RU" dirty="0"/>
              <a:t>…</a:t>
            </a:r>
            <a:r>
              <a:rPr lang="ru-RU" dirty="0" err="1"/>
              <a:t>ватый</a:t>
            </a:r>
            <a:r>
              <a:rPr lang="ru-RU" dirty="0"/>
              <a:t>, берёз…</a:t>
            </a:r>
            <a:r>
              <a:rPr lang="ru-RU" dirty="0" err="1"/>
              <a:t>нька</a:t>
            </a:r>
            <a:r>
              <a:rPr lang="ru-RU" dirty="0"/>
              <a:t>,  </a:t>
            </a:r>
            <a:r>
              <a:rPr lang="ru-RU" dirty="0" err="1"/>
              <a:t>зелён</a:t>
            </a:r>
            <a:r>
              <a:rPr lang="ru-RU" dirty="0"/>
              <a:t>…</a:t>
            </a:r>
            <a:r>
              <a:rPr lang="ru-RU" dirty="0" err="1"/>
              <a:t>нький</a:t>
            </a:r>
            <a:r>
              <a:rPr lang="ru-RU" dirty="0"/>
              <a:t>, </a:t>
            </a:r>
            <a:r>
              <a:rPr lang="ru-RU" dirty="0" err="1"/>
              <a:t>писат</a:t>
            </a:r>
            <a:r>
              <a:rPr lang="ru-RU" dirty="0"/>
              <a:t>…ль, кот…к.</a:t>
            </a:r>
            <a:br>
              <a:rPr lang="ru-RU" dirty="0"/>
            </a:br>
            <a:r>
              <a:rPr lang="ru-RU" dirty="0" smtClean="0">
                <a:hlinkClick r:id="rId2" action="ppaction://hlinksldjump"/>
              </a:rPr>
              <a:t>Суффикс </a:t>
            </a:r>
            <a:endParaRPr lang="ru-RU" dirty="0"/>
          </a:p>
        </p:txBody>
      </p:sp>
    </p:spTree>
    <p:extLst>
      <p:ext uri="{BB962C8B-B14F-4D97-AF65-F5344CB8AC3E}">
        <p14:creationId xmlns:p14="http://schemas.microsoft.com/office/powerpoint/2010/main" val="3761376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idx="1"/>
          </p:nvPr>
        </p:nvSpPr>
        <p:spPr/>
        <p:txBody>
          <a:bodyPr/>
          <a:lstStyle/>
          <a:p>
            <a:r>
              <a:rPr lang="ru-RU" dirty="0" smtClean="0"/>
              <a:t>1. </a:t>
            </a:r>
            <a:r>
              <a:rPr lang="ru-RU" dirty="0" smtClean="0">
                <a:hlinkClick r:id="rId2" action="ppaction://hlinksldjump"/>
              </a:rPr>
              <a:t>Корень</a:t>
            </a:r>
            <a:endParaRPr lang="ru-RU" dirty="0" smtClean="0"/>
          </a:p>
          <a:p>
            <a:r>
              <a:rPr lang="ru-RU" dirty="0" smtClean="0"/>
              <a:t>2. </a:t>
            </a:r>
            <a:r>
              <a:rPr lang="ru-RU" dirty="0" smtClean="0">
                <a:hlinkClick r:id="rId3" action="ppaction://hlinksldjump"/>
              </a:rPr>
              <a:t>Окончание</a:t>
            </a:r>
            <a:endParaRPr lang="ru-RU" dirty="0" smtClean="0"/>
          </a:p>
          <a:p>
            <a:r>
              <a:rPr lang="ru-RU" dirty="0" smtClean="0"/>
              <a:t>3. </a:t>
            </a:r>
            <a:r>
              <a:rPr lang="ru-RU" dirty="0" smtClean="0">
                <a:hlinkClick r:id="rId4" action="ppaction://hlinksldjump"/>
              </a:rPr>
              <a:t>Приставка</a:t>
            </a:r>
            <a:endParaRPr lang="ru-RU" dirty="0" smtClean="0"/>
          </a:p>
          <a:p>
            <a:r>
              <a:rPr lang="ru-RU" dirty="0" smtClean="0"/>
              <a:t>4. </a:t>
            </a:r>
            <a:r>
              <a:rPr lang="ru-RU" dirty="0" smtClean="0">
                <a:hlinkClick r:id="rId5" action="ppaction://hlinksldjump"/>
              </a:rPr>
              <a:t>Суффикс</a:t>
            </a:r>
            <a:endParaRPr lang="en-US" dirty="0" smtClean="0"/>
          </a:p>
          <a:p>
            <a:r>
              <a:rPr lang="en-US" dirty="0" smtClean="0"/>
              <a:t>5</a:t>
            </a:r>
            <a:r>
              <a:rPr lang="ru-RU" dirty="0" smtClean="0"/>
              <a:t>. </a:t>
            </a:r>
            <a:r>
              <a:rPr lang="ru-RU" dirty="0" smtClean="0">
                <a:hlinkClick r:id="rId6" action="ppaction://hlinksldjump"/>
              </a:rPr>
              <a:t>Тест</a:t>
            </a:r>
            <a:endParaRPr lang="ru-RU" dirty="0" smtClean="0"/>
          </a:p>
          <a:p>
            <a:r>
              <a:rPr lang="ru-RU" dirty="0" smtClean="0"/>
              <a:t>6. </a:t>
            </a:r>
            <a:r>
              <a:rPr lang="ru-RU" dirty="0" smtClean="0">
                <a:hlinkClick r:id="rId7" action="ppaction://hlinksldjump"/>
              </a:rPr>
              <a:t>Кроссворд</a:t>
            </a:r>
            <a:endParaRPr lang="ru-RU" dirty="0"/>
          </a:p>
        </p:txBody>
      </p:sp>
    </p:spTree>
    <p:extLst>
      <p:ext uri="{BB962C8B-B14F-4D97-AF65-F5344CB8AC3E}">
        <p14:creationId xmlns:p14="http://schemas.microsoft.com/office/powerpoint/2010/main" val="1977166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b="1" dirty="0"/>
              <a:t>Упражнение 4. </a:t>
            </a:r>
            <a:r>
              <a:rPr lang="ru-RU" dirty="0"/>
              <a:t>Напиши по образцу. Выдели суффиксы.</a:t>
            </a:r>
            <a:br>
              <a:rPr lang="ru-RU" dirty="0"/>
            </a:br>
            <a:r>
              <a:rPr lang="ru-RU" i="1" dirty="0"/>
              <a:t>Образец: Ира- Ирочка, Серёжа – </a:t>
            </a:r>
            <a:r>
              <a:rPr lang="ru-RU" i="1" dirty="0" err="1"/>
              <a:t>Серёженька</a:t>
            </a:r>
            <a:r>
              <a:rPr lang="ru-RU" dirty="0"/>
              <a:t/>
            </a:r>
            <a:br>
              <a:rPr lang="ru-RU" dirty="0"/>
            </a:br>
            <a:r>
              <a:rPr lang="ru-RU" dirty="0"/>
              <a:t>     Вера, Клара, Саша, Лариса, Володя, Тамара, Юля, Нина, Петя, Рома, Алина, Лида, Жанна, Марта, Юра, Валера, Паша.</a:t>
            </a:r>
            <a:br>
              <a:rPr lang="ru-RU" dirty="0"/>
            </a:br>
            <a:r>
              <a:rPr lang="ru-RU" dirty="0" smtClean="0">
                <a:hlinkClick r:id="rId2" action="ppaction://hlinksldjump"/>
              </a:rPr>
              <a:t>Суффикс </a:t>
            </a:r>
            <a:endParaRPr lang="ru-RU" dirty="0"/>
          </a:p>
        </p:txBody>
      </p:sp>
    </p:spTree>
    <p:extLst>
      <p:ext uri="{BB962C8B-B14F-4D97-AF65-F5344CB8AC3E}">
        <p14:creationId xmlns:p14="http://schemas.microsoft.com/office/powerpoint/2010/main" val="2101027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sz="2000" dirty="0">
                <a:hlinkClick r:id="rId2" action="ppaction://hlinksldjump"/>
              </a:rPr>
              <a:t>Тест по </a:t>
            </a:r>
            <a:r>
              <a:rPr lang="ru-RU" sz="2000" dirty="0" err="1">
                <a:hlinkClick r:id="rId2" action="ppaction://hlinksldjump"/>
              </a:rPr>
              <a:t>по</a:t>
            </a:r>
            <a:r>
              <a:rPr lang="ru-RU" sz="2000" dirty="0">
                <a:hlinkClick r:id="rId2" action="ppaction://hlinksldjump"/>
              </a:rPr>
              <a:t> теме "Состав слова. </a:t>
            </a:r>
            <a:r>
              <a:rPr lang="ru-RU" sz="2000" dirty="0"/>
              <a:t/>
            </a:r>
            <a:br>
              <a:rPr lang="ru-RU" sz="2000" dirty="0"/>
            </a:br>
            <a:r>
              <a:rPr lang="ru-RU" sz="2000" dirty="0"/>
              <a:t>1. Укажи слово, которое не является однокоренным среди данной группы:</a:t>
            </a:r>
            <a:br>
              <a:rPr lang="ru-RU" sz="2000" dirty="0"/>
            </a:br>
            <a:r>
              <a:rPr lang="ru-RU" sz="2000" dirty="0"/>
              <a:t>1.а) чайник </a:t>
            </a:r>
            <a:br>
              <a:rPr lang="ru-RU" sz="2000" dirty="0"/>
            </a:br>
            <a:r>
              <a:rPr lang="ru-RU" sz="2000" dirty="0"/>
              <a:t>б) чайный</a:t>
            </a:r>
            <a:br>
              <a:rPr lang="ru-RU" sz="2000" dirty="0"/>
            </a:br>
            <a:r>
              <a:rPr lang="ru-RU" sz="2000" dirty="0"/>
              <a:t>в) нечаянно</a:t>
            </a:r>
            <a:br>
              <a:rPr lang="ru-RU" sz="2000" dirty="0"/>
            </a:br>
            <a:r>
              <a:rPr lang="ru-RU" sz="2000" dirty="0"/>
              <a:t>г) чай </a:t>
            </a:r>
            <a:br>
              <a:rPr lang="ru-RU" sz="2000" dirty="0"/>
            </a:br>
            <a:r>
              <a:rPr lang="ru-RU" sz="2000" dirty="0"/>
              <a:t>2.а) легонько </a:t>
            </a:r>
            <a:br>
              <a:rPr lang="ru-RU" sz="2000" dirty="0"/>
            </a:br>
            <a:r>
              <a:rPr lang="ru-RU" sz="2000" dirty="0"/>
              <a:t>б) легковой</a:t>
            </a:r>
            <a:br>
              <a:rPr lang="ru-RU" sz="2000" dirty="0"/>
            </a:br>
            <a:r>
              <a:rPr lang="ru-RU" sz="2000" dirty="0"/>
              <a:t>в) залегать</a:t>
            </a:r>
            <a:br>
              <a:rPr lang="ru-RU" sz="2000" dirty="0"/>
            </a:br>
            <a:r>
              <a:rPr lang="ru-RU" sz="2000" dirty="0"/>
              <a:t>г) облегчать </a:t>
            </a:r>
            <a:br>
              <a:rPr lang="ru-RU" sz="2000" dirty="0"/>
            </a:br>
            <a:r>
              <a:rPr lang="ru-RU" sz="2000" dirty="0"/>
              <a:t>3.а) дело </a:t>
            </a:r>
            <a:br>
              <a:rPr lang="ru-RU" sz="2000" dirty="0"/>
            </a:br>
            <a:r>
              <a:rPr lang="ru-RU" sz="2000" dirty="0"/>
              <a:t>б) делить</a:t>
            </a:r>
            <a:br>
              <a:rPr lang="ru-RU" sz="2000" dirty="0"/>
            </a:br>
            <a:r>
              <a:rPr lang="ru-RU" sz="2000" dirty="0"/>
              <a:t>в) поделки</a:t>
            </a:r>
            <a:br>
              <a:rPr lang="ru-RU" sz="2000" dirty="0"/>
            </a:br>
            <a:r>
              <a:rPr lang="ru-RU" sz="2000" dirty="0"/>
              <a:t>г) деловой </a:t>
            </a:r>
            <a:r>
              <a:rPr lang="ru-RU" dirty="0"/>
              <a:t/>
            </a:r>
            <a:br>
              <a:rPr lang="ru-RU" dirty="0"/>
            </a:br>
            <a:endParaRPr lang="ru-RU" dirty="0"/>
          </a:p>
        </p:txBody>
      </p:sp>
    </p:spTree>
    <p:extLst>
      <p:ext uri="{BB962C8B-B14F-4D97-AF65-F5344CB8AC3E}">
        <p14:creationId xmlns:p14="http://schemas.microsoft.com/office/powerpoint/2010/main" val="2544500057"/>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29600" cy="6048672"/>
          </a:xfrm>
        </p:spPr>
        <p:txBody>
          <a:bodyPr>
            <a:normAutofit/>
          </a:bodyPr>
          <a:lstStyle/>
          <a:p>
            <a:r>
              <a:rPr lang="ru-RU" sz="1800" dirty="0"/>
              <a:t>2. Закончи правило:</a:t>
            </a:r>
            <a:br>
              <a:rPr lang="ru-RU" sz="1800" dirty="0"/>
            </a:br>
            <a:r>
              <a:rPr lang="ru-RU" sz="1800" dirty="0"/>
              <a:t>Окончание – это… </a:t>
            </a:r>
            <a:br>
              <a:rPr lang="ru-RU" sz="1800" dirty="0"/>
            </a:br>
            <a:r>
              <a:rPr lang="ru-RU" sz="1800" dirty="0"/>
              <a:t>Суффикс – это… </a:t>
            </a:r>
            <a:br>
              <a:rPr lang="ru-RU" sz="1800" dirty="0"/>
            </a:br>
            <a:r>
              <a:rPr lang="ru-RU" sz="1800" dirty="0"/>
              <a:t>часть слова, которая стоит после корня и служит для образования новых слов;</a:t>
            </a:r>
            <a:br>
              <a:rPr lang="ru-RU" sz="1800" dirty="0"/>
            </a:br>
            <a:r>
              <a:rPr lang="ru-RU" sz="1800" dirty="0"/>
              <a:t>изменяемая часть слова, которая служит для связи слов в предложении;</a:t>
            </a:r>
            <a:br>
              <a:rPr lang="ru-RU" sz="1800" dirty="0"/>
            </a:br>
            <a:r>
              <a:rPr lang="ru-RU" sz="1800" dirty="0"/>
              <a:t>часть слова, которая является общей для родственных слов;</a:t>
            </a:r>
            <a:br>
              <a:rPr lang="ru-RU" sz="1800" dirty="0"/>
            </a:br>
            <a:r>
              <a:rPr lang="ru-RU" sz="1800" dirty="0"/>
              <a:t>часть слова, которая стоит перед корнем и служит для образования новых слов.</a:t>
            </a:r>
            <a:br>
              <a:rPr lang="ru-RU" sz="1800" dirty="0"/>
            </a:br>
            <a:r>
              <a:rPr lang="ru-RU" sz="1800" dirty="0"/>
              <a:t/>
            </a:r>
            <a:br>
              <a:rPr lang="ru-RU" sz="1800" dirty="0"/>
            </a:br>
            <a:r>
              <a:rPr lang="ru-RU" sz="1800" dirty="0"/>
              <a:t>3. Укажи слова, в которых частью корня является на : </a:t>
            </a:r>
            <a:br>
              <a:rPr lang="ru-RU" sz="1800" dirty="0"/>
            </a:br>
            <a:r>
              <a:rPr lang="ru-RU" sz="1800" dirty="0"/>
              <a:t>1. надежда</a:t>
            </a:r>
            <a:br>
              <a:rPr lang="ru-RU" sz="1800" dirty="0"/>
            </a:br>
            <a:r>
              <a:rPr lang="ru-RU" sz="1800" dirty="0"/>
              <a:t>2. наломать</a:t>
            </a:r>
            <a:br>
              <a:rPr lang="ru-RU" sz="1800" dirty="0"/>
            </a:br>
            <a:r>
              <a:rPr lang="ru-RU" sz="1800" dirty="0"/>
              <a:t>3. наземный</a:t>
            </a:r>
            <a:br>
              <a:rPr lang="ru-RU" sz="1800" dirty="0"/>
            </a:br>
            <a:r>
              <a:rPr lang="ru-RU" sz="1800" dirty="0"/>
              <a:t>4. наружный </a:t>
            </a:r>
            <a:br>
              <a:rPr lang="ru-RU" sz="1800" dirty="0"/>
            </a:br>
            <a:endParaRPr lang="ru-RU" sz="1800" dirty="0"/>
          </a:p>
        </p:txBody>
      </p:sp>
    </p:spTree>
    <p:extLst>
      <p:ext uri="{BB962C8B-B14F-4D97-AF65-F5344CB8AC3E}">
        <p14:creationId xmlns:p14="http://schemas.microsoft.com/office/powerpoint/2010/main" val="2840144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rmAutofit/>
          </a:bodyPr>
          <a:lstStyle/>
          <a:p>
            <a:r>
              <a:rPr lang="ru-RU" sz="1800" dirty="0"/>
              <a:t>4. Выберите слова с приставками:</a:t>
            </a:r>
            <a:br>
              <a:rPr lang="ru-RU" sz="1800" dirty="0"/>
            </a:br>
            <a:r>
              <a:rPr lang="ru-RU" sz="1800" dirty="0"/>
              <a:t>1. (за)ночевал</a:t>
            </a:r>
            <a:br>
              <a:rPr lang="ru-RU" sz="1800" dirty="0"/>
            </a:br>
            <a:r>
              <a:rPr lang="ru-RU" sz="1800" dirty="0"/>
              <a:t>2. (за)спиной</a:t>
            </a:r>
            <a:br>
              <a:rPr lang="ru-RU" sz="1800" dirty="0"/>
            </a:br>
            <a:r>
              <a:rPr lang="ru-RU" sz="1800" dirty="0"/>
              <a:t>3. (в)лез</a:t>
            </a:r>
            <a:br>
              <a:rPr lang="ru-RU" sz="1800" dirty="0"/>
            </a:br>
            <a:r>
              <a:rPr lang="ru-RU" sz="1800" dirty="0"/>
              <a:t>4. (с)мылом</a:t>
            </a:r>
            <a:br>
              <a:rPr lang="ru-RU" sz="1800" dirty="0"/>
            </a:br>
            <a:r>
              <a:rPr lang="ru-RU" sz="1800" dirty="0"/>
              <a:t>5. (по)работал</a:t>
            </a:r>
            <a:br>
              <a:rPr lang="ru-RU" sz="1800" dirty="0"/>
            </a:br>
            <a:r>
              <a:rPr lang="ru-RU" sz="1800" dirty="0"/>
              <a:t>6. (через)лёд </a:t>
            </a:r>
            <a:br>
              <a:rPr lang="ru-RU" sz="1800" dirty="0"/>
            </a:br>
            <a:r>
              <a:rPr lang="ru-RU" sz="1800" dirty="0"/>
              <a:t/>
            </a:r>
            <a:br>
              <a:rPr lang="ru-RU" sz="1800" dirty="0"/>
            </a:br>
            <a:r>
              <a:rPr lang="ru-RU" sz="1800" dirty="0"/>
              <a:t>5. Укажите слова, строение которых соответствует схеме:</a:t>
            </a:r>
            <a:br>
              <a:rPr lang="ru-RU" sz="1800" dirty="0"/>
            </a:br>
            <a:r>
              <a:rPr lang="ru-RU" sz="1800" dirty="0"/>
              <a:t>приставка, корень, суффикс, окончание </a:t>
            </a:r>
            <a:br>
              <a:rPr lang="ru-RU" sz="1800" dirty="0"/>
            </a:br>
            <a:r>
              <a:rPr lang="ru-RU" sz="1800" dirty="0"/>
              <a:t>1. крылышко</a:t>
            </a:r>
            <a:br>
              <a:rPr lang="ru-RU" sz="1800" dirty="0"/>
            </a:br>
            <a:r>
              <a:rPr lang="ru-RU" sz="1800" dirty="0"/>
              <a:t>2. погрузка</a:t>
            </a:r>
            <a:br>
              <a:rPr lang="ru-RU" sz="1800" dirty="0"/>
            </a:br>
            <a:r>
              <a:rPr lang="ru-RU" sz="1800" dirty="0"/>
              <a:t>3. поход</a:t>
            </a:r>
            <a:br>
              <a:rPr lang="ru-RU" sz="1800" dirty="0"/>
            </a:br>
            <a:r>
              <a:rPr lang="ru-RU" sz="1800" dirty="0"/>
              <a:t>4. подснежник</a:t>
            </a:r>
            <a:br>
              <a:rPr lang="ru-RU" sz="1800" dirty="0"/>
            </a:br>
            <a:r>
              <a:rPr lang="ru-RU" sz="1800" dirty="0"/>
              <a:t>5. лесок</a:t>
            </a:r>
            <a:br>
              <a:rPr lang="ru-RU" sz="1800" dirty="0"/>
            </a:br>
            <a:r>
              <a:rPr lang="ru-RU" sz="1800" dirty="0"/>
              <a:t>6. пригородный</a:t>
            </a:r>
            <a:br>
              <a:rPr lang="ru-RU" sz="1800" dirty="0"/>
            </a:br>
            <a:endParaRPr lang="ru-RU" sz="1800" dirty="0"/>
          </a:p>
        </p:txBody>
      </p:sp>
      <p:sp>
        <p:nvSpPr>
          <p:cNvPr id="3" name="TextBox 2"/>
          <p:cNvSpPr txBox="1"/>
          <p:nvPr/>
        </p:nvSpPr>
        <p:spPr>
          <a:xfrm>
            <a:off x="1331640" y="6309320"/>
            <a:ext cx="1436419" cy="369332"/>
          </a:xfrm>
          <a:prstGeom prst="rect">
            <a:avLst/>
          </a:prstGeom>
          <a:noFill/>
        </p:spPr>
        <p:txBody>
          <a:bodyPr wrap="none" rtlCol="0">
            <a:spAutoFit/>
          </a:bodyPr>
          <a:lstStyle/>
          <a:p>
            <a:r>
              <a:rPr lang="ru-RU" dirty="0" smtClean="0">
                <a:hlinkClick r:id="rId2" action="ppaction://hlinksldjump"/>
              </a:rPr>
              <a:t>Содержание</a:t>
            </a:r>
            <a:endParaRPr lang="ru-RU" dirty="0"/>
          </a:p>
        </p:txBody>
      </p:sp>
    </p:spTree>
    <p:extLst>
      <p:ext uri="{BB962C8B-B14F-4D97-AF65-F5344CB8AC3E}">
        <p14:creationId xmlns:p14="http://schemas.microsoft.com/office/powerpoint/2010/main" val="667693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Шестиугольник 1"/>
          <p:cNvSpPr/>
          <p:nvPr/>
        </p:nvSpPr>
        <p:spPr>
          <a:xfrm>
            <a:off x="3643306" y="85723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о</a:t>
            </a:r>
            <a:endParaRPr lang="ru-RU" sz="4000" b="1" dirty="0">
              <a:solidFill>
                <a:srgbClr val="FFFF00"/>
              </a:solidFill>
            </a:endParaRPr>
          </a:p>
        </p:txBody>
      </p:sp>
      <p:sp>
        <p:nvSpPr>
          <p:cNvPr id="3" name="Шестиугольник 2"/>
          <p:cNvSpPr/>
          <p:nvPr/>
        </p:nvSpPr>
        <p:spPr>
          <a:xfrm>
            <a:off x="1071538" y="5357826"/>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н</a:t>
            </a:r>
            <a:endParaRPr lang="ru-RU" sz="4000" b="1" dirty="0">
              <a:solidFill>
                <a:srgbClr val="FFFF00"/>
              </a:solidFill>
            </a:endParaRPr>
          </a:p>
        </p:txBody>
      </p:sp>
      <p:sp>
        <p:nvSpPr>
          <p:cNvPr id="4" name="Шестиугольник 3"/>
          <p:cNvSpPr/>
          <p:nvPr/>
        </p:nvSpPr>
        <p:spPr>
          <a:xfrm>
            <a:off x="1071538" y="4857760"/>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е</a:t>
            </a:r>
            <a:endParaRPr lang="ru-RU" sz="4000" b="1" dirty="0">
              <a:solidFill>
                <a:srgbClr val="FFFF00"/>
              </a:solidFill>
            </a:endParaRPr>
          </a:p>
        </p:txBody>
      </p:sp>
      <p:sp>
        <p:nvSpPr>
          <p:cNvPr id="5" name="Шестиугольник 4"/>
          <p:cNvSpPr/>
          <p:nvPr/>
        </p:nvSpPr>
        <p:spPr>
          <a:xfrm>
            <a:off x="1071538"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р</a:t>
            </a:r>
            <a:endParaRPr lang="ru-RU" sz="4000" b="1" dirty="0">
              <a:solidFill>
                <a:srgbClr val="FFFF00"/>
              </a:solidFill>
            </a:endParaRPr>
          </a:p>
        </p:txBody>
      </p:sp>
      <p:sp>
        <p:nvSpPr>
          <p:cNvPr id="6" name="Шестиугольник 5"/>
          <p:cNvSpPr/>
          <p:nvPr/>
        </p:nvSpPr>
        <p:spPr>
          <a:xfrm>
            <a:off x="1071538" y="3857628"/>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о</a:t>
            </a:r>
            <a:endParaRPr lang="ru-RU" sz="4000" b="1" dirty="0">
              <a:solidFill>
                <a:srgbClr val="FFFF00"/>
              </a:solidFill>
            </a:endParaRPr>
          </a:p>
        </p:txBody>
      </p:sp>
      <p:sp>
        <p:nvSpPr>
          <p:cNvPr id="7" name="Шестиугольник 6"/>
          <p:cNvSpPr/>
          <p:nvPr/>
        </p:nvSpPr>
        <p:spPr>
          <a:xfrm>
            <a:off x="4286248"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н</a:t>
            </a:r>
            <a:endParaRPr lang="ru-RU" sz="4000" b="1" dirty="0">
              <a:solidFill>
                <a:srgbClr val="FFFF00"/>
              </a:solidFill>
            </a:endParaRPr>
          </a:p>
        </p:txBody>
      </p:sp>
      <p:sp>
        <p:nvSpPr>
          <p:cNvPr id="8" name="Шестиугольник 7"/>
          <p:cNvSpPr/>
          <p:nvPr/>
        </p:nvSpPr>
        <p:spPr>
          <a:xfrm>
            <a:off x="3643306"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а</a:t>
            </a:r>
            <a:endParaRPr lang="ru-RU" sz="4000" b="1" dirty="0">
              <a:solidFill>
                <a:srgbClr val="FFFF00"/>
              </a:solidFill>
            </a:endParaRPr>
          </a:p>
        </p:txBody>
      </p:sp>
      <p:sp>
        <p:nvSpPr>
          <p:cNvPr id="9" name="Шестиугольник 8"/>
          <p:cNvSpPr/>
          <p:nvPr/>
        </p:nvSpPr>
        <p:spPr>
          <a:xfrm>
            <a:off x="3000364"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ч</a:t>
            </a:r>
            <a:endParaRPr lang="ru-RU" sz="4000" b="1" dirty="0">
              <a:solidFill>
                <a:srgbClr val="FFFF00"/>
              </a:solidFill>
            </a:endParaRPr>
          </a:p>
        </p:txBody>
      </p:sp>
      <p:sp>
        <p:nvSpPr>
          <p:cNvPr id="10" name="Шестиугольник 9"/>
          <p:cNvSpPr/>
          <p:nvPr/>
        </p:nvSpPr>
        <p:spPr>
          <a:xfrm>
            <a:off x="2357422"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н</a:t>
            </a:r>
            <a:endParaRPr lang="ru-RU" sz="4000" b="1" dirty="0">
              <a:solidFill>
                <a:srgbClr val="FFFF00"/>
              </a:solidFill>
            </a:endParaRPr>
          </a:p>
        </p:txBody>
      </p:sp>
      <p:sp>
        <p:nvSpPr>
          <p:cNvPr id="11" name="Шестиугольник 10"/>
          <p:cNvSpPr/>
          <p:nvPr/>
        </p:nvSpPr>
        <p:spPr>
          <a:xfrm>
            <a:off x="1714480"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о</a:t>
            </a:r>
            <a:endParaRPr lang="ru-RU" sz="4000" b="1" dirty="0">
              <a:solidFill>
                <a:srgbClr val="FFFF00"/>
              </a:solidFill>
            </a:endParaRPr>
          </a:p>
        </p:txBody>
      </p:sp>
      <p:sp>
        <p:nvSpPr>
          <p:cNvPr id="12" name="Шестиугольник 11"/>
          <p:cNvSpPr/>
          <p:nvPr/>
        </p:nvSpPr>
        <p:spPr>
          <a:xfrm>
            <a:off x="1071538"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к</a:t>
            </a:r>
            <a:endParaRPr lang="ru-RU" sz="4000" b="1" dirty="0">
              <a:solidFill>
                <a:srgbClr val="FFFF00"/>
              </a:solidFill>
            </a:endParaRPr>
          </a:p>
        </p:txBody>
      </p:sp>
      <p:sp>
        <p:nvSpPr>
          <p:cNvPr id="13" name="Шестиугольник 12"/>
          <p:cNvSpPr/>
          <p:nvPr/>
        </p:nvSpPr>
        <p:spPr>
          <a:xfrm>
            <a:off x="428596"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о</a:t>
            </a:r>
            <a:endParaRPr lang="ru-RU" sz="4000" b="1" dirty="0">
              <a:solidFill>
                <a:srgbClr val="FFFF00"/>
              </a:solidFill>
            </a:endParaRPr>
          </a:p>
        </p:txBody>
      </p:sp>
      <p:sp>
        <p:nvSpPr>
          <p:cNvPr id="33" name="Шестиугольник 32"/>
          <p:cNvSpPr/>
          <p:nvPr/>
        </p:nvSpPr>
        <p:spPr>
          <a:xfrm>
            <a:off x="4286248"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и</a:t>
            </a:r>
            <a:endParaRPr lang="ru-RU" sz="4000" b="1" dirty="0">
              <a:solidFill>
                <a:srgbClr val="FFFF00"/>
              </a:solidFill>
            </a:endParaRPr>
          </a:p>
        </p:txBody>
      </p:sp>
      <p:sp>
        <p:nvSpPr>
          <p:cNvPr id="34" name="Шестиугольник 33"/>
          <p:cNvSpPr/>
          <p:nvPr/>
        </p:nvSpPr>
        <p:spPr>
          <a:xfrm>
            <a:off x="8143900"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а</a:t>
            </a:r>
            <a:endParaRPr lang="ru-RU" sz="4000" b="1" dirty="0">
              <a:solidFill>
                <a:srgbClr val="FFFF00"/>
              </a:solidFill>
            </a:endParaRPr>
          </a:p>
        </p:txBody>
      </p:sp>
      <p:sp>
        <p:nvSpPr>
          <p:cNvPr id="35" name="Шестиугольник 34"/>
          <p:cNvSpPr/>
          <p:nvPr/>
        </p:nvSpPr>
        <p:spPr>
          <a:xfrm>
            <a:off x="7500958"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к</a:t>
            </a:r>
            <a:endParaRPr lang="ru-RU" sz="4000" b="1" dirty="0">
              <a:solidFill>
                <a:srgbClr val="FFFF00"/>
              </a:solidFill>
            </a:endParaRPr>
          </a:p>
        </p:txBody>
      </p:sp>
      <p:sp>
        <p:nvSpPr>
          <p:cNvPr id="36" name="Шестиугольник 35"/>
          <p:cNvSpPr/>
          <p:nvPr/>
        </p:nvSpPr>
        <p:spPr>
          <a:xfrm>
            <a:off x="6858016"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в</a:t>
            </a:r>
            <a:endParaRPr lang="ru-RU" sz="4000" b="1" dirty="0">
              <a:solidFill>
                <a:srgbClr val="FFFF00"/>
              </a:solidFill>
            </a:endParaRPr>
          </a:p>
        </p:txBody>
      </p:sp>
      <p:sp>
        <p:nvSpPr>
          <p:cNvPr id="37" name="Шестиугольник 36"/>
          <p:cNvSpPr/>
          <p:nvPr/>
        </p:nvSpPr>
        <p:spPr>
          <a:xfrm>
            <a:off x="6215074"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а</a:t>
            </a:r>
            <a:endParaRPr lang="ru-RU" sz="4000" b="1" dirty="0">
              <a:solidFill>
                <a:srgbClr val="FFFF00"/>
              </a:solidFill>
            </a:endParaRPr>
          </a:p>
        </p:txBody>
      </p:sp>
      <p:sp>
        <p:nvSpPr>
          <p:cNvPr id="38" name="Шестиугольник 37"/>
          <p:cNvSpPr/>
          <p:nvPr/>
        </p:nvSpPr>
        <p:spPr>
          <a:xfrm>
            <a:off x="5572132"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т</a:t>
            </a:r>
            <a:endParaRPr lang="ru-RU" sz="4000" b="1" dirty="0">
              <a:solidFill>
                <a:srgbClr val="FFFF00"/>
              </a:solidFill>
            </a:endParaRPr>
          </a:p>
        </p:txBody>
      </p:sp>
      <p:sp>
        <p:nvSpPr>
          <p:cNvPr id="39" name="Шестиугольник 38"/>
          <p:cNvSpPr/>
          <p:nvPr/>
        </p:nvSpPr>
        <p:spPr>
          <a:xfrm>
            <a:off x="4929190"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с</a:t>
            </a:r>
            <a:endParaRPr lang="ru-RU" sz="4000" b="1" dirty="0">
              <a:solidFill>
                <a:srgbClr val="FFFF00"/>
              </a:solidFill>
            </a:endParaRPr>
          </a:p>
        </p:txBody>
      </p:sp>
      <p:sp>
        <p:nvSpPr>
          <p:cNvPr id="40" name="Шестиугольник 39"/>
          <p:cNvSpPr/>
          <p:nvPr/>
        </p:nvSpPr>
        <p:spPr>
          <a:xfrm>
            <a:off x="4929190" y="3857628"/>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к</a:t>
            </a:r>
            <a:endParaRPr lang="ru-RU" sz="4000" b="1" dirty="0">
              <a:solidFill>
                <a:srgbClr val="FFFF00"/>
              </a:solidFill>
            </a:endParaRPr>
          </a:p>
        </p:txBody>
      </p:sp>
      <p:sp>
        <p:nvSpPr>
          <p:cNvPr id="41" name="Шестиугольник 40"/>
          <p:cNvSpPr/>
          <p:nvPr/>
        </p:nvSpPr>
        <p:spPr>
          <a:xfrm>
            <a:off x="5572132"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е</a:t>
            </a:r>
            <a:endParaRPr lang="ru-RU" sz="4000" b="1" dirty="0">
              <a:solidFill>
                <a:srgbClr val="FFFF00"/>
              </a:solidFill>
            </a:endParaRPr>
          </a:p>
        </p:txBody>
      </p:sp>
      <p:sp>
        <p:nvSpPr>
          <p:cNvPr id="42" name="Шестиугольник 41"/>
          <p:cNvSpPr/>
          <p:nvPr/>
        </p:nvSpPr>
        <p:spPr>
          <a:xfrm>
            <a:off x="4929190" y="335756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и</a:t>
            </a:r>
            <a:endParaRPr lang="ru-RU" sz="4000" b="1" dirty="0">
              <a:solidFill>
                <a:srgbClr val="FFFF00"/>
              </a:solidFill>
            </a:endParaRPr>
          </a:p>
        </p:txBody>
      </p:sp>
      <p:sp>
        <p:nvSpPr>
          <p:cNvPr id="43" name="Шестиугольник 42"/>
          <p:cNvSpPr/>
          <p:nvPr/>
        </p:nvSpPr>
        <p:spPr>
          <a:xfrm>
            <a:off x="1071538" y="5857892"/>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ь</a:t>
            </a:r>
            <a:endParaRPr lang="ru-RU" sz="4000" b="1" dirty="0">
              <a:solidFill>
                <a:srgbClr val="FFFF00"/>
              </a:solidFill>
            </a:endParaRPr>
          </a:p>
        </p:txBody>
      </p:sp>
      <p:sp>
        <p:nvSpPr>
          <p:cNvPr id="44" name="Шестиугольник 43"/>
          <p:cNvSpPr/>
          <p:nvPr/>
        </p:nvSpPr>
        <p:spPr>
          <a:xfrm>
            <a:off x="3643306" y="2857496"/>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в</a:t>
            </a:r>
            <a:endParaRPr lang="ru-RU" sz="4000" b="1" dirty="0">
              <a:solidFill>
                <a:srgbClr val="FFFF00"/>
              </a:solidFill>
            </a:endParaRPr>
          </a:p>
        </p:txBody>
      </p:sp>
      <p:sp>
        <p:nvSpPr>
          <p:cNvPr id="45" name="Шестиугольник 44"/>
          <p:cNvSpPr/>
          <p:nvPr/>
        </p:nvSpPr>
        <p:spPr>
          <a:xfrm>
            <a:off x="4929190" y="1357298"/>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с</a:t>
            </a:r>
            <a:endParaRPr lang="ru-RU" sz="4000" b="1" dirty="0">
              <a:solidFill>
                <a:srgbClr val="FFFF00"/>
              </a:solidFill>
            </a:endParaRPr>
          </a:p>
        </p:txBody>
      </p:sp>
      <p:sp>
        <p:nvSpPr>
          <p:cNvPr id="46" name="Шестиугольник 45"/>
          <p:cNvSpPr/>
          <p:nvPr/>
        </p:nvSpPr>
        <p:spPr>
          <a:xfrm>
            <a:off x="4929190" y="185736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у</a:t>
            </a:r>
            <a:endParaRPr lang="ru-RU" sz="4000" b="1" dirty="0">
              <a:solidFill>
                <a:srgbClr val="FFFF00"/>
              </a:solidFill>
            </a:endParaRPr>
          </a:p>
        </p:txBody>
      </p:sp>
      <p:sp>
        <p:nvSpPr>
          <p:cNvPr id="47" name="Шестиугольник 46"/>
          <p:cNvSpPr/>
          <p:nvPr/>
        </p:nvSpPr>
        <p:spPr>
          <a:xfrm>
            <a:off x="4929190" y="2357430"/>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ф</a:t>
            </a:r>
            <a:endParaRPr lang="ru-RU" sz="4000" b="1" dirty="0">
              <a:solidFill>
                <a:srgbClr val="FFFF00"/>
              </a:solidFill>
            </a:endParaRPr>
          </a:p>
        </p:txBody>
      </p:sp>
      <p:sp>
        <p:nvSpPr>
          <p:cNvPr id="48" name="Шестиугольник 47"/>
          <p:cNvSpPr/>
          <p:nvPr/>
        </p:nvSpPr>
        <p:spPr>
          <a:xfrm>
            <a:off x="4929190" y="2857496"/>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ф</a:t>
            </a:r>
            <a:endParaRPr lang="ru-RU" sz="4000" b="1" dirty="0">
              <a:solidFill>
                <a:srgbClr val="FFFF00"/>
              </a:solidFill>
            </a:endParaRPr>
          </a:p>
        </p:txBody>
      </p:sp>
      <p:sp>
        <p:nvSpPr>
          <p:cNvPr id="49" name="Шестиугольник 48"/>
          <p:cNvSpPr/>
          <p:nvPr/>
        </p:nvSpPr>
        <p:spPr>
          <a:xfrm>
            <a:off x="3000364"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п</a:t>
            </a:r>
            <a:endParaRPr lang="ru-RU" sz="4000" b="1" dirty="0">
              <a:solidFill>
                <a:srgbClr val="FFFF00"/>
              </a:solidFill>
            </a:endParaRPr>
          </a:p>
        </p:txBody>
      </p:sp>
      <p:sp>
        <p:nvSpPr>
          <p:cNvPr id="50" name="Шестиугольник 49"/>
          <p:cNvSpPr/>
          <p:nvPr/>
        </p:nvSpPr>
        <p:spPr>
          <a:xfrm>
            <a:off x="3643306" y="435769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р</a:t>
            </a:r>
            <a:endParaRPr lang="ru-RU" sz="4000" b="1" dirty="0">
              <a:solidFill>
                <a:srgbClr val="FFFF00"/>
              </a:solidFill>
            </a:endParaRPr>
          </a:p>
        </p:txBody>
      </p:sp>
      <p:sp>
        <p:nvSpPr>
          <p:cNvPr id="51" name="Шестиугольник 50"/>
          <p:cNvSpPr/>
          <p:nvPr/>
        </p:nvSpPr>
        <p:spPr>
          <a:xfrm>
            <a:off x="3643306" y="1357298"/>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с</a:t>
            </a:r>
            <a:endParaRPr lang="ru-RU" sz="4000" b="1" dirty="0">
              <a:solidFill>
                <a:srgbClr val="FFFF00"/>
              </a:solidFill>
            </a:endParaRPr>
          </a:p>
        </p:txBody>
      </p:sp>
      <p:sp>
        <p:nvSpPr>
          <p:cNvPr id="52" name="Шестиугольник 51"/>
          <p:cNvSpPr/>
          <p:nvPr/>
        </p:nvSpPr>
        <p:spPr>
          <a:xfrm>
            <a:off x="3643306" y="1857364"/>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н</a:t>
            </a:r>
            <a:endParaRPr lang="ru-RU" sz="4000" b="1" dirty="0">
              <a:solidFill>
                <a:srgbClr val="FFFF00"/>
              </a:solidFill>
            </a:endParaRPr>
          </a:p>
        </p:txBody>
      </p:sp>
      <p:sp>
        <p:nvSpPr>
          <p:cNvPr id="53" name="Шестиугольник 52"/>
          <p:cNvSpPr/>
          <p:nvPr/>
        </p:nvSpPr>
        <p:spPr>
          <a:xfrm>
            <a:off x="3643306" y="2357430"/>
            <a:ext cx="642942" cy="500066"/>
          </a:xfrm>
          <a:prstGeom prst="hexagon">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ru-RU" sz="4000" b="1" dirty="0" smtClean="0">
                <a:solidFill>
                  <a:srgbClr val="FFFF00"/>
                </a:solidFill>
              </a:rPr>
              <a:t>о</a:t>
            </a:r>
            <a:endParaRPr lang="ru-RU" sz="4000" b="1" dirty="0">
              <a:solidFill>
                <a:srgbClr val="FFFF00"/>
              </a:solidFill>
            </a:endParaRPr>
          </a:p>
        </p:txBody>
      </p:sp>
      <p:sp>
        <p:nvSpPr>
          <p:cNvPr id="54" name="Стрелка вниз 53"/>
          <p:cNvSpPr/>
          <p:nvPr/>
        </p:nvSpPr>
        <p:spPr>
          <a:xfrm>
            <a:off x="3714744" y="214290"/>
            <a:ext cx="500066" cy="42862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3</a:t>
            </a:r>
            <a:endParaRPr lang="ru-RU" sz="2800" b="1" dirty="0">
              <a:solidFill>
                <a:srgbClr val="FF0000"/>
              </a:solidFill>
            </a:endParaRPr>
          </a:p>
        </p:txBody>
      </p:sp>
      <p:sp>
        <p:nvSpPr>
          <p:cNvPr id="55" name="Стрелка вниз 54"/>
          <p:cNvSpPr/>
          <p:nvPr/>
        </p:nvSpPr>
        <p:spPr>
          <a:xfrm>
            <a:off x="1142976" y="2786058"/>
            <a:ext cx="500066" cy="42862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2</a:t>
            </a:r>
            <a:endParaRPr lang="ru-RU" sz="2800" b="1" dirty="0">
              <a:solidFill>
                <a:srgbClr val="FF0000"/>
              </a:solidFill>
            </a:endParaRPr>
          </a:p>
        </p:txBody>
      </p:sp>
      <p:sp>
        <p:nvSpPr>
          <p:cNvPr id="56" name="Стрелка вниз 55"/>
          <p:cNvSpPr/>
          <p:nvPr/>
        </p:nvSpPr>
        <p:spPr>
          <a:xfrm>
            <a:off x="5000628" y="714356"/>
            <a:ext cx="500066" cy="42862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4</a:t>
            </a:r>
            <a:endParaRPr lang="ru-RU" sz="2800" b="1" dirty="0">
              <a:solidFill>
                <a:srgbClr val="FF0000"/>
              </a:solidFill>
            </a:endParaRPr>
          </a:p>
        </p:txBody>
      </p:sp>
      <p:sp>
        <p:nvSpPr>
          <p:cNvPr id="57" name="Стрелка вправо 56"/>
          <p:cNvSpPr/>
          <p:nvPr/>
        </p:nvSpPr>
        <p:spPr>
          <a:xfrm>
            <a:off x="0" y="3357562"/>
            <a:ext cx="428596" cy="57150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1</a:t>
            </a:r>
            <a:endParaRPr lang="ru-RU" sz="2800" b="1" dirty="0">
              <a:solidFill>
                <a:srgbClr val="FF0000"/>
              </a:solidFill>
            </a:endParaRPr>
          </a:p>
        </p:txBody>
      </p:sp>
      <p:sp>
        <p:nvSpPr>
          <p:cNvPr id="58" name="Стрелка вправо 57"/>
          <p:cNvSpPr/>
          <p:nvPr/>
        </p:nvSpPr>
        <p:spPr>
          <a:xfrm>
            <a:off x="2428860" y="4357694"/>
            <a:ext cx="428596" cy="571504"/>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5</a:t>
            </a:r>
            <a:endParaRPr lang="ru-RU" sz="2800" b="1" dirty="0">
              <a:solidFill>
                <a:srgbClr val="FF0000"/>
              </a:solidFill>
            </a:endParaRPr>
          </a:p>
        </p:txBody>
      </p:sp>
      <p:sp>
        <p:nvSpPr>
          <p:cNvPr id="59" name="TextBox 58"/>
          <p:cNvSpPr txBox="1"/>
          <p:nvPr/>
        </p:nvSpPr>
        <p:spPr>
          <a:xfrm>
            <a:off x="2000232" y="6072206"/>
            <a:ext cx="5000660" cy="523220"/>
          </a:xfrm>
          <a:prstGeom prst="rect">
            <a:avLst/>
          </a:prstGeom>
          <a:noFill/>
          <a:ln>
            <a:noFill/>
          </a:ln>
        </p:spPr>
        <p:txBody>
          <a:bodyPr wrap="square" rtlCol="0">
            <a:spAutoFit/>
          </a:bodyPr>
          <a:lstStyle/>
          <a:p>
            <a:r>
              <a:rPr lang="ru-RU" sz="2800" b="1" dirty="0" smtClean="0">
                <a:solidFill>
                  <a:srgbClr val="002060"/>
                </a:solidFill>
                <a:latin typeface="Times New Roman" pitchFamily="18" charset="0"/>
                <a:cs typeface="Times New Roman" pitchFamily="18" charset="0"/>
              </a:rPr>
              <a:t>1. Изменяемая часть слова</a:t>
            </a:r>
            <a:endParaRPr lang="ru-RU" sz="2800" b="1" dirty="0">
              <a:solidFill>
                <a:srgbClr val="002060"/>
              </a:solidFill>
              <a:latin typeface="Times New Roman" pitchFamily="18" charset="0"/>
              <a:cs typeface="Times New Roman" pitchFamily="18" charset="0"/>
            </a:endParaRPr>
          </a:p>
        </p:txBody>
      </p:sp>
      <p:sp>
        <p:nvSpPr>
          <p:cNvPr id="60" name="TextBox 59">
            <a:hlinkClick r:id="rId2" action="ppaction://hlinksldjump"/>
          </p:cNvPr>
          <p:cNvSpPr txBox="1"/>
          <p:nvPr/>
        </p:nvSpPr>
        <p:spPr>
          <a:xfrm>
            <a:off x="3214678" y="6000768"/>
            <a:ext cx="4357718" cy="523220"/>
          </a:xfrm>
          <a:prstGeom prst="rect">
            <a:avLst/>
          </a:prstGeom>
          <a:noFill/>
        </p:spPr>
        <p:txBody>
          <a:bodyPr wrap="square" rtlCol="0">
            <a:spAutoFit/>
          </a:bodyPr>
          <a:lstStyle/>
          <a:p>
            <a:r>
              <a:rPr lang="ru-RU" sz="2800" b="1" dirty="0" smtClean="0">
                <a:solidFill>
                  <a:srgbClr val="002060"/>
                </a:solidFill>
                <a:latin typeface="Times New Roman" pitchFamily="18" charset="0"/>
                <a:cs typeface="Times New Roman" pitchFamily="18" charset="0"/>
              </a:rPr>
              <a:t>2. Главная часть слова</a:t>
            </a:r>
            <a:endParaRPr lang="ru-RU" sz="2800" b="1" dirty="0">
              <a:solidFill>
                <a:srgbClr val="002060"/>
              </a:solidFill>
              <a:latin typeface="Times New Roman" pitchFamily="18" charset="0"/>
              <a:cs typeface="Times New Roman" pitchFamily="18" charset="0"/>
            </a:endParaRPr>
          </a:p>
        </p:txBody>
      </p:sp>
      <p:sp>
        <p:nvSpPr>
          <p:cNvPr id="61" name="TextBox 60"/>
          <p:cNvSpPr txBox="1"/>
          <p:nvPr/>
        </p:nvSpPr>
        <p:spPr>
          <a:xfrm>
            <a:off x="2285984" y="5643578"/>
            <a:ext cx="5286412" cy="523220"/>
          </a:xfrm>
          <a:prstGeom prst="rect">
            <a:avLst/>
          </a:prstGeom>
          <a:noFill/>
          <a:ln>
            <a:noFill/>
          </a:ln>
        </p:spPr>
        <p:txBody>
          <a:bodyPr wrap="square" rtlCol="0">
            <a:spAutoFit/>
          </a:bodyPr>
          <a:lstStyle/>
          <a:p>
            <a:r>
              <a:rPr lang="ru-RU" sz="2800" b="1" dirty="0" smtClean="0">
                <a:solidFill>
                  <a:srgbClr val="002060"/>
                </a:solidFill>
                <a:latin typeface="Times New Roman" pitchFamily="18" charset="0"/>
                <a:cs typeface="Times New Roman" pitchFamily="18" charset="0"/>
              </a:rPr>
              <a:t>3. Часть слова без окончания</a:t>
            </a:r>
            <a:endParaRPr lang="ru-RU" sz="2800" b="1" dirty="0">
              <a:solidFill>
                <a:srgbClr val="002060"/>
              </a:solidFill>
              <a:latin typeface="Times New Roman" pitchFamily="18" charset="0"/>
              <a:cs typeface="Times New Roman" pitchFamily="18" charset="0"/>
            </a:endParaRPr>
          </a:p>
        </p:txBody>
      </p:sp>
      <p:sp>
        <p:nvSpPr>
          <p:cNvPr id="62" name="TextBox 61"/>
          <p:cNvSpPr txBox="1"/>
          <p:nvPr/>
        </p:nvSpPr>
        <p:spPr>
          <a:xfrm>
            <a:off x="1714480" y="5286388"/>
            <a:ext cx="7429520" cy="523220"/>
          </a:xfrm>
          <a:prstGeom prst="rect">
            <a:avLst/>
          </a:prstGeom>
          <a:noFill/>
        </p:spPr>
        <p:txBody>
          <a:bodyPr wrap="square" rtlCol="0">
            <a:spAutoFit/>
          </a:bodyPr>
          <a:lstStyle/>
          <a:p>
            <a:r>
              <a:rPr lang="ru-RU" sz="2800" b="1" dirty="0" smtClean="0">
                <a:solidFill>
                  <a:srgbClr val="002060"/>
                </a:solidFill>
                <a:latin typeface="Times New Roman" pitchFamily="18" charset="0"/>
                <a:cs typeface="Times New Roman" pitchFamily="18" charset="0"/>
              </a:rPr>
              <a:t>4. Часть слова между корнем и окончанием</a:t>
            </a:r>
            <a:endParaRPr lang="ru-RU" sz="2800" b="1" dirty="0">
              <a:solidFill>
                <a:srgbClr val="002060"/>
              </a:solidFill>
              <a:latin typeface="Times New Roman" pitchFamily="18" charset="0"/>
              <a:cs typeface="Times New Roman" pitchFamily="18" charset="0"/>
            </a:endParaRPr>
          </a:p>
        </p:txBody>
      </p:sp>
      <p:sp>
        <p:nvSpPr>
          <p:cNvPr id="63" name="TextBox 62"/>
          <p:cNvSpPr txBox="1"/>
          <p:nvPr/>
        </p:nvSpPr>
        <p:spPr>
          <a:xfrm>
            <a:off x="2714612" y="5072074"/>
            <a:ext cx="5429288" cy="523220"/>
          </a:xfrm>
          <a:prstGeom prst="rect">
            <a:avLst/>
          </a:prstGeom>
          <a:noFill/>
          <a:ln>
            <a:noFill/>
          </a:ln>
        </p:spPr>
        <p:txBody>
          <a:bodyPr wrap="square" rtlCol="0">
            <a:spAutoFit/>
          </a:bodyPr>
          <a:lstStyle/>
          <a:p>
            <a:r>
              <a:rPr lang="ru-RU" sz="2800" b="1" dirty="0" smtClean="0">
                <a:solidFill>
                  <a:srgbClr val="002060"/>
                </a:solidFill>
                <a:latin typeface="Times New Roman" pitchFamily="18" charset="0"/>
                <a:cs typeface="Times New Roman" pitchFamily="18" charset="0"/>
              </a:rPr>
              <a:t>5. Часть слова перед корнем</a:t>
            </a:r>
            <a:endParaRPr lang="ru-RU" sz="2800" b="1" dirty="0">
              <a:solidFill>
                <a:srgbClr val="002060"/>
              </a:solidFill>
              <a:latin typeface="Times New Roman" pitchFamily="18" charset="0"/>
              <a:cs typeface="Times New Roman" pitchFamily="18" charset="0"/>
            </a:endParaRPr>
          </a:p>
        </p:txBody>
      </p:sp>
      <p:sp>
        <p:nvSpPr>
          <p:cNvPr id="15" name="TextBox 14"/>
          <p:cNvSpPr txBox="1"/>
          <p:nvPr/>
        </p:nvSpPr>
        <p:spPr>
          <a:xfrm>
            <a:off x="6858016" y="928670"/>
            <a:ext cx="1436419" cy="369332"/>
          </a:xfrm>
          <a:prstGeom prst="rect">
            <a:avLst/>
          </a:prstGeom>
          <a:noFill/>
        </p:spPr>
        <p:txBody>
          <a:bodyPr wrap="none" rtlCol="0">
            <a:spAutoFit/>
          </a:bodyPr>
          <a:lstStyle/>
          <a:p>
            <a:r>
              <a:rPr lang="ru-RU" dirty="0" smtClean="0">
                <a:hlinkClick r:id="rId3" action="ppaction://hlinksldjump"/>
              </a:rPr>
              <a:t>Содержание</a:t>
            </a:r>
            <a:endParaRPr lang="ru-RU" dirty="0"/>
          </a:p>
        </p:txBody>
      </p:sp>
    </p:spTree>
    <p:extLst>
      <p:ext uri="{BB962C8B-B14F-4D97-AF65-F5344CB8AC3E}">
        <p14:creationId xmlns:p14="http://schemas.microsoft.com/office/powerpoint/2010/main" val="4261367931"/>
      </p:ext>
    </p:extLst>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57"/>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7"/>
                                        </p:tgtEl>
                                        <p:attrNameLst>
                                          <p:attrName>fillcolor</p:attrName>
                                        </p:attrNameLst>
                                      </p:cBhvr>
                                      <p:to>
                                        <a:schemeClr val="tx2"/>
                                      </p:to>
                                    </p:animClr>
                                    <p:set>
                                      <p:cBhvr>
                                        <p:cTn id="7" dur="2000" fill="hold"/>
                                        <p:tgtEl>
                                          <p:spTgt spid="57"/>
                                        </p:tgtEl>
                                        <p:attrNameLst>
                                          <p:attrName>fill.type</p:attrName>
                                        </p:attrNameLst>
                                      </p:cBhvr>
                                      <p:to>
                                        <p:strVal val="solid"/>
                                      </p:to>
                                    </p:set>
                                    <p:set>
                                      <p:cBhvr>
                                        <p:cTn id="8" dur="2000" fill="hold"/>
                                        <p:tgtEl>
                                          <p:spTgt spid="57"/>
                                        </p:tgtEl>
                                        <p:attrNameLst>
                                          <p:attrName>fill.on</p:attrName>
                                        </p:attrNameLst>
                                      </p:cBhvr>
                                      <p:to>
                                        <p:strVal val="true"/>
                                      </p:to>
                                    </p:set>
                                  </p:childTnLst>
                                </p:cTn>
                              </p:par>
                              <p:par>
                                <p:cTn id="9" presetID="8" presetClass="entr" presetSubtype="16"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diamond(in)">
                                      <p:cBhvr>
                                        <p:cTn id="11" dur="2000"/>
                                        <p:tgtEl>
                                          <p:spTgt spid="59"/>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fade">
                                      <p:cBhvr>
                                        <p:cTn id="16" dur="100"/>
                                        <p:tgtEl>
                                          <p:spTgt spid="13">
                                            <p:txEl>
                                              <p:pRg st="0" end="0"/>
                                            </p:txEl>
                                          </p:spTgt>
                                        </p:tgtEl>
                                      </p:cBhvr>
                                    </p:animEffect>
                                    <p:anim calcmode="lin" valueType="num">
                                      <p:cBhvr>
                                        <p:cTn id="17" dur="4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13">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1" fill="hold">
                            <p:stCondLst>
                              <p:cond delay="1000"/>
                            </p:stCondLst>
                            <p:childTnLst>
                              <p:par>
                                <p:cTn id="22" presetID="43" presetClass="entr" presetSubtype="0" fill="hold" nodeType="after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fade">
                                      <p:cBhvr>
                                        <p:cTn id="24" dur="100"/>
                                        <p:tgtEl>
                                          <p:spTgt spid="12">
                                            <p:txEl>
                                              <p:pRg st="0" end="0"/>
                                            </p:txEl>
                                          </p:spTgt>
                                        </p:tgtEl>
                                      </p:cBhvr>
                                    </p:animEffect>
                                    <p:anim calcmode="lin" valueType="num">
                                      <p:cBhvr>
                                        <p:cTn id="25" dur="4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6" dur="400" fill="hold"/>
                                        <p:tgtEl>
                                          <p:spTgt spid="12">
                                            <p:txEl>
                                              <p:pRg st="0" end="0"/>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1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1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9" fill="hold">
                            <p:stCondLst>
                              <p:cond delay="2000"/>
                            </p:stCondLst>
                            <p:childTnLst>
                              <p:par>
                                <p:cTn id="30" presetID="43" presetClass="entr" presetSubtype="0" fill="hold" nodeType="after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100"/>
                                        <p:tgtEl>
                                          <p:spTgt spid="11">
                                            <p:txEl>
                                              <p:pRg st="0" end="0"/>
                                            </p:txEl>
                                          </p:spTgt>
                                        </p:tgtEl>
                                      </p:cBhvr>
                                    </p:animEffect>
                                    <p:anim calcmode="lin" valueType="num">
                                      <p:cBhvr>
                                        <p:cTn id="33" dur="4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4" dur="400" fill="hold"/>
                                        <p:tgtEl>
                                          <p:spTgt spid="11">
                                            <p:txEl>
                                              <p:pRg st="0" end="0"/>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7" fill="hold">
                            <p:stCondLst>
                              <p:cond delay="3000"/>
                            </p:stCondLst>
                            <p:childTnLst>
                              <p:par>
                                <p:cTn id="38" presetID="43" presetClass="entr" presetSubtype="0" fill="hold" nodeType="after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fade">
                                      <p:cBhvr>
                                        <p:cTn id="40" dur="100"/>
                                        <p:tgtEl>
                                          <p:spTgt spid="10">
                                            <p:txEl>
                                              <p:pRg st="0" end="0"/>
                                            </p:txEl>
                                          </p:spTgt>
                                        </p:tgtEl>
                                      </p:cBhvr>
                                    </p:animEffect>
                                    <p:anim calcmode="lin" valueType="num">
                                      <p:cBhvr>
                                        <p:cTn id="41"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2" dur="400" fill="hold"/>
                                        <p:tgtEl>
                                          <p:spTgt spid="10">
                                            <p:txEl>
                                              <p:pRg st="0" end="0"/>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1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1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5" fill="hold">
                            <p:stCondLst>
                              <p:cond delay="4000"/>
                            </p:stCondLst>
                            <p:childTnLst>
                              <p:par>
                                <p:cTn id="46" presetID="43" presetClass="entr" presetSubtype="0" fill="hold" nodeType="afterEffect">
                                  <p:stCondLst>
                                    <p:cond delay="0"/>
                                  </p:stCondLst>
                                  <p:childTnLst>
                                    <p:set>
                                      <p:cBhvr>
                                        <p:cTn id="47" dur="1" fill="hold">
                                          <p:stCondLst>
                                            <p:cond delay="0"/>
                                          </p:stCondLst>
                                        </p:cTn>
                                        <p:tgtEl>
                                          <p:spTgt spid="9">
                                            <p:txEl>
                                              <p:pRg st="0" end="0"/>
                                            </p:txEl>
                                          </p:spTgt>
                                        </p:tgtEl>
                                        <p:attrNameLst>
                                          <p:attrName>style.visibility</p:attrName>
                                        </p:attrNameLst>
                                      </p:cBhvr>
                                      <p:to>
                                        <p:strVal val="visible"/>
                                      </p:to>
                                    </p:set>
                                    <p:animEffect transition="in" filter="fade">
                                      <p:cBhvr>
                                        <p:cTn id="48" dur="100"/>
                                        <p:tgtEl>
                                          <p:spTgt spid="9">
                                            <p:txEl>
                                              <p:pRg st="0" end="0"/>
                                            </p:txEl>
                                          </p:spTgt>
                                        </p:tgtEl>
                                      </p:cBhvr>
                                    </p:animEffect>
                                    <p:anim calcmode="lin" valueType="num">
                                      <p:cBhvr>
                                        <p:cTn id="49" dur="4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0" dur="400" fill="hold"/>
                                        <p:tgtEl>
                                          <p:spTgt spid="9">
                                            <p:txEl>
                                              <p:pRg st="0" end="0"/>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3" fill="hold">
                            <p:stCondLst>
                              <p:cond delay="5000"/>
                            </p:stCondLst>
                            <p:childTnLst>
                              <p:par>
                                <p:cTn id="54" presetID="43" presetClass="entr" presetSubtype="0" fill="hold" nodeType="after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100"/>
                                        <p:tgtEl>
                                          <p:spTgt spid="8">
                                            <p:txEl>
                                              <p:pRg st="0" end="0"/>
                                            </p:txEl>
                                          </p:spTgt>
                                        </p:tgtEl>
                                      </p:cBhvr>
                                    </p:animEffect>
                                    <p:anim calcmode="lin" valueType="num">
                                      <p:cBhvr>
                                        <p:cTn id="57"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8" dur="400" fill="hold"/>
                                        <p:tgtEl>
                                          <p:spTgt spid="8">
                                            <p:txEl>
                                              <p:pRg st="0" end="0"/>
                                            </p:txEl>
                                          </p:spTgt>
                                        </p:tgtEl>
                                        <p:attrNameLst>
                                          <p:attrName>ppt_y</p:attrName>
                                        </p:attrNameLst>
                                      </p:cBhvr>
                                      <p:tavLst>
                                        <p:tav tm="0">
                                          <p:val>
                                            <p:strVal val="#ppt_y+0.31"/>
                                          </p:val>
                                        </p:tav>
                                        <p:tav tm="100000">
                                          <p:val>
                                            <p:strVal val="#ppt_y+0.31"/>
                                          </p:val>
                                        </p:tav>
                                      </p:tavLst>
                                    </p:anim>
                                    <p:anim calcmode="lin" valueType="num">
                                      <p:cBhvr>
                                        <p:cTn id="59" dur="600" decel="50000" fill="hold">
                                          <p:stCondLst>
                                            <p:cond delay="400"/>
                                          </p:stCondLst>
                                        </p:cTn>
                                        <p:tgtEl>
                                          <p:spTgt spid="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0" dur="600" decel="50000" fill="hold">
                                          <p:stCondLst>
                                            <p:cond delay="400"/>
                                          </p:stCondLst>
                                        </p:cTn>
                                        <p:tgtEl>
                                          <p:spTgt spid="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1" fill="hold">
                            <p:stCondLst>
                              <p:cond delay="6000"/>
                            </p:stCondLst>
                            <p:childTnLst>
                              <p:par>
                                <p:cTn id="62" presetID="43" presetClass="entr" presetSubtype="0" fill="hold" nodeType="afterEffect">
                                  <p:stCondLst>
                                    <p:cond delay="0"/>
                                  </p:stCondLst>
                                  <p:childTnLst>
                                    <p:set>
                                      <p:cBhvr>
                                        <p:cTn id="63" dur="1" fill="hold">
                                          <p:stCondLst>
                                            <p:cond delay="0"/>
                                          </p:stCondLst>
                                        </p:cTn>
                                        <p:tgtEl>
                                          <p:spTgt spid="7">
                                            <p:txEl>
                                              <p:pRg st="0" end="0"/>
                                            </p:txEl>
                                          </p:spTgt>
                                        </p:tgtEl>
                                        <p:attrNameLst>
                                          <p:attrName>style.visibility</p:attrName>
                                        </p:attrNameLst>
                                      </p:cBhvr>
                                      <p:to>
                                        <p:strVal val="visible"/>
                                      </p:to>
                                    </p:set>
                                    <p:animEffect transition="in" filter="fade">
                                      <p:cBhvr>
                                        <p:cTn id="64" dur="100"/>
                                        <p:tgtEl>
                                          <p:spTgt spid="7">
                                            <p:txEl>
                                              <p:pRg st="0" end="0"/>
                                            </p:txEl>
                                          </p:spTgt>
                                        </p:tgtEl>
                                      </p:cBhvr>
                                    </p:animEffect>
                                    <p:anim calcmode="lin" valueType="num">
                                      <p:cBhvr>
                                        <p:cTn id="65"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66"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67"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8"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9" fill="hold">
                            <p:stCondLst>
                              <p:cond delay="7000"/>
                            </p:stCondLst>
                            <p:childTnLst>
                              <p:par>
                                <p:cTn id="70" presetID="43" presetClass="entr" presetSubtype="0" fill="hold" nodeType="afterEffect">
                                  <p:stCondLst>
                                    <p:cond delay="0"/>
                                  </p:stCondLst>
                                  <p:childTnLst>
                                    <p:set>
                                      <p:cBhvr>
                                        <p:cTn id="71" dur="1" fill="hold">
                                          <p:stCondLst>
                                            <p:cond delay="0"/>
                                          </p:stCondLst>
                                        </p:cTn>
                                        <p:tgtEl>
                                          <p:spTgt spid="42">
                                            <p:txEl>
                                              <p:pRg st="0" end="0"/>
                                            </p:txEl>
                                          </p:spTgt>
                                        </p:tgtEl>
                                        <p:attrNameLst>
                                          <p:attrName>style.visibility</p:attrName>
                                        </p:attrNameLst>
                                      </p:cBhvr>
                                      <p:to>
                                        <p:strVal val="visible"/>
                                      </p:to>
                                    </p:set>
                                    <p:animEffect transition="in" filter="fade">
                                      <p:cBhvr>
                                        <p:cTn id="72" dur="100"/>
                                        <p:tgtEl>
                                          <p:spTgt spid="42">
                                            <p:txEl>
                                              <p:pRg st="0" end="0"/>
                                            </p:txEl>
                                          </p:spTgt>
                                        </p:tgtEl>
                                      </p:cBhvr>
                                    </p:animEffect>
                                    <p:anim calcmode="lin" valueType="num">
                                      <p:cBhvr>
                                        <p:cTn id="73" dur="4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74" dur="400" fill="hold"/>
                                        <p:tgtEl>
                                          <p:spTgt spid="42">
                                            <p:txEl>
                                              <p:pRg st="0" end="0"/>
                                            </p:txEl>
                                          </p:spTgt>
                                        </p:tgtEl>
                                        <p:attrNameLst>
                                          <p:attrName>ppt_y</p:attrName>
                                        </p:attrNameLst>
                                      </p:cBhvr>
                                      <p:tavLst>
                                        <p:tav tm="0">
                                          <p:val>
                                            <p:strVal val="#ppt_y+0.31"/>
                                          </p:val>
                                        </p:tav>
                                        <p:tav tm="100000">
                                          <p:val>
                                            <p:strVal val="#ppt_y+0.31"/>
                                          </p:val>
                                        </p:tav>
                                      </p:tavLst>
                                    </p:anim>
                                    <p:anim calcmode="lin" valueType="num">
                                      <p:cBhvr>
                                        <p:cTn id="75" dur="600" decel="50000" fill="hold">
                                          <p:stCondLst>
                                            <p:cond delay="400"/>
                                          </p:stCondLst>
                                        </p:cTn>
                                        <p:tgtEl>
                                          <p:spTgt spid="4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6" dur="600" decel="50000" fill="hold">
                                          <p:stCondLst>
                                            <p:cond delay="400"/>
                                          </p:stCondLst>
                                        </p:cTn>
                                        <p:tgtEl>
                                          <p:spTgt spid="4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77" fill="hold">
                            <p:stCondLst>
                              <p:cond delay="8000"/>
                            </p:stCondLst>
                            <p:childTnLst>
                              <p:par>
                                <p:cTn id="78" presetID="43" presetClass="entr" presetSubtype="0" fill="hold" nodeType="afterEffect">
                                  <p:stCondLst>
                                    <p:cond delay="0"/>
                                  </p:stCondLst>
                                  <p:childTnLst>
                                    <p:set>
                                      <p:cBhvr>
                                        <p:cTn id="79" dur="1" fill="hold">
                                          <p:stCondLst>
                                            <p:cond delay="0"/>
                                          </p:stCondLst>
                                        </p:cTn>
                                        <p:tgtEl>
                                          <p:spTgt spid="41">
                                            <p:txEl>
                                              <p:pRg st="0" end="0"/>
                                            </p:txEl>
                                          </p:spTgt>
                                        </p:tgtEl>
                                        <p:attrNameLst>
                                          <p:attrName>style.visibility</p:attrName>
                                        </p:attrNameLst>
                                      </p:cBhvr>
                                      <p:to>
                                        <p:strVal val="visible"/>
                                      </p:to>
                                    </p:set>
                                    <p:animEffect transition="in" filter="fade">
                                      <p:cBhvr>
                                        <p:cTn id="80" dur="100"/>
                                        <p:tgtEl>
                                          <p:spTgt spid="41">
                                            <p:txEl>
                                              <p:pRg st="0" end="0"/>
                                            </p:txEl>
                                          </p:spTgt>
                                        </p:tgtEl>
                                      </p:cBhvr>
                                    </p:animEffect>
                                    <p:anim calcmode="lin" valueType="num">
                                      <p:cBhvr>
                                        <p:cTn id="81" dur="4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82" dur="400" fill="hold"/>
                                        <p:tgtEl>
                                          <p:spTgt spid="41">
                                            <p:txEl>
                                              <p:pRg st="0" end="0"/>
                                            </p:txEl>
                                          </p:spTgt>
                                        </p:tgtEl>
                                        <p:attrNameLst>
                                          <p:attrName>ppt_y</p:attrName>
                                        </p:attrNameLst>
                                      </p:cBhvr>
                                      <p:tavLst>
                                        <p:tav tm="0">
                                          <p:val>
                                            <p:strVal val="#ppt_y+0.31"/>
                                          </p:val>
                                        </p:tav>
                                        <p:tav tm="100000">
                                          <p:val>
                                            <p:strVal val="#ppt_y+0.31"/>
                                          </p:val>
                                        </p:tav>
                                      </p:tavLst>
                                    </p:anim>
                                    <p:anim calcmode="lin" valueType="num">
                                      <p:cBhvr>
                                        <p:cTn id="83" dur="600" decel="50000" fill="hold">
                                          <p:stCondLst>
                                            <p:cond delay="400"/>
                                          </p:stCondLst>
                                        </p:cTn>
                                        <p:tgtEl>
                                          <p:spTgt spid="4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4" dur="600" decel="50000" fill="hold">
                                          <p:stCondLst>
                                            <p:cond delay="400"/>
                                          </p:stCondLst>
                                        </p:cTn>
                                        <p:tgtEl>
                                          <p:spTgt spid="4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85" fill="hold">
                            <p:stCondLst>
                              <p:cond delay="9000"/>
                            </p:stCondLst>
                            <p:childTnLst>
                              <p:par>
                                <p:cTn id="86" presetID="8" presetClass="exit" presetSubtype="16" fill="hold" grpId="1" nodeType="afterEffect">
                                  <p:stCondLst>
                                    <p:cond delay="0"/>
                                  </p:stCondLst>
                                  <p:childTnLst>
                                    <p:animEffect transition="out" filter="diamond(in)">
                                      <p:cBhvr>
                                        <p:cTn id="87" dur="2000"/>
                                        <p:tgtEl>
                                          <p:spTgt spid="59"/>
                                        </p:tgtEl>
                                      </p:cBhvr>
                                    </p:animEffect>
                                    <p:set>
                                      <p:cBhvr>
                                        <p:cTn id="88" dur="1" fill="hold">
                                          <p:stCondLst>
                                            <p:cond delay="19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89" restart="whenNotActive" fill="hold" evtFilter="cancelBubble" nodeType="interactiveSeq">
                <p:stCondLst>
                  <p:cond evt="onClick" delay="0">
                    <p:tgtEl>
                      <p:spTgt spid="55"/>
                    </p:tgtEl>
                  </p:cond>
                </p:stCondLst>
                <p:endSync evt="end" delay="0">
                  <p:rtn val="all"/>
                </p:endSync>
                <p:childTnLst>
                  <p:par>
                    <p:cTn id="90" fill="hold">
                      <p:stCondLst>
                        <p:cond delay="0"/>
                      </p:stCondLst>
                      <p:childTnLst>
                        <p:par>
                          <p:cTn id="91" fill="hold">
                            <p:stCondLst>
                              <p:cond delay="0"/>
                            </p:stCondLst>
                            <p:childTnLst>
                              <p:par>
                                <p:cTn id="92" presetID="1" presetClass="emph" presetSubtype="2" fill="hold" nodeType="clickEffect">
                                  <p:stCondLst>
                                    <p:cond delay="0"/>
                                  </p:stCondLst>
                                  <p:childTnLst>
                                    <p:animClr clrSpc="rgb" dir="cw">
                                      <p:cBhvr>
                                        <p:cTn id="93" dur="2000" fill="hold"/>
                                        <p:tgtEl>
                                          <p:spTgt spid="55"/>
                                        </p:tgtEl>
                                        <p:attrNameLst>
                                          <p:attrName>fillcolor</p:attrName>
                                        </p:attrNameLst>
                                      </p:cBhvr>
                                      <p:to>
                                        <a:schemeClr val="tx2"/>
                                      </p:to>
                                    </p:animClr>
                                    <p:set>
                                      <p:cBhvr>
                                        <p:cTn id="94" dur="2000" fill="hold"/>
                                        <p:tgtEl>
                                          <p:spTgt spid="55"/>
                                        </p:tgtEl>
                                        <p:attrNameLst>
                                          <p:attrName>fill.type</p:attrName>
                                        </p:attrNameLst>
                                      </p:cBhvr>
                                      <p:to>
                                        <p:strVal val="solid"/>
                                      </p:to>
                                    </p:set>
                                    <p:set>
                                      <p:cBhvr>
                                        <p:cTn id="95" dur="2000" fill="hold"/>
                                        <p:tgtEl>
                                          <p:spTgt spid="55"/>
                                        </p:tgtEl>
                                        <p:attrNameLst>
                                          <p:attrName>fill.on</p:attrName>
                                        </p:attrNameLst>
                                      </p:cBhvr>
                                      <p:to>
                                        <p:strVal val="true"/>
                                      </p:to>
                                    </p:set>
                                  </p:childTnLst>
                                </p:cTn>
                              </p:par>
                              <p:par>
                                <p:cTn id="96" presetID="8" presetClass="entr" presetSubtype="16" fill="hold" grpId="0" nodeType="withEffect">
                                  <p:stCondLst>
                                    <p:cond delay="0"/>
                                  </p:stCondLst>
                                  <p:childTnLst>
                                    <p:set>
                                      <p:cBhvr>
                                        <p:cTn id="97" dur="1" fill="hold">
                                          <p:stCondLst>
                                            <p:cond delay="0"/>
                                          </p:stCondLst>
                                        </p:cTn>
                                        <p:tgtEl>
                                          <p:spTgt spid="60"/>
                                        </p:tgtEl>
                                        <p:attrNameLst>
                                          <p:attrName>style.visibility</p:attrName>
                                        </p:attrNameLst>
                                      </p:cBhvr>
                                      <p:to>
                                        <p:strVal val="visible"/>
                                      </p:to>
                                    </p:set>
                                    <p:animEffect transition="in" filter="diamond(in)">
                                      <p:cBhvr>
                                        <p:cTn id="98" dur="2000"/>
                                        <p:tgtEl>
                                          <p:spTgt spid="60"/>
                                        </p:tgtEl>
                                      </p:cBhvr>
                                    </p:animEffect>
                                  </p:childTnLst>
                                </p:cTn>
                              </p:par>
                            </p:childTnLst>
                          </p:cTn>
                        </p:par>
                      </p:childTnLst>
                    </p:cTn>
                  </p:par>
                  <p:par>
                    <p:cTn id="99" fill="hold">
                      <p:stCondLst>
                        <p:cond delay="indefinite"/>
                      </p:stCondLst>
                      <p:childTnLst>
                        <p:par>
                          <p:cTn id="100" fill="hold">
                            <p:stCondLst>
                              <p:cond delay="0"/>
                            </p:stCondLst>
                            <p:childTnLst>
                              <p:par>
                                <p:cTn id="101" presetID="43" presetClass="entr" presetSubtype="0" fill="hold" nodeType="clickEffect">
                                  <p:stCondLst>
                                    <p:cond delay="0"/>
                                  </p:stCondLst>
                                  <p:childTnLst>
                                    <p:set>
                                      <p:cBhvr>
                                        <p:cTn id="102" dur="1" fill="hold">
                                          <p:stCondLst>
                                            <p:cond delay="0"/>
                                          </p:stCondLst>
                                        </p:cTn>
                                        <p:tgtEl>
                                          <p:spTgt spid="12">
                                            <p:txEl>
                                              <p:pRg st="0" end="0"/>
                                            </p:txEl>
                                          </p:spTgt>
                                        </p:tgtEl>
                                        <p:attrNameLst>
                                          <p:attrName>style.visibility</p:attrName>
                                        </p:attrNameLst>
                                      </p:cBhvr>
                                      <p:to>
                                        <p:strVal val="visible"/>
                                      </p:to>
                                    </p:set>
                                    <p:animEffect transition="in" filter="fade">
                                      <p:cBhvr>
                                        <p:cTn id="103" dur="100"/>
                                        <p:tgtEl>
                                          <p:spTgt spid="12">
                                            <p:txEl>
                                              <p:pRg st="0" end="0"/>
                                            </p:txEl>
                                          </p:spTgt>
                                        </p:tgtEl>
                                      </p:cBhvr>
                                    </p:animEffect>
                                    <p:anim calcmode="lin" valueType="num">
                                      <p:cBhvr>
                                        <p:cTn id="104" dur="4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05" dur="400" fill="hold"/>
                                        <p:tgtEl>
                                          <p:spTgt spid="12">
                                            <p:txEl>
                                              <p:pRg st="0" end="0"/>
                                            </p:txEl>
                                          </p:spTgt>
                                        </p:tgtEl>
                                        <p:attrNameLst>
                                          <p:attrName>ppt_y</p:attrName>
                                        </p:attrNameLst>
                                      </p:cBhvr>
                                      <p:tavLst>
                                        <p:tav tm="0">
                                          <p:val>
                                            <p:strVal val="#ppt_y+0.31"/>
                                          </p:val>
                                        </p:tav>
                                        <p:tav tm="100000">
                                          <p:val>
                                            <p:strVal val="#ppt_y+0.31"/>
                                          </p:val>
                                        </p:tav>
                                      </p:tavLst>
                                    </p:anim>
                                    <p:anim calcmode="lin" valueType="num">
                                      <p:cBhvr>
                                        <p:cTn id="106" dur="600" decel="50000" fill="hold">
                                          <p:stCondLst>
                                            <p:cond delay="400"/>
                                          </p:stCondLst>
                                        </p:cTn>
                                        <p:tgtEl>
                                          <p:spTgt spid="1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7" dur="600" decel="50000" fill="hold">
                                          <p:stCondLst>
                                            <p:cond delay="400"/>
                                          </p:stCondLst>
                                        </p:cTn>
                                        <p:tgtEl>
                                          <p:spTgt spid="1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08" fill="hold">
                            <p:stCondLst>
                              <p:cond delay="1000"/>
                            </p:stCondLst>
                            <p:childTnLst>
                              <p:par>
                                <p:cTn id="109" presetID="43" presetClass="entr" presetSubtype="0" fill="hold" nodeType="afterEffect">
                                  <p:stCondLst>
                                    <p:cond delay="0"/>
                                  </p:stCondLst>
                                  <p:childTnLst>
                                    <p:set>
                                      <p:cBhvr>
                                        <p:cTn id="110" dur="1" fill="hold">
                                          <p:stCondLst>
                                            <p:cond delay="0"/>
                                          </p:stCondLst>
                                        </p:cTn>
                                        <p:tgtEl>
                                          <p:spTgt spid="6">
                                            <p:txEl>
                                              <p:pRg st="0" end="0"/>
                                            </p:txEl>
                                          </p:spTgt>
                                        </p:tgtEl>
                                        <p:attrNameLst>
                                          <p:attrName>style.visibility</p:attrName>
                                        </p:attrNameLst>
                                      </p:cBhvr>
                                      <p:to>
                                        <p:strVal val="visible"/>
                                      </p:to>
                                    </p:set>
                                    <p:animEffect transition="in" filter="fade">
                                      <p:cBhvr>
                                        <p:cTn id="111" dur="100"/>
                                        <p:tgtEl>
                                          <p:spTgt spid="6">
                                            <p:txEl>
                                              <p:pRg st="0" end="0"/>
                                            </p:txEl>
                                          </p:spTgt>
                                        </p:tgtEl>
                                      </p:cBhvr>
                                    </p:animEffect>
                                    <p:anim calcmode="lin" valueType="num">
                                      <p:cBhvr>
                                        <p:cTn id="112"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13" dur="400" fill="hold"/>
                                        <p:tgtEl>
                                          <p:spTgt spid="6">
                                            <p:txEl>
                                              <p:pRg st="0" end="0"/>
                                            </p:txEl>
                                          </p:spTgt>
                                        </p:tgtEl>
                                        <p:attrNameLst>
                                          <p:attrName>ppt_y</p:attrName>
                                        </p:attrNameLst>
                                      </p:cBhvr>
                                      <p:tavLst>
                                        <p:tav tm="0">
                                          <p:val>
                                            <p:strVal val="#ppt_y+0.31"/>
                                          </p:val>
                                        </p:tav>
                                        <p:tav tm="100000">
                                          <p:val>
                                            <p:strVal val="#ppt_y+0.31"/>
                                          </p:val>
                                        </p:tav>
                                      </p:tavLst>
                                    </p:anim>
                                    <p:anim calcmode="lin" valueType="num">
                                      <p:cBhvr>
                                        <p:cTn id="114" dur="600" decel="50000" fill="hold">
                                          <p:stCondLst>
                                            <p:cond delay="400"/>
                                          </p:stCondLst>
                                        </p:cTn>
                                        <p:tgtEl>
                                          <p:spTgt spid="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5" dur="600" decel="50000" fill="hold">
                                          <p:stCondLst>
                                            <p:cond delay="400"/>
                                          </p:stCondLst>
                                        </p:cTn>
                                        <p:tgtEl>
                                          <p:spTgt spid="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16" fill="hold">
                            <p:stCondLst>
                              <p:cond delay="2000"/>
                            </p:stCondLst>
                            <p:childTnLst>
                              <p:par>
                                <p:cTn id="117" presetID="43" presetClass="entr" presetSubtype="0" fill="hold" nodeType="afterEffect">
                                  <p:stCondLst>
                                    <p:cond delay="0"/>
                                  </p:stCondLst>
                                  <p:childTnLst>
                                    <p:set>
                                      <p:cBhvr>
                                        <p:cTn id="118" dur="1" fill="hold">
                                          <p:stCondLst>
                                            <p:cond delay="0"/>
                                          </p:stCondLst>
                                        </p:cTn>
                                        <p:tgtEl>
                                          <p:spTgt spid="5">
                                            <p:txEl>
                                              <p:pRg st="0" end="0"/>
                                            </p:txEl>
                                          </p:spTgt>
                                        </p:tgtEl>
                                        <p:attrNameLst>
                                          <p:attrName>style.visibility</p:attrName>
                                        </p:attrNameLst>
                                      </p:cBhvr>
                                      <p:to>
                                        <p:strVal val="visible"/>
                                      </p:to>
                                    </p:set>
                                    <p:animEffect transition="in" filter="fade">
                                      <p:cBhvr>
                                        <p:cTn id="119" dur="100"/>
                                        <p:tgtEl>
                                          <p:spTgt spid="5">
                                            <p:txEl>
                                              <p:pRg st="0" end="0"/>
                                            </p:txEl>
                                          </p:spTgt>
                                        </p:tgtEl>
                                      </p:cBhvr>
                                    </p:animEffect>
                                    <p:anim calcmode="lin" valueType="num">
                                      <p:cBhvr>
                                        <p:cTn id="120"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21"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22"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23"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4" fill="hold">
                            <p:stCondLst>
                              <p:cond delay="3000"/>
                            </p:stCondLst>
                            <p:childTnLst>
                              <p:par>
                                <p:cTn id="125" presetID="43" presetClass="entr" presetSubtype="0" fill="hold" nodeType="afterEffect">
                                  <p:stCondLst>
                                    <p:cond delay="0"/>
                                  </p:stCondLst>
                                  <p:childTnLst>
                                    <p:set>
                                      <p:cBhvr>
                                        <p:cTn id="126" dur="1" fill="hold">
                                          <p:stCondLst>
                                            <p:cond delay="0"/>
                                          </p:stCondLst>
                                        </p:cTn>
                                        <p:tgtEl>
                                          <p:spTgt spid="4">
                                            <p:txEl>
                                              <p:pRg st="0" end="0"/>
                                            </p:txEl>
                                          </p:spTgt>
                                        </p:tgtEl>
                                        <p:attrNameLst>
                                          <p:attrName>style.visibility</p:attrName>
                                        </p:attrNameLst>
                                      </p:cBhvr>
                                      <p:to>
                                        <p:strVal val="visible"/>
                                      </p:to>
                                    </p:set>
                                    <p:animEffect transition="in" filter="fade">
                                      <p:cBhvr>
                                        <p:cTn id="127" dur="100"/>
                                        <p:tgtEl>
                                          <p:spTgt spid="4">
                                            <p:txEl>
                                              <p:pRg st="0" end="0"/>
                                            </p:txEl>
                                          </p:spTgt>
                                        </p:tgtEl>
                                      </p:cBhvr>
                                    </p:animEffect>
                                    <p:anim calcmode="lin" valueType="num">
                                      <p:cBhvr>
                                        <p:cTn id="12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9"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30"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1"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32" fill="hold">
                            <p:stCondLst>
                              <p:cond delay="4000"/>
                            </p:stCondLst>
                            <p:childTnLst>
                              <p:par>
                                <p:cTn id="133" presetID="43" presetClass="entr" presetSubtype="0" fill="hold" nodeType="afterEffect">
                                  <p:stCondLst>
                                    <p:cond delay="0"/>
                                  </p:stCondLst>
                                  <p:childTnLst>
                                    <p:set>
                                      <p:cBhvr>
                                        <p:cTn id="134" dur="1" fill="hold">
                                          <p:stCondLst>
                                            <p:cond delay="0"/>
                                          </p:stCondLst>
                                        </p:cTn>
                                        <p:tgtEl>
                                          <p:spTgt spid="3">
                                            <p:txEl>
                                              <p:pRg st="0" end="0"/>
                                            </p:txEl>
                                          </p:spTgt>
                                        </p:tgtEl>
                                        <p:attrNameLst>
                                          <p:attrName>style.visibility</p:attrName>
                                        </p:attrNameLst>
                                      </p:cBhvr>
                                      <p:to>
                                        <p:strVal val="visible"/>
                                      </p:to>
                                    </p:set>
                                    <p:animEffect transition="in" filter="fade">
                                      <p:cBhvr>
                                        <p:cTn id="135" dur="100"/>
                                        <p:tgtEl>
                                          <p:spTgt spid="3">
                                            <p:txEl>
                                              <p:pRg st="0" end="0"/>
                                            </p:txEl>
                                          </p:spTgt>
                                        </p:tgtEl>
                                      </p:cBhvr>
                                    </p:animEffect>
                                    <p:anim calcmode="lin" valueType="num">
                                      <p:cBhvr>
                                        <p:cTn id="13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3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40" fill="hold">
                            <p:stCondLst>
                              <p:cond delay="5000"/>
                            </p:stCondLst>
                            <p:childTnLst>
                              <p:par>
                                <p:cTn id="141" presetID="43" presetClass="entr" presetSubtype="0" fill="hold" nodeType="afterEffect">
                                  <p:stCondLst>
                                    <p:cond delay="0"/>
                                  </p:stCondLst>
                                  <p:childTnLst>
                                    <p:set>
                                      <p:cBhvr>
                                        <p:cTn id="142" dur="1" fill="hold">
                                          <p:stCondLst>
                                            <p:cond delay="0"/>
                                          </p:stCondLst>
                                        </p:cTn>
                                        <p:tgtEl>
                                          <p:spTgt spid="43">
                                            <p:txEl>
                                              <p:pRg st="0" end="0"/>
                                            </p:txEl>
                                          </p:spTgt>
                                        </p:tgtEl>
                                        <p:attrNameLst>
                                          <p:attrName>style.visibility</p:attrName>
                                        </p:attrNameLst>
                                      </p:cBhvr>
                                      <p:to>
                                        <p:strVal val="visible"/>
                                      </p:to>
                                    </p:set>
                                    <p:animEffect transition="in" filter="fade">
                                      <p:cBhvr>
                                        <p:cTn id="143" dur="100"/>
                                        <p:tgtEl>
                                          <p:spTgt spid="43">
                                            <p:txEl>
                                              <p:pRg st="0" end="0"/>
                                            </p:txEl>
                                          </p:spTgt>
                                        </p:tgtEl>
                                      </p:cBhvr>
                                    </p:animEffect>
                                    <p:anim calcmode="lin" valueType="num">
                                      <p:cBhvr>
                                        <p:cTn id="144" dur="4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45" dur="400" fill="hold"/>
                                        <p:tgtEl>
                                          <p:spTgt spid="43">
                                            <p:txEl>
                                              <p:pRg st="0" end="0"/>
                                            </p:txEl>
                                          </p:spTgt>
                                        </p:tgtEl>
                                        <p:attrNameLst>
                                          <p:attrName>ppt_y</p:attrName>
                                        </p:attrNameLst>
                                      </p:cBhvr>
                                      <p:tavLst>
                                        <p:tav tm="0">
                                          <p:val>
                                            <p:strVal val="#ppt_y+0.31"/>
                                          </p:val>
                                        </p:tav>
                                        <p:tav tm="100000">
                                          <p:val>
                                            <p:strVal val="#ppt_y+0.31"/>
                                          </p:val>
                                        </p:tav>
                                      </p:tavLst>
                                    </p:anim>
                                    <p:anim calcmode="lin" valueType="num">
                                      <p:cBhvr>
                                        <p:cTn id="146" dur="600" decel="50000" fill="hold">
                                          <p:stCondLst>
                                            <p:cond delay="400"/>
                                          </p:stCondLst>
                                        </p:cTn>
                                        <p:tgtEl>
                                          <p:spTgt spid="4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7" dur="600" decel="50000" fill="hold">
                                          <p:stCondLst>
                                            <p:cond delay="400"/>
                                          </p:stCondLst>
                                        </p:cTn>
                                        <p:tgtEl>
                                          <p:spTgt spid="4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48" fill="hold">
                            <p:stCondLst>
                              <p:cond delay="6000"/>
                            </p:stCondLst>
                            <p:childTnLst>
                              <p:par>
                                <p:cTn id="149" presetID="8" presetClass="exit" presetSubtype="16" fill="hold" nodeType="afterEffect">
                                  <p:stCondLst>
                                    <p:cond delay="0"/>
                                  </p:stCondLst>
                                  <p:childTnLst>
                                    <p:animEffect transition="out" filter="diamond(in)">
                                      <p:cBhvr>
                                        <p:cTn id="150" dur="2000"/>
                                        <p:tgtEl>
                                          <p:spTgt spid="60"/>
                                        </p:tgtEl>
                                      </p:cBhvr>
                                    </p:animEffect>
                                    <p:set>
                                      <p:cBhvr>
                                        <p:cTn id="151" dur="1" fill="hold">
                                          <p:stCondLst>
                                            <p:cond delay="19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152" restart="whenNotActive" fill="hold" evtFilter="cancelBubble" nodeType="interactiveSeq">
                <p:stCondLst>
                  <p:cond evt="onClick" delay="0">
                    <p:tgtEl>
                      <p:spTgt spid="54"/>
                    </p:tgtEl>
                  </p:cond>
                </p:stCondLst>
                <p:endSync evt="end" delay="0">
                  <p:rtn val="all"/>
                </p:endSync>
                <p:childTnLst>
                  <p:par>
                    <p:cTn id="153" fill="hold">
                      <p:stCondLst>
                        <p:cond delay="0"/>
                      </p:stCondLst>
                      <p:childTnLst>
                        <p:par>
                          <p:cTn id="154" fill="hold">
                            <p:stCondLst>
                              <p:cond delay="0"/>
                            </p:stCondLst>
                            <p:childTnLst>
                              <p:par>
                                <p:cTn id="155" presetID="1" presetClass="emph" presetSubtype="2" fill="hold" nodeType="clickEffect">
                                  <p:stCondLst>
                                    <p:cond delay="0"/>
                                  </p:stCondLst>
                                  <p:childTnLst>
                                    <p:animClr clrSpc="rgb" dir="cw">
                                      <p:cBhvr>
                                        <p:cTn id="156" dur="2000" fill="hold"/>
                                        <p:tgtEl>
                                          <p:spTgt spid="54"/>
                                        </p:tgtEl>
                                        <p:attrNameLst>
                                          <p:attrName>fillcolor</p:attrName>
                                        </p:attrNameLst>
                                      </p:cBhvr>
                                      <p:to>
                                        <a:schemeClr val="tx2"/>
                                      </p:to>
                                    </p:animClr>
                                    <p:set>
                                      <p:cBhvr>
                                        <p:cTn id="157" dur="2000" fill="hold"/>
                                        <p:tgtEl>
                                          <p:spTgt spid="54"/>
                                        </p:tgtEl>
                                        <p:attrNameLst>
                                          <p:attrName>fill.type</p:attrName>
                                        </p:attrNameLst>
                                      </p:cBhvr>
                                      <p:to>
                                        <p:strVal val="solid"/>
                                      </p:to>
                                    </p:set>
                                    <p:set>
                                      <p:cBhvr>
                                        <p:cTn id="158" dur="2000" fill="hold"/>
                                        <p:tgtEl>
                                          <p:spTgt spid="54"/>
                                        </p:tgtEl>
                                        <p:attrNameLst>
                                          <p:attrName>fill.on</p:attrName>
                                        </p:attrNameLst>
                                      </p:cBhvr>
                                      <p:to>
                                        <p:strVal val="true"/>
                                      </p:to>
                                    </p:set>
                                  </p:childTnLst>
                                </p:cTn>
                              </p:par>
                              <p:par>
                                <p:cTn id="159" presetID="8" presetClass="entr" presetSubtype="16" fill="hold" grpId="0" nodeType="withEffect">
                                  <p:stCondLst>
                                    <p:cond delay="0"/>
                                  </p:stCondLst>
                                  <p:childTnLst>
                                    <p:set>
                                      <p:cBhvr>
                                        <p:cTn id="160" dur="1" fill="hold">
                                          <p:stCondLst>
                                            <p:cond delay="0"/>
                                          </p:stCondLst>
                                        </p:cTn>
                                        <p:tgtEl>
                                          <p:spTgt spid="61"/>
                                        </p:tgtEl>
                                        <p:attrNameLst>
                                          <p:attrName>style.visibility</p:attrName>
                                        </p:attrNameLst>
                                      </p:cBhvr>
                                      <p:to>
                                        <p:strVal val="visible"/>
                                      </p:to>
                                    </p:set>
                                    <p:animEffect transition="in" filter="diamond(in)">
                                      <p:cBhvr>
                                        <p:cTn id="161" dur="2000"/>
                                        <p:tgtEl>
                                          <p:spTgt spid="61"/>
                                        </p:tgtEl>
                                      </p:cBhvr>
                                    </p:animEffect>
                                  </p:childTnLst>
                                </p:cTn>
                              </p:par>
                            </p:childTnLst>
                          </p:cTn>
                        </p:par>
                      </p:childTnLst>
                    </p:cTn>
                  </p:par>
                  <p:par>
                    <p:cTn id="162" fill="hold">
                      <p:stCondLst>
                        <p:cond delay="indefinite"/>
                      </p:stCondLst>
                      <p:childTnLst>
                        <p:par>
                          <p:cTn id="163" fill="hold">
                            <p:stCondLst>
                              <p:cond delay="0"/>
                            </p:stCondLst>
                            <p:childTnLst>
                              <p:par>
                                <p:cTn id="164" presetID="43" presetClass="entr" presetSubtype="0" fill="hold" nodeType="clickEffect">
                                  <p:stCondLst>
                                    <p:cond delay="0"/>
                                  </p:stCondLst>
                                  <p:childTnLst>
                                    <p:set>
                                      <p:cBhvr>
                                        <p:cTn id="165" dur="1" fill="hold">
                                          <p:stCondLst>
                                            <p:cond delay="0"/>
                                          </p:stCondLst>
                                        </p:cTn>
                                        <p:tgtEl>
                                          <p:spTgt spid="2">
                                            <p:txEl>
                                              <p:pRg st="0" end="0"/>
                                            </p:txEl>
                                          </p:spTgt>
                                        </p:tgtEl>
                                        <p:attrNameLst>
                                          <p:attrName>style.visibility</p:attrName>
                                        </p:attrNameLst>
                                      </p:cBhvr>
                                      <p:to>
                                        <p:strVal val="visible"/>
                                      </p:to>
                                    </p:set>
                                    <p:animEffect transition="in" filter="fade">
                                      <p:cBhvr>
                                        <p:cTn id="166" dur="100"/>
                                        <p:tgtEl>
                                          <p:spTgt spid="2">
                                            <p:txEl>
                                              <p:pRg st="0" end="0"/>
                                            </p:txEl>
                                          </p:spTgt>
                                        </p:tgtEl>
                                      </p:cBhvr>
                                    </p:animEffect>
                                    <p:anim calcmode="lin" valueType="num">
                                      <p:cBhvr>
                                        <p:cTn id="167"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8"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69"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0"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71" fill="hold">
                            <p:stCondLst>
                              <p:cond delay="1000"/>
                            </p:stCondLst>
                            <p:childTnLst>
                              <p:par>
                                <p:cTn id="172" presetID="43" presetClass="entr" presetSubtype="0" fill="hold" nodeType="afterEffect">
                                  <p:stCondLst>
                                    <p:cond delay="0"/>
                                  </p:stCondLst>
                                  <p:childTnLst>
                                    <p:set>
                                      <p:cBhvr>
                                        <p:cTn id="173" dur="1" fill="hold">
                                          <p:stCondLst>
                                            <p:cond delay="0"/>
                                          </p:stCondLst>
                                        </p:cTn>
                                        <p:tgtEl>
                                          <p:spTgt spid="51">
                                            <p:txEl>
                                              <p:pRg st="0" end="0"/>
                                            </p:txEl>
                                          </p:spTgt>
                                        </p:tgtEl>
                                        <p:attrNameLst>
                                          <p:attrName>style.visibility</p:attrName>
                                        </p:attrNameLst>
                                      </p:cBhvr>
                                      <p:to>
                                        <p:strVal val="visible"/>
                                      </p:to>
                                    </p:set>
                                    <p:animEffect transition="in" filter="fade">
                                      <p:cBhvr>
                                        <p:cTn id="174" dur="100"/>
                                        <p:tgtEl>
                                          <p:spTgt spid="51">
                                            <p:txEl>
                                              <p:pRg st="0" end="0"/>
                                            </p:txEl>
                                          </p:spTgt>
                                        </p:tgtEl>
                                      </p:cBhvr>
                                    </p:animEffect>
                                    <p:anim calcmode="lin" valueType="num">
                                      <p:cBhvr>
                                        <p:cTn id="175" dur="4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176" dur="400" fill="hold"/>
                                        <p:tgtEl>
                                          <p:spTgt spid="51">
                                            <p:txEl>
                                              <p:pRg st="0" end="0"/>
                                            </p:txEl>
                                          </p:spTgt>
                                        </p:tgtEl>
                                        <p:attrNameLst>
                                          <p:attrName>ppt_y</p:attrName>
                                        </p:attrNameLst>
                                      </p:cBhvr>
                                      <p:tavLst>
                                        <p:tav tm="0">
                                          <p:val>
                                            <p:strVal val="#ppt_y+0.31"/>
                                          </p:val>
                                        </p:tav>
                                        <p:tav tm="100000">
                                          <p:val>
                                            <p:strVal val="#ppt_y+0.31"/>
                                          </p:val>
                                        </p:tav>
                                      </p:tavLst>
                                    </p:anim>
                                    <p:anim calcmode="lin" valueType="num">
                                      <p:cBhvr>
                                        <p:cTn id="177" dur="600" decel="50000" fill="hold">
                                          <p:stCondLst>
                                            <p:cond delay="400"/>
                                          </p:stCondLst>
                                        </p:cTn>
                                        <p:tgtEl>
                                          <p:spTgt spid="5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8" dur="600" decel="50000" fill="hold">
                                          <p:stCondLst>
                                            <p:cond delay="400"/>
                                          </p:stCondLst>
                                        </p:cTn>
                                        <p:tgtEl>
                                          <p:spTgt spid="5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79" fill="hold">
                            <p:stCondLst>
                              <p:cond delay="2000"/>
                            </p:stCondLst>
                            <p:childTnLst>
                              <p:par>
                                <p:cTn id="180" presetID="43" presetClass="entr" presetSubtype="0" fill="hold" nodeType="afterEffect">
                                  <p:stCondLst>
                                    <p:cond delay="0"/>
                                  </p:stCondLst>
                                  <p:childTnLst>
                                    <p:set>
                                      <p:cBhvr>
                                        <p:cTn id="181" dur="1" fill="hold">
                                          <p:stCondLst>
                                            <p:cond delay="0"/>
                                          </p:stCondLst>
                                        </p:cTn>
                                        <p:tgtEl>
                                          <p:spTgt spid="52">
                                            <p:txEl>
                                              <p:pRg st="0" end="0"/>
                                            </p:txEl>
                                          </p:spTgt>
                                        </p:tgtEl>
                                        <p:attrNameLst>
                                          <p:attrName>style.visibility</p:attrName>
                                        </p:attrNameLst>
                                      </p:cBhvr>
                                      <p:to>
                                        <p:strVal val="visible"/>
                                      </p:to>
                                    </p:set>
                                    <p:animEffect transition="in" filter="fade">
                                      <p:cBhvr>
                                        <p:cTn id="182" dur="100"/>
                                        <p:tgtEl>
                                          <p:spTgt spid="52">
                                            <p:txEl>
                                              <p:pRg st="0" end="0"/>
                                            </p:txEl>
                                          </p:spTgt>
                                        </p:tgtEl>
                                      </p:cBhvr>
                                    </p:animEffect>
                                    <p:anim calcmode="lin" valueType="num">
                                      <p:cBhvr>
                                        <p:cTn id="183" dur="4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84" dur="400" fill="hold"/>
                                        <p:tgtEl>
                                          <p:spTgt spid="52">
                                            <p:txEl>
                                              <p:pRg st="0" end="0"/>
                                            </p:txEl>
                                          </p:spTgt>
                                        </p:tgtEl>
                                        <p:attrNameLst>
                                          <p:attrName>ppt_y</p:attrName>
                                        </p:attrNameLst>
                                      </p:cBhvr>
                                      <p:tavLst>
                                        <p:tav tm="0">
                                          <p:val>
                                            <p:strVal val="#ppt_y+0.31"/>
                                          </p:val>
                                        </p:tav>
                                        <p:tav tm="100000">
                                          <p:val>
                                            <p:strVal val="#ppt_y+0.31"/>
                                          </p:val>
                                        </p:tav>
                                      </p:tavLst>
                                    </p:anim>
                                    <p:anim calcmode="lin" valueType="num">
                                      <p:cBhvr>
                                        <p:cTn id="185" dur="600" decel="50000" fill="hold">
                                          <p:stCondLst>
                                            <p:cond delay="400"/>
                                          </p:stCondLst>
                                        </p:cTn>
                                        <p:tgtEl>
                                          <p:spTgt spid="5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6" dur="600" decel="50000" fill="hold">
                                          <p:stCondLst>
                                            <p:cond delay="400"/>
                                          </p:stCondLst>
                                        </p:cTn>
                                        <p:tgtEl>
                                          <p:spTgt spid="5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7" fill="hold">
                            <p:stCondLst>
                              <p:cond delay="3000"/>
                            </p:stCondLst>
                            <p:childTnLst>
                              <p:par>
                                <p:cTn id="188" presetID="43" presetClass="entr" presetSubtype="0" fill="hold" nodeType="afterEffect">
                                  <p:stCondLst>
                                    <p:cond delay="0"/>
                                  </p:stCondLst>
                                  <p:childTnLst>
                                    <p:set>
                                      <p:cBhvr>
                                        <p:cTn id="189" dur="1" fill="hold">
                                          <p:stCondLst>
                                            <p:cond delay="0"/>
                                          </p:stCondLst>
                                        </p:cTn>
                                        <p:tgtEl>
                                          <p:spTgt spid="53">
                                            <p:txEl>
                                              <p:pRg st="0" end="0"/>
                                            </p:txEl>
                                          </p:spTgt>
                                        </p:tgtEl>
                                        <p:attrNameLst>
                                          <p:attrName>style.visibility</p:attrName>
                                        </p:attrNameLst>
                                      </p:cBhvr>
                                      <p:to>
                                        <p:strVal val="visible"/>
                                      </p:to>
                                    </p:set>
                                    <p:animEffect transition="in" filter="fade">
                                      <p:cBhvr>
                                        <p:cTn id="190" dur="100"/>
                                        <p:tgtEl>
                                          <p:spTgt spid="53">
                                            <p:txEl>
                                              <p:pRg st="0" end="0"/>
                                            </p:txEl>
                                          </p:spTgt>
                                        </p:tgtEl>
                                      </p:cBhvr>
                                    </p:animEffect>
                                    <p:anim calcmode="lin" valueType="num">
                                      <p:cBhvr>
                                        <p:cTn id="191" dur="4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92" dur="400" fill="hold"/>
                                        <p:tgtEl>
                                          <p:spTgt spid="53">
                                            <p:txEl>
                                              <p:pRg st="0" end="0"/>
                                            </p:txEl>
                                          </p:spTgt>
                                        </p:tgtEl>
                                        <p:attrNameLst>
                                          <p:attrName>ppt_y</p:attrName>
                                        </p:attrNameLst>
                                      </p:cBhvr>
                                      <p:tavLst>
                                        <p:tav tm="0">
                                          <p:val>
                                            <p:strVal val="#ppt_y+0.31"/>
                                          </p:val>
                                        </p:tav>
                                        <p:tav tm="100000">
                                          <p:val>
                                            <p:strVal val="#ppt_y+0.31"/>
                                          </p:val>
                                        </p:tav>
                                      </p:tavLst>
                                    </p:anim>
                                    <p:anim calcmode="lin" valueType="num">
                                      <p:cBhvr>
                                        <p:cTn id="193" dur="600" decel="50000" fill="hold">
                                          <p:stCondLst>
                                            <p:cond delay="400"/>
                                          </p:stCondLst>
                                        </p:cTn>
                                        <p:tgtEl>
                                          <p:spTgt spid="5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4" dur="600" decel="50000" fill="hold">
                                          <p:stCondLst>
                                            <p:cond delay="400"/>
                                          </p:stCondLst>
                                        </p:cTn>
                                        <p:tgtEl>
                                          <p:spTgt spid="5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95" fill="hold">
                            <p:stCondLst>
                              <p:cond delay="4000"/>
                            </p:stCondLst>
                            <p:childTnLst>
                              <p:par>
                                <p:cTn id="196" presetID="43" presetClass="entr" presetSubtype="0" fill="hold" nodeType="afterEffect">
                                  <p:stCondLst>
                                    <p:cond delay="0"/>
                                  </p:stCondLst>
                                  <p:childTnLst>
                                    <p:set>
                                      <p:cBhvr>
                                        <p:cTn id="197" dur="1" fill="hold">
                                          <p:stCondLst>
                                            <p:cond delay="0"/>
                                          </p:stCondLst>
                                        </p:cTn>
                                        <p:tgtEl>
                                          <p:spTgt spid="44">
                                            <p:txEl>
                                              <p:pRg st="0" end="0"/>
                                            </p:txEl>
                                          </p:spTgt>
                                        </p:tgtEl>
                                        <p:attrNameLst>
                                          <p:attrName>style.visibility</p:attrName>
                                        </p:attrNameLst>
                                      </p:cBhvr>
                                      <p:to>
                                        <p:strVal val="visible"/>
                                      </p:to>
                                    </p:set>
                                    <p:animEffect transition="in" filter="fade">
                                      <p:cBhvr>
                                        <p:cTn id="198" dur="100"/>
                                        <p:tgtEl>
                                          <p:spTgt spid="44">
                                            <p:txEl>
                                              <p:pRg st="0" end="0"/>
                                            </p:txEl>
                                          </p:spTgt>
                                        </p:tgtEl>
                                      </p:cBhvr>
                                    </p:animEffect>
                                    <p:anim calcmode="lin" valueType="num">
                                      <p:cBhvr>
                                        <p:cTn id="199" dur="4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00" dur="400" fill="hold"/>
                                        <p:tgtEl>
                                          <p:spTgt spid="44">
                                            <p:txEl>
                                              <p:pRg st="0" end="0"/>
                                            </p:txEl>
                                          </p:spTgt>
                                        </p:tgtEl>
                                        <p:attrNameLst>
                                          <p:attrName>ppt_y</p:attrName>
                                        </p:attrNameLst>
                                      </p:cBhvr>
                                      <p:tavLst>
                                        <p:tav tm="0">
                                          <p:val>
                                            <p:strVal val="#ppt_y+0.31"/>
                                          </p:val>
                                        </p:tav>
                                        <p:tav tm="100000">
                                          <p:val>
                                            <p:strVal val="#ppt_y+0.31"/>
                                          </p:val>
                                        </p:tav>
                                      </p:tavLst>
                                    </p:anim>
                                    <p:anim calcmode="lin" valueType="num">
                                      <p:cBhvr>
                                        <p:cTn id="201" dur="600" decel="50000" fill="hold">
                                          <p:stCondLst>
                                            <p:cond delay="400"/>
                                          </p:stCondLst>
                                        </p:cTn>
                                        <p:tgtEl>
                                          <p:spTgt spid="4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2" dur="600" decel="50000" fill="hold">
                                          <p:stCondLst>
                                            <p:cond delay="400"/>
                                          </p:stCondLst>
                                        </p:cTn>
                                        <p:tgtEl>
                                          <p:spTgt spid="4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3" fill="hold">
                            <p:stCondLst>
                              <p:cond delay="5000"/>
                            </p:stCondLst>
                            <p:childTnLst>
                              <p:par>
                                <p:cTn id="204" presetID="43" presetClass="entr" presetSubtype="0" fill="hold" nodeType="afterEffect">
                                  <p:stCondLst>
                                    <p:cond delay="0"/>
                                  </p:stCondLst>
                                  <p:childTnLst>
                                    <p:set>
                                      <p:cBhvr>
                                        <p:cTn id="205" dur="1" fill="hold">
                                          <p:stCondLst>
                                            <p:cond delay="0"/>
                                          </p:stCondLst>
                                        </p:cTn>
                                        <p:tgtEl>
                                          <p:spTgt spid="8">
                                            <p:txEl>
                                              <p:pRg st="0" end="0"/>
                                            </p:txEl>
                                          </p:spTgt>
                                        </p:tgtEl>
                                        <p:attrNameLst>
                                          <p:attrName>style.visibility</p:attrName>
                                        </p:attrNameLst>
                                      </p:cBhvr>
                                      <p:to>
                                        <p:strVal val="visible"/>
                                      </p:to>
                                    </p:set>
                                    <p:animEffect transition="in" filter="fade">
                                      <p:cBhvr>
                                        <p:cTn id="206" dur="100"/>
                                        <p:tgtEl>
                                          <p:spTgt spid="8">
                                            <p:txEl>
                                              <p:pRg st="0" end="0"/>
                                            </p:txEl>
                                          </p:spTgt>
                                        </p:tgtEl>
                                      </p:cBhvr>
                                    </p:animEffect>
                                    <p:anim calcmode="lin" valueType="num">
                                      <p:cBhvr>
                                        <p:cTn id="207"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08" dur="400" fill="hold"/>
                                        <p:tgtEl>
                                          <p:spTgt spid="8">
                                            <p:txEl>
                                              <p:pRg st="0" end="0"/>
                                            </p:txEl>
                                          </p:spTgt>
                                        </p:tgtEl>
                                        <p:attrNameLst>
                                          <p:attrName>ppt_y</p:attrName>
                                        </p:attrNameLst>
                                      </p:cBhvr>
                                      <p:tavLst>
                                        <p:tav tm="0">
                                          <p:val>
                                            <p:strVal val="#ppt_y+0.31"/>
                                          </p:val>
                                        </p:tav>
                                        <p:tav tm="100000">
                                          <p:val>
                                            <p:strVal val="#ppt_y+0.31"/>
                                          </p:val>
                                        </p:tav>
                                      </p:tavLst>
                                    </p:anim>
                                    <p:anim calcmode="lin" valueType="num">
                                      <p:cBhvr>
                                        <p:cTn id="209" dur="600" decel="50000" fill="hold">
                                          <p:stCondLst>
                                            <p:cond delay="400"/>
                                          </p:stCondLst>
                                        </p:cTn>
                                        <p:tgtEl>
                                          <p:spTgt spid="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0" dur="600" decel="50000" fill="hold">
                                          <p:stCondLst>
                                            <p:cond delay="400"/>
                                          </p:stCondLst>
                                        </p:cTn>
                                        <p:tgtEl>
                                          <p:spTgt spid="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11" fill="hold">
                            <p:stCondLst>
                              <p:cond delay="6000"/>
                            </p:stCondLst>
                            <p:childTnLst>
                              <p:par>
                                <p:cTn id="212" presetID="8" presetClass="exit" presetSubtype="16" fill="hold" grpId="1" nodeType="afterEffect">
                                  <p:stCondLst>
                                    <p:cond delay="0"/>
                                  </p:stCondLst>
                                  <p:childTnLst>
                                    <p:animEffect transition="out" filter="diamond(in)">
                                      <p:cBhvr>
                                        <p:cTn id="213" dur="2000"/>
                                        <p:tgtEl>
                                          <p:spTgt spid="61"/>
                                        </p:tgtEl>
                                      </p:cBhvr>
                                    </p:animEffect>
                                    <p:set>
                                      <p:cBhvr>
                                        <p:cTn id="214" dur="1" fill="hold">
                                          <p:stCondLst>
                                            <p:cond delay="19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215" restart="whenNotActive" fill="hold" evtFilter="cancelBubble" nodeType="interactiveSeq">
                <p:stCondLst>
                  <p:cond evt="onClick" delay="0">
                    <p:tgtEl>
                      <p:spTgt spid="56"/>
                    </p:tgtEl>
                  </p:cond>
                </p:stCondLst>
                <p:endSync evt="end" delay="0">
                  <p:rtn val="all"/>
                </p:endSync>
                <p:childTnLst>
                  <p:par>
                    <p:cTn id="216" fill="hold">
                      <p:stCondLst>
                        <p:cond delay="0"/>
                      </p:stCondLst>
                      <p:childTnLst>
                        <p:par>
                          <p:cTn id="217" fill="hold">
                            <p:stCondLst>
                              <p:cond delay="0"/>
                            </p:stCondLst>
                            <p:childTnLst>
                              <p:par>
                                <p:cTn id="218" presetID="1" presetClass="emph" presetSubtype="2" fill="hold" nodeType="clickEffect">
                                  <p:stCondLst>
                                    <p:cond delay="0"/>
                                  </p:stCondLst>
                                  <p:childTnLst>
                                    <p:animClr clrSpc="rgb" dir="cw">
                                      <p:cBhvr>
                                        <p:cTn id="219" dur="2000" fill="hold"/>
                                        <p:tgtEl>
                                          <p:spTgt spid="56"/>
                                        </p:tgtEl>
                                        <p:attrNameLst>
                                          <p:attrName>fillcolor</p:attrName>
                                        </p:attrNameLst>
                                      </p:cBhvr>
                                      <p:to>
                                        <a:schemeClr val="tx2"/>
                                      </p:to>
                                    </p:animClr>
                                    <p:set>
                                      <p:cBhvr>
                                        <p:cTn id="220" dur="2000" fill="hold"/>
                                        <p:tgtEl>
                                          <p:spTgt spid="56"/>
                                        </p:tgtEl>
                                        <p:attrNameLst>
                                          <p:attrName>fill.type</p:attrName>
                                        </p:attrNameLst>
                                      </p:cBhvr>
                                      <p:to>
                                        <p:strVal val="solid"/>
                                      </p:to>
                                    </p:set>
                                    <p:set>
                                      <p:cBhvr>
                                        <p:cTn id="221" dur="2000" fill="hold"/>
                                        <p:tgtEl>
                                          <p:spTgt spid="56"/>
                                        </p:tgtEl>
                                        <p:attrNameLst>
                                          <p:attrName>fill.on</p:attrName>
                                        </p:attrNameLst>
                                      </p:cBhvr>
                                      <p:to>
                                        <p:strVal val="true"/>
                                      </p:to>
                                    </p:set>
                                  </p:childTnLst>
                                </p:cTn>
                              </p:par>
                              <p:par>
                                <p:cTn id="222" presetID="8" presetClass="entr" presetSubtype="16" fill="hold" grpId="0" nodeType="withEffect">
                                  <p:stCondLst>
                                    <p:cond delay="0"/>
                                  </p:stCondLst>
                                  <p:childTnLst>
                                    <p:set>
                                      <p:cBhvr>
                                        <p:cTn id="223" dur="1" fill="hold">
                                          <p:stCondLst>
                                            <p:cond delay="0"/>
                                          </p:stCondLst>
                                        </p:cTn>
                                        <p:tgtEl>
                                          <p:spTgt spid="62"/>
                                        </p:tgtEl>
                                        <p:attrNameLst>
                                          <p:attrName>style.visibility</p:attrName>
                                        </p:attrNameLst>
                                      </p:cBhvr>
                                      <p:to>
                                        <p:strVal val="visible"/>
                                      </p:to>
                                    </p:set>
                                    <p:animEffect transition="in" filter="diamond(in)">
                                      <p:cBhvr>
                                        <p:cTn id="224" dur="2000"/>
                                        <p:tgtEl>
                                          <p:spTgt spid="62"/>
                                        </p:tgtEl>
                                      </p:cBhvr>
                                    </p:animEffect>
                                  </p:childTnLst>
                                </p:cTn>
                              </p:par>
                            </p:childTnLst>
                          </p:cTn>
                        </p:par>
                      </p:childTnLst>
                    </p:cTn>
                  </p:par>
                  <p:par>
                    <p:cTn id="225" fill="hold">
                      <p:stCondLst>
                        <p:cond delay="indefinite"/>
                      </p:stCondLst>
                      <p:childTnLst>
                        <p:par>
                          <p:cTn id="226" fill="hold">
                            <p:stCondLst>
                              <p:cond delay="0"/>
                            </p:stCondLst>
                            <p:childTnLst>
                              <p:par>
                                <p:cTn id="227" presetID="43" presetClass="entr" presetSubtype="0" fill="hold" nodeType="clickEffect">
                                  <p:stCondLst>
                                    <p:cond delay="0"/>
                                  </p:stCondLst>
                                  <p:childTnLst>
                                    <p:set>
                                      <p:cBhvr>
                                        <p:cTn id="228" dur="1" fill="hold">
                                          <p:stCondLst>
                                            <p:cond delay="0"/>
                                          </p:stCondLst>
                                        </p:cTn>
                                        <p:tgtEl>
                                          <p:spTgt spid="45">
                                            <p:txEl>
                                              <p:pRg st="0" end="0"/>
                                            </p:txEl>
                                          </p:spTgt>
                                        </p:tgtEl>
                                        <p:attrNameLst>
                                          <p:attrName>style.visibility</p:attrName>
                                        </p:attrNameLst>
                                      </p:cBhvr>
                                      <p:to>
                                        <p:strVal val="visible"/>
                                      </p:to>
                                    </p:set>
                                    <p:animEffect transition="in" filter="fade">
                                      <p:cBhvr>
                                        <p:cTn id="229" dur="100"/>
                                        <p:tgtEl>
                                          <p:spTgt spid="45">
                                            <p:txEl>
                                              <p:pRg st="0" end="0"/>
                                            </p:txEl>
                                          </p:spTgt>
                                        </p:tgtEl>
                                      </p:cBhvr>
                                    </p:animEffect>
                                    <p:anim calcmode="lin" valueType="num">
                                      <p:cBhvr>
                                        <p:cTn id="230" dur="4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231" dur="400" fill="hold"/>
                                        <p:tgtEl>
                                          <p:spTgt spid="45">
                                            <p:txEl>
                                              <p:pRg st="0" end="0"/>
                                            </p:txEl>
                                          </p:spTgt>
                                        </p:tgtEl>
                                        <p:attrNameLst>
                                          <p:attrName>ppt_y</p:attrName>
                                        </p:attrNameLst>
                                      </p:cBhvr>
                                      <p:tavLst>
                                        <p:tav tm="0">
                                          <p:val>
                                            <p:strVal val="#ppt_y+0.31"/>
                                          </p:val>
                                        </p:tav>
                                        <p:tav tm="100000">
                                          <p:val>
                                            <p:strVal val="#ppt_y+0.31"/>
                                          </p:val>
                                        </p:tav>
                                      </p:tavLst>
                                    </p:anim>
                                    <p:anim calcmode="lin" valueType="num">
                                      <p:cBhvr>
                                        <p:cTn id="232" dur="600" decel="50000" fill="hold">
                                          <p:stCondLst>
                                            <p:cond delay="400"/>
                                          </p:stCondLst>
                                        </p:cTn>
                                        <p:tgtEl>
                                          <p:spTgt spid="4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3" dur="600" decel="50000" fill="hold">
                                          <p:stCondLst>
                                            <p:cond delay="400"/>
                                          </p:stCondLst>
                                        </p:cTn>
                                        <p:tgtEl>
                                          <p:spTgt spid="4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34" fill="hold">
                            <p:stCondLst>
                              <p:cond delay="1000"/>
                            </p:stCondLst>
                            <p:childTnLst>
                              <p:par>
                                <p:cTn id="235" presetID="43" presetClass="entr" presetSubtype="0" fill="hold" nodeType="afterEffect">
                                  <p:stCondLst>
                                    <p:cond delay="0"/>
                                  </p:stCondLst>
                                  <p:childTnLst>
                                    <p:set>
                                      <p:cBhvr>
                                        <p:cTn id="236" dur="1" fill="hold">
                                          <p:stCondLst>
                                            <p:cond delay="0"/>
                                          </p:stCondLst>
                                        </p:cTn>
                                        <p:tgtEl>
                                          <p:spTgt spid="46">
                                            <p:txEl>
                                              <p:pRg st="0" end="0"/>
                                            </p:txEl>
                                          </p:spTgt>
                                        </p:tgtEl>
                                        <p:attrNameLst>
                                          <p:attrName>style.visibility</p:attrName>
                                        </p:attrNameLst>
                                      </p:cBhvr>
                                      <p:to>
                                        <p:strVal val="visible"/>
                                      </p:to>
                                    </p:set>
                                    <p:animEffect transition="in" filter="fade">
                                      <p:cBhvr>
                                        <p:cTn id="237" dur="100"/>
                                        <p:tgtEl>
                                          <p:spTgt spid="46">
                                            <p:txEl>
                                              <p:pRg st="0" end="0"/>
                                            </p:txEl>
                                          </p:spTgt>
                                        </p:tgtEl>
                                      </p:cBhvr>
                                    </p:animEffect>
                                    <p:anim calcmode="lin" valueType="num">
                                      <p:cBhvr>
                                        <p:cTn id="238" dur="4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239" dur="400" fill="hold"/>
                                        <p:tgtEl>
                                          <p:spTgt spid="46">
                                            <p:txEl>
                                              <p:pRg st="0" end="0"/>
                                            </p:txEl>
                                          </p:spTgt>
                                        </p:tgtEl>
                                        <p:attrNameLst>
                                          <p:attrName>ppt_y</p:attrName>
                                        </p:attrNameLst>
                                      </p:cBhvr>
                                      <p:tavLst>
                                        <p:tav tm="0">
                                          <p:val>
                                            <p:strVal val="#ppt_y+0.31"/>
                                          </p:val>
                                        </p:tav>
                                        <p:tav tm="100000">
                                          <p:val>
                                            <p:strVal val="#ppt_y+0.31"/>
                                          </p:val>
                                        </p:tav>
                                      </p:tavLst>
                                    </p:anim>
                                    <p:anim calcmode="lin" valueType="num">
                                      <p:cBhvr>
                                        <p:cTn id="240" dur="600" decel="50000" fill="hold">
                                          <p:stCondLst>
                                            <p:cond delay="400"/>
                                          </p:stCondLst>
                                        </p:cTn>
                                        <p:tgtEl>
                                          <p:spTgt spid="4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1" dur="600" decel="50000" fill="hold">
                                          <p:stCondLst>
                                            <p:cond delay="400"/>
                                          </p:stCondLst>
                                        </p:cTn>
                                        <p:tgtEl>
                                          <p:spTgt spid="4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2" fill="hold">
                            <p:stCondLst>
                              <p:cond delay="2000"/>
                            </p:stCondLst>
                            <p:childTnLst>
                              <p:par>
                                <p:cTn id="243" presetID="43" presetClass="entr" presetSubtype="0" fill="hold" nodeType="afterEffect">
                                  <p:stCondLst>
                                    <p:cond delay="0"/>
                                  </p:stCondLst>
                                  <p:childTnLst>
                                    <p:set>
                                      <p:cBhvr>
                                        <p:cTn id="244" dur="1" fill="hold">
                                          <p:stCondLst>
                                            <p:cond delay="0"/>
                                          </p:stCondLst>
                                        </p:cTn>
                                        <p:tgtEl>
                                          <p:spTgt spid="47">
                                            <p:txEl>
                                              <p:pRg st="0" end="0"/>
                                            </p:txEl>
                                          </p:spTgt>
                                        </p:tgtEl>
                                        <p:attrNameLst>
                                          <p:attrName>style.visibility</p:attrName>
                                        </p:attrNameLst>
                                      </p:cBhvr>
                                      <p:to>
                                        <p:strVal val="visible"/>
                                      </p:to>
                                    </p:set>
                                    <p:animEffect transition="in" filter="fade">
                                      <p:cBhvr>
                                        <p:cTn id="245" dur="100"/>
                                        <p:tgtEl>
                                          <p:spTgt spid="47">
                                            <p:txEl>
                                              <p:pRg st="0" end="0"/>
                                            </p:txEl>
                                          </p:spTgt>
                                        </p:tgtEl>
                                      </p:cBhvr>
                                    </p:animEffect>
                                    <p:anim calcmode="lin" valueType="num">
                                      <p:cBhvr>
                                        <p:cTn id="246" dur="4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47" dur="400" fill="hold"/>
                                        <p:tgtEl>
                                          <p:spTgt spid="47">
                                            <p:txEl>
                                              <p:pRg st="0" end="0"/>
                                            </p:txEl>
                                          </p:spTgt>
                                        </p:tgtEl>
                                        <p:attrNameLst>
                                          <p:attrName>ppt_y</p:attrName>
                                        </p:attrNameLst>
                                      </p:cBhvr>
                                      <p:tavLst>
                                        <p:tav tm="0">
                                          <p:val>
                                            <p:strVal val="#ppt_y+0.31"/>
                                          </p:val>
                                        </p:tav>
                                        <p:tav tm="100000">
                                          <p:val>
                                            <p:strVal val="#ppt_y+0.31"/>
                                          </p:val>
                                        </p:tav>
                                      </p:tavLst>
                                    </p:anim>
                                    <p:anim calcmode="lin" valueType="num">
                                      <p:cBhvr>
                                        <p:cTn id="248" dur="600" decel="50000" fill="hold">
                                          <p:stCondLst>
                                            <p:cond delay="400"/>
                                          </p:stCondLst>
                                        </p:cTn>
                                        <p:tgtEl>
                                          <p:spTgt spid="4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9" dur="600" decel="50000" fill="hold">
                                          <p:stCondLst>
                                            <p:cond delay="400"/>
                                          </p:stCondLst>
                                        </p:cTn>
                                        <p:tgtEl>
                                          <p:spTgt spid="4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0" fill="hold">
                            <p:stCondLst>
                              <p:cond delay="3000"/>
                            </p:stCondLst>
                            <p:childTnLst>
                              <p:par>
                                <p:cTn id="251" presetID="43" presetClass="entr" presetSubtype="0" fill="hold" nodeType="afterEffect">
                                  <p:stCondLst>
                                    <p:cond delay="0"/>
                                  </p:stCondLst>
                                  <p:childTnLst>
                                    <p:set>
                                      <p:cBhvr>
                                        <p:cTn id="252" dur="1" fill="hold">
                                          <p:stCondLst>
                                            <p:cond delay="0"/>
                                          </p:stCondLst>
                                        </p:cTn>
                                        <p:tgtEl>
                                          <p:spTgt spid="48">
                                            <p:txEl>
                                              <p:pRg st="0" end="0"/>
                                            </p:txEl>
                                          </p:spTgt>
                                        </p:tgtEl>
                                        <p:attrNameLst>
                                          <p:attrName>style.visibility</p:attrName>
                                        </p:attrNameLst>
                                      </p:cBhvr>
                                      <p:to>
                                        <p:strVal val="visible"/>
                                      </p:to>
                                    </p:set>
                                    <p:animEffect transition="in" filter="fade">
                                      <p:cBhvr>
                                        <p:cTn id="253" dur="100"/>
                                        <p:tgtEl>
                                          <p:spTgt spid="48">
                                            <p:txEl>
                                              <p:pRg st="0" end="0"/>
                                            </p:txEl>
                                          </p:spTgt>
                                        </p:tgtEl>
                                      </p:cBhvr>
                                    </p:animEffect>
                                    <p:anim calcmode="lin" valueType="num">
                                      <p:cBhvr>
                                        <p:cTn id="254" dur="4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255" dur="400" fill="hold"/>
                                        <p:tgtEl>
                                          <p:spTgt spid="48">
                                            <p:txEl>
                                              <p:pRg st="0" end="0"/>
                                            </p:txEl>
                                          </p:spTgt>
                                        </p:tgtEl>
                                        <p:attrNameLst>
                                          <p:attrName>ppt_y</p:attrName>
                                        </p:attrNameLst>
                                      </p:cBhvr>
                                      <p:tavLst>
                                        <p:tav tm="0">
                                          <p:val>
                                            <p:strVal val="#ppt_y+0.31"/>
                                          </p:val>
                                        </p:tav>
                                        <p:tav tm="100000">
                                          <p:val>
                                            <p:strVal val="#ppt_y+0.31"/>
                                          </p:val>
                                        </p:tav>
                                      </p:tavLst>
                                    </p:anim>
                                    <p:anim calcmode="lin" valueType="num">
                                      <p:cBhvr>
                                        <p:cTn id="256" dur="600" decel="50000" fill="hold">
                                          <p:stCondLst>
                                            <p:cond delay="400"/>
                                          </p:stCondLst>
                                        </p:cTn>
                                        <p:tgtEl>
                                          <p:spTgt spid="4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7" dur="600" decel="50000" fill="hold">
                                          <p:stCondLst>
                                            <p:cond delay="400"/>
                                          </p:stCondLst>
                                        </p:cTn>
                                        <p:tgtEl>
                                          <p:spTgt spid="4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8" fill="hold">
                            <p:stCondLst>
                              <p:cond delay="4000"/>
                            </p:stCondLst>
                            <p:childTnLst>
                              <p:par>
                                <p:cTn id="259" presetID="43" presetClass="entr" presetSubtype="0" fill="hold" nodeType="afterEffect">
                                  <p:stCondLst>
                                    <p:cond delay="0"/>
                                  </p:stCondLst>
                                  <p:childTnLst>
                                    <p:set>
                                      <p:cBhvr>
                                        <p:cTn id="260" dur="1" fill="hold">
                                          <p:stCondLst>
                                            <p:cond delay="0"/>
                                          </p:stCondLst>
                                        </p:cTn>
                                        <p:tgtEl>
                                          <p:spTgt spid="42">
                                            <p:txEl>
                                              <p:pRg st="0" end="0"/>
                                            </p:txEl>
                                          </p:spTgt>
                                        </p:tgtEl>
                                        <p:attrNameLst>
                                          <p:attrName>style.visibility</p:attrName>
                                        </p:attrNameLst>
                                      </p:cBhvr>
                                      <p:to>
                                        <p:strVal val="visible"/>
                                      </p:to>
                                    </p:set>
                                    <p:animEffect transition="in" filter="fade">
                                      <p:cBhvr>
                                        <p:cTn id="261" dur="100"/>
                                        <p:tgtEl>
                                          <p:spTgt spid="42">
                                            <p:txEl>
                                              <p:pRg st="0" end="0"/>
                                            </p:txEl>
                                          </p:spTgt>
                                        </p:tgtEl>
                                      </p:cBhvr>
                                    </p:animEffect>
                                    <p:anim calcmode="lin" valueType="num">
                                      <p:cBhvr>
                                        <p:cTn id="262" dur="4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263" dur="400" fill="hold"/>
                                        <p:tgtEl>
                                          <p:spTgt spid="42">
                                            <p:txEl>
                                              <p:pRg st="0" end="0"/>
                                            </p:txEl>
                                          </p:spTgt>
                                        </p:tgtEl>
                                        <p:attrNameLst>
                                          <p:attrName>ppt_y</p:attrName>
                                        </p:attrNameLst>
                                      </p:cBhvr>
                                      <p:tavLst>
                                        <p:tav tm="0">
                                          <p:val>
                                            <p:strVal val="#ppt_y+0.31"/>
                                          </p:val>
                                        </p:tav>
                                        <p:tav tm="100000">
                                          <p:val>
                                            <p:strVal val="#ppt_y+0.31"/>
                                          </p:val>
                                        </p:tav>
                                      </p:tavLst>
                                    </p:anim>
                                    <p:anim calcmode="lin" valueType="num">
                                      <p:cBhvr>
                                        <p:cTn id="264" dur="600" decel="50000" fill="hold">
                                          <p:stCondLst>
                                            <p:cond delay="400"/>
                                          </p:stCondLst>
                                        </p:cTn>
                                        <p:tgtEl>
                                          <p:spTgt spid="4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5" dur="600" decel="50000" fill="hold">
                                          <p:stCondLst>
                                            <p:cond delay="400"/>
                                          </p:stCondLst>
                                        </p:cTn>
                                        <p:tgtEl>
                                          <p:spTgt spid="4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66" fill="hold">
                            <p:stCondLst>
                              <p:cond delay="5000"/>
                            </p:stCondLst>
                            <p:childTnLst>
                              <p:par>
                                <p:cTn id="267" presetID="43" presetClass="entr" presetSubtype="0" fill="hold" nodeType="afterEffect">
                                  <p:stCondLst>
                                    <p:cond delay="0"/>
                                  </p:stCondLst>
                                  <p:childTnLst>
                                    <p:set>
                                      <p:cBhvr>
                                        <p:cTn id="268" dur="1" fill="hold">
                                          <p:stCondLst>
                                            <p:cond delay="0"/>
                                          </p:stCondLst>
                                        </p:cTn>
                                        <p:tgtEl>
                                          <p:spTgt spid="40">
                                            <p:txEl>
                                              <p:pRg st="0" end="0"/>
                                            </p:txEl>
                                          </p:spTgt>
                                        </p:tgtEl>
                                        <p:attrNameLst>
                                          <p:attrName>style.visibility</p:attrName>
                                        </p:attrNameLst>
                                      </p:cBhvr>
                                      <p:to>
                                        <p:strVal val="visible"/>
                                      </p:to>
                                    </p:set>
                                    <p:animEffect transition="in" filter="fade">
                                      <p:cBhvr>
                                        <p:cTn id="269" dur="100"/>
                                        <p:tgtEl>
                                          <p:spTgt spid="40">
                                            <p:txEl>
                                              <p:pRg st="0" end="0"/>
                                            </p:txEl>
                                          </p:spTgt>
                                        </p:tgtEl>
                                      </p:cBhvr>
                                    </p:animEffect>
                                    <p:anim calcmode="lin" valueType="num">
                                      <p:cBhvr>
                                        <p:cTn id="270" dur="4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271" dur="400" fill="hold"/>
                                        <p:tgtEl>
                                          <p:spTgt spid="40">
                                            <p:txEl>
                                              <p:pRg st="0" end="0"/>
                                            </p:txEl>
                                          </p:spTgt>
                                        </p:tgtEl>
                                        <p:attrNameLst>
                                          <p:attrName>ppt_y</p:attrName>
                                        </p:attrNameLst>
                                      </p:cBhvr>
                                      <p:tavLst>
                                        <p:tav tm="0">
                                          <p:val>
                                            <p:strVal val="#ppt_y+0.31"/>
                                          </p:val>
                                        </p:tav>
                                        <p:tav tm="100000">
                                          <p:val>
                                            <p:strVal val="#ppt_y+0.31"/>
                                          </p:val>
                                        </p:tav>
                                      </p:tavLst>
                                    </p:anim>
                                    <p:anim calcmode="lin" valueType="num">
                                      <p:cBhvr>
                                        <p:cTn id="272" dur="600" decel="50000" fill="hold">
                                          <p:stCondLst>
                                            <p:cond delay="400"/>
                                          </p:stCondLst>
                                        </p:cTn>
                                        <p:tgtEl>
                                          <p:spTgt spid="4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3" dur="600" decel="50000" fill="hold">
                                          <p:stCondLst>
                                            <p:cond delay="400"/>
                                          </p:stCondLst>
                                        </p:cTn>
                                        <p:tgtEl>
                                          <p:spTgt spid="4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74" fill="hold">
                            <p:stCondLst>
                              <p:cond delay="6000"/>
                            </p:stCondLst>
                            <p:childTnLst>
                              <p:par>
                                <p:cTn id="275" presetID="43" presetClass="entr" presetSubtype="0" fill="hold" nodeType="afterEffect">
                                  <p:stCondLst>
                                    <p:cond delay="0"/>
                                  </p:stCondLst>
                                  <p:childTnLst>
                                    <p:set>
                                      <p:cBhvr>
                                        <p:cTn id="276" dur="1" fill="hold">
                                          <p:stCondLst>
                                            <p:cond delay="0"/>
                                          </p:stCondLst>
                                        </p:cTn>
                                        <p:tgtEl>
                                          <p:spTgt spid="39">
                                            <p:txEl>
                                              <p:pRg st="0" end="0"/>
                                            </p:txEl>
                                          </p:spTgt>
                                        </p:tgtEl>
                                        <p:attrNameLst>
                                          <p:attrName>style.visibility</p:attrName>
                                        </p:attrNameLst>
                                      </p:cBhvr>
                                      <p:to>
                                        <p:strVal val="visible"/>
                                      </p:to>
                                    </p:set>
                                    <p:animEffect transition="in" filter="fade">
                                      <p:cBhvr>
                                        <p:cTn id="277" dur="100"/>
                                        <p:tgtEl>
                                          <p:spTgt spid="39">
                                            <p:txEl>
                                              <p:pRg st="0" end="0"/>
                                            </p:txEl>
                                          </p:spTgt>
                                        </p:tgtEl>
                                      </p:cBhvr>
                                    </p:animEffect>
                                    <p:anim calcmode="lin" valueType="num">
                                      <p:cBhvr>
                                        <p:cTn id="278" dur="4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279" dur="400" fill="hold"/>
                                        <p:tgtEl>
                                          <p:spTgt spid="39">
                                            <p:txEl>
                                              <p:pRg st="0" end="0"/>
                                            </p:txEl>
                                          </p:spTgt>
                                        </p:tgtEl>
                                        <p:attrNameLst>
                                          <p:attrName>ppt_y</p:attrName>
                                        </p:attrNameLst>
                                      </p:cBhvr>
                                      <p:tavLst>
                                        <p:tav tm="0">
                                          <p:val>
                                            <p:strVal val="#ppt_y+0.31"/>
                                          </p:val>
                                        </p:tav>
                                        <p:tav tm="100000">
                                          <p:val>
                                            <p:strVal val="#ppt_y+0.31"/>
                                          </p:val>
                                        </p:tav>
                                      </p:tavLst>
                                    </p:anim>
                                    <p:anim calcmode="lin" valueType="num">
                                      <p:cBhvr>
                                        <p:cTn id="280" dur="600" decel="50000" fill="hold">
                                          <p:stCondLst>
                                            <p:cond delay="400"/>
                                          </p:stCondLst>
                                        </p:cTn>
                                        <p:tgtEl>
                                          <p:spTgt spid="3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1" dur="600" decel="50000" fill="hold">
                                          <p:stCondLst>
                                            <p:cond delay="400"/>
                                          </p:stCondLst>
                                        </p:cTn>
                                        <p:tgtEl>
                                          <p:spTgt spid="3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2" fill="hold">
                            <p:stCondLst>
                              <p:cond delay="7000"/>
                            </p:stCondLst>
                            <p:childTnLst>
                              <p:par>
                                <p:cTn id="283" presetID="8" presetClass="exit" presetSubtype="16" fill="hold" grpId="1" nodeType="afterEffect">
                                  <p:stCondLst>
                                    <p:cond delay="0"/>
                                  </p:stCondLst>
                                  <p:childTnLst>
                                    <p:animEffect transition="out" filter="diamond(in)">
                                      <p:cBhvr>
                                        <p:cTn id="284" dur="2000"/>
                                        <p:tgtEl>
                                          <p:spTgt spid="62"/>
                                        </p:tgtEl>
                                      </p:cBhvr>
                                    </p:animEffect>
                                    <p:set>
                                      <p:cBhvr>
                                        <p:cTn id="285" dur="1" fill="hold">
                                          <p:stCondLst>
                                            <p:cond delay="19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286" restart="whenNotActive" fill="hold" evtFilter="cancelBubble" nodeType="interactiveSeq">
                <p:stCondLst>
                  <p:cond evt="onClick" delay="0">
                    <p:tgtEl>
                      <p:spTgt spid="58"/>
                    </p:tgtEl>
                  </p:cond>
                </p:stCondLst>
                <p:endSync evt="end" delay="0">
                  <p:rtn val="all"/>
                </p:endSync>
                <p:childTnLst>
                  <p:par>
                    <p:cTn id="287" fill="hold">
                      <p:stCondLst>
                        <p:cond delay="0"/>
                      </p:stCondLst>
                      <p:childTnLst>
                        <p:par>
                          <p:cTn id="288" fill="hold">
                            <p:stCondLst>
                              <p:cond delay="0"/>
                            </p:stCondLst>
                            <p:childTnLst>
                              <p:par>
                                <p:cTn id="289" presetID="1" presetClass="emph" presetSubtype="2" fill="hold" nodeType="clickEffect">
                                  <p:stCondLst>
                                    <p:cond delay="0"/>
                                  </p:stCondLst>
                                  <p:childTnLst>
                                    <p:animClr clrSpc="rgb" dir="cw">
                                      <p:cBhvr>
                                        <p:cTn id="290" dur="2000" fill="hold"/>
                                        <p:tgtEl>
                                          <p:spTgt spid="58"/>
                                        </p:tgtEl>
                                        <p:attrNameLst>
                                          <p:attrName>fillcolor</p:attrName>
                                        </p:attrNameLst>
                                      </p:cBhvr>
                                      <p:to>
                                        <a:schemeClr val="tx2"/>
                                      </p:to>
                                    </p:animClr>
                                    <p:set>
                                      <p:cBhvr>
                                        <p:cTn id="291" dur="2000" fill="hold"/>
                                        <p:tgtEl>
                                          <p:spTgt spid="58"/>
                                        </p:tgtEl>
                                        <p:attrNameLst>
                                          <p:attrName>fill.type</p:attrName>
                                        </p:attrNameLst>
                                      </p:cBhvr>
                                      <p:to>
                                        <p:strVal val="solid"/>
                                      </p:to>
                                    </p:set>
                                    <p:set>
                                      <p:cBhvr>
                                        <p:cTn id="292" dur="2000" fill="hold"/>
                                        <p:tgtEl>
                                          <p:spTgt spid="58"/>
                                        </p:tgtEl>
                                        <p:attrNameLst>
                                          <p:attrName>fill.on</p:attrName>
                                        </p:attrNameLst>
                                      </p:cBhvr>
                                      <p:to>
                                        <p:strVal val="true"/>
                                      </p:to>
                                    </p:set>
                                  </p:childTnLst>
                                </p:cTn>
                              </p:par>
                              <p:par>
                                <p:cTn id="293" presetID="8" presetClass="entr" presetSubtype="16" fill="hold" grpId="0" nodeType="withEffect">
                                  <p:stCondLst>
                                    <p:cond delay="0"/>
                                  </p:stCondLst>
                                  <p:childTnLst>
                                    <p:set>
                                      <p:cBhvr>
                                        <p:cTn id="294" dur="1" fill="hold">
                                          <p:stCondLst>
                                            <p:cond delay="0"/>
                                          </p:stCondLst>
                                        </p:cTn>
                                        <p:tgtEl>
                                          <p:spTgt spid="63"/>
                                        </p:tgtEl>
                                        <p:attrNameLst>
                                          <p:attrName>style.visibility</p:attrName>
                                        </p:attrNameLst>
                                      </p:cBhvr>
                                      <p:to>
                                        <p:strVal val="visible"/>
                                      </p:to>
                                    </p:set>
                                    <p:animEffect transition="in" filter="diamond(in)">
                                      <p:cBhvr>
                                        <p:cTn id="295" dur="2000"/>
                                        <p:tgtEl>
                                          <p:spTgt spid="63"/>
                                        </p:tgtEl>
                                      </p:cBhvr>
                                    </p:animEffect>
                                  </p:childTnLst>
                                </p:cTn>
                              </p:par>
                            </p:childTnLst>
                          </p:cTn>
                        </p:par>
                      </p:childTnLst>
                    </p:cTn>
                  </p:par>
                  <p:par>
                    <p:cTn id="296" fill="hold">
                      <p:stCondLst>
                        <p:cond delay="indefinite"/>
                      </p:stCondLst>
                      <p:childTnLst>
                        <p:par>
                          <p:cTn id="297" fill="hold">
                            <p:stCondLst>
                              <p:cond delay="0"/>
                            </p:stCondLst>
                            <p:childTnLst>
                              <p:par>
                                <p:cTn id="298" presetID="43" presetClass="entr" presetSubtype="0" fill="hold" nodeType="clickEffect">
                                  <p:stCondLst>
                                    <p:cond delay="0"/>
                                  </p:stCondLst>
                                  <p:childTnLst>
                                    <p:set>
                                      <p:cBhvr>
                                        <p:cTn id="299" dur="1" fill="hold">
                                          <p:stCondLst>
                                            <p:cond delay="0"/>
                                          </p:stCondLst>
                                        </p:cTn>
                                        <p:tgtEl>
                                          <p:spTgt spid="49">
                                            <p:txEl>
                                              <p:pRg st="0" end="0"/>
                                            </p:txEl>
                                          </p:spTgt>
                                        </p:tgtEl>
                                        <p:attrNameLst>
                                          <p:attrName>style.visibility</p:attrName>
                                        </p:attrNameLst>
                                      </p:cBhvr>
                                      <p:to>
                                        <p:strVal val="visible"/>
                                      </p:to>
                                    </p:set>
                                    <p:animEffect transition="in" filter="fade">
                                      <p:cBhvr>
                                        <p:cTn id="300" dur="100"/>
                                        <p:tgtEl>
                                          <p:spTgt spid="49">
                                            <p:txEl>
                                              <p:pRg st="0" end="0"/>
                                            </p:txEl>
                                          </p:spTgt>
                                        </p:tgtEl>
                                      </p:cBhvr>
                                    </p:animEffect>
                                    <p:anim calcmode="lin" valueType="num">
                                      <p:cBhvr>
                                        <p:cTn id="301" dur="4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302" dur="400" fill="hold"/>
                                        <p:tgtEl>
                                          <p:spTgt spid="49">
                                            <p:txEl>
                                              <p:pRg st="0" end="0"/>
                                            </p:txEl>
                                          </p:spTgt>
                                        </p:tgtEl>
                                        <p:attrNameLst>
                                          <p:attrName>ppt_y</p:attrName>
                                        </p:attrNameLst>
                                      </p:cBhvr>
                                      <p:tavLst>
                                        <p:tav tm="0">
                                          <p:val>
                                            <p:strVal val="#ppt_y+0.31"/>
                                          </p:val>
                                        </p:tav>
                                        <p:tav tm="100000">
                                          <p:val>
                                            <p:strVal val="#ppt_y+0.31"/>
                                          </p:val>
                                        </p:tav>
                                      </p:tavLst>
                                    </p:anim>
                                    <p:anim calcmode="lin" valueType="num">
                                      <p:cBhvr>
                                        <p:cTn id="303" dur="600" decel="50000" fill="hold">
                                          <p:stCondLst>
                                            <p:cond delay="400"/>
                                          </p:stCondLst>
                                        </p:cTn>
                                        <p:tgtEl>
                                          <p:spTgt spid="4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4" dur="600" decel="50000" fill="hold">
                                          <p:stCondLst>
                                            <p:cond delay="400"/>
                                          </p:stCondLst>
                                        </p:cTn>
                                        <p:tgtEl>
                                          <p:spTgt spid="4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05" fill="hold">
                            <p:stCondLst>
                              <p:cond delay="1000"/>
                            </p:stCondLst>
                            <p:childTnLst>
                              <p:par>
                                <p:cTn id="306" presetID="43" presetClass="entr" presetSubtype="0" fill="hold" nodeType="afterEffect">
                                  <p:stCondLst>
                                    <p:cond delay="0"/>
                                  </p:stCondLst>
                                  <p:childTnLst>
                                    <p:set>
                                      <p:cBhvr>
                                        <p:cTn id="307" dur="1" fill="hold">
                                          <p:stCondLst>
                                            <p:cond delay="0"/>
                                          </p:stCondLst>
                                        </p:cTn>
                                        <p:tgtEl>
                                          <p:spTgt spid="50">
                                            <p:txEl>
                                              <p:pRg st="0" end="0"/>
                                            </p:txEl>
                                          </p:spTgt>
                                        </p:tgtEl>
                                        <p:attrNameLst>
                                          <p:attrName>style.visibility</p:attrName>
                                        </p:attrNameLst>
                                      </p:cBhvr>
                                      <p:to>
                                        <p:strVal val="visible"/>
                                      </p:to>
                                    </p:set>
                                    <p:animEffect transition="in" filter="fade">
                                      <p:cBhvr>
                                        <p:cTn id="308" dur="100"/>
                                        <p:tgtEl>
                                          <p:spTgt spid="50">
                                            <p:txEl>
                                              <p:pRg st="0" end="0"/>
                                            </p:txEl>
                                          </p:spTgt>
                                        </p:tgtEl>
                                      </p:cBhvr>
                                    </p:animEffect>
                                    <p:anim calcmode="lin" valueType="num">
                                      <p:cBhvr>
                                        <p:cTn id="309" dur="4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310" dur="400" fill="hold"/>
                                        <p:tgtEl>
                                          <p:spTgt spid="50">
                                            <p:txEl>
                                              <p:pRg st="0" end="0"/>
                                            </p:txEl>
                                          </p:spTgt>
                                        </p:tgtEl>
                                        <p:attrNameLst>
                                          <p:attrName>ppt_y</p:attrName>
                                        </p:attrNameLst>
                                      </p:cBhvr>
                                      <p:tavLst>
                                        <p:tav tm="0">
                                          <p:val>
                                            <p:strVal val="#ppt_y+0.31"/>
                                          </p:val>
                                        </p:tav>
                                        <p:tav tm="100000">
                                          <p:val>
                                            <p:strVal val="#ppt_y+0.31"/>
                                          </p:val>
                                        </p:tav>
                                      </p:tavLst>
                                    </p:anim>
                                    <p:anim calcmode="lin" valueType="num">
                                      <p:cBhvr>
                                        <p:cTn id="311" dur="600" decel="50000" fill="hold">
                                          <p:stCondLst>
                                            <p:cond delay="400"/>
                                          </p:stCondLst>
                                        </p:cTn>
                                        <p:tgtEl>
                                          <p:spTgt spid="5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2" dur="600" decel="50000" fill="hold">
                                          <p:stCondLst>
                                            <p:cond delay="400"/>
                                          </p:stCondLst>
                                        </p:cTn>
                                        <p:tgtEl>
                                          <p:spTgt spid="5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13" fill="hold">
                            <p:stCondLst>
                              <p:cond delay="2000"/>
                            </p:stCondLst>
                            <p:childTnLst>
                              <p:par>
                                <p:cTn id="314" presetID="43" presetClass="entr" presetSubtype="0" fill="hold" nodeType="afterEffect">
                                  <p:stCondLst>
                                    <p:cond delay="0"/>
                                  </p:stCondLst>
                                  <p:childTnLst>
                                    <p:set>
                                      <p:cBhvr>
                                        <p:cTn id="315" dur="1" fill="hold">
                                          <p:stCondLst>
                                            <p:cond delay="0"/>
                                          </p:stCondLst>
                                        </p:cTn>
                                        <p:tgtEl>
                                          <p:spTgt spid="33">
                                            <p:txEl>
                                              <p:pRg st="0" end="0"/>
                                            </p:txEl>
                                          </p:spTgt>
                                        </p:tgtEl>
                                        <p:attrNameLst>
                                          <p:attrName>style.visibility</p:attrName>
                                        </p:attrNameLst>
                                      </p:cBhvr>
                                      <p:to>
                                        <p:strVal val="visible"/>
                                      </p:to>
                                    </p:set>
                                    <p:animEffect transition="in" filter="fade">
                                      <p:cBhvr>
                                        <p:cTn id="316" dur="100"/>
                                        <p:tgtEl>
                                          <p:spTgt spid="33">
                                            <p:txEl>
                                              <p:pRg st="0" end="0"/>
                                            </p:txEl>
                                          </p:spTgt>
                                        </p:tgtEl>
                                      </p:cBhvr>
                                    </p:animEffect>
                                    <p:anim calcmode="lin" valueType="num">
                                      <p:cBhvr>
                                        <p:cTn id="317" dur="4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318" dur="400" fill="hold"/>
                                        <p:tgtEl>
                                          <p:spTgt spid="33">
                                            <p:txEl>
                                              <p:pRg st="0" end="0"/>
                                            </p:txEl>
                                          </p:spTgt>
                                        </p:tgtEl>
                                        <p:attrNameLst>
                                          <p:attrName>ppt_y</p:attrName>
                                        </p:attrNameLst>
                                      </p:cBhvr>
                                      <p:tavLst>
                                        <p:tav tm="0">
                                          <p:val>
                                            <p:strVal val="#ppt_y+0.31"/>
                                          </p:val>
                                        </p:tav>
                                        <p:tav tm="100000">
                                          <p:val>
                                            <p:strVal val="#ppt_y+0.31"/>
                                          </p:val>
                                        </p:tav>
                                      </p:tavLst>
                                    </p:anim>
                                    <p:anim calcmode="lin" valueType="num">
                                      <p:cBhvr>
                                        <p:cTn id="319" dur="600" decel="50000" fill="hold">
                                          <p:stCondLst>
                                            <p:cond delay="400"/>
                                          </p:stCondLst>
                                        </p:cTn>
                                        <p:tgtEl>
                                          <p:spTgt spid="3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0" dur="600" decel="50000" fill="hold">
                                          <p:stCondLst>
                                            <p:cond delay="400"/>
                                          </p:stCondLst>
                                        </p:cTn>
                                        <p:tgtEl>
                                          <p:spTgt spid="3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1" fill="hold">
                            <p:stCondLst>
                              <p:cond delay="3000"/>
                            </p:stCondLst>
                            <p:childTnLst>
                              <p:par>
                                <p:cTn id="322" presetID="43" presetClass="entr" presetSubtype="0" fill="hold" nodeType="afterEffect">
                                  <p:stCondLst>
                                    <p:cond delay="0"/>
                                  </p:stCondLst>
                                  <p:childTnLst>
                                    <p:set>
                                      <p:cBhvr>
                                        <p:cTn id="323" dur="1" fill="hold">
                                          <p:stCondLst>
                                            <p:cond delay="0"/>
                                          </p:stCondLst>
                                        </p:cTn>
                                        <p:tgtEl>
                                          <p:spTgt spid="39">
                                            <p:txEl>
                                              <p:pRg st="0" end="0"/>
                                            </p:txEl>
                                          </p:spTgt>
                                        </p:tgtEl>
                                        <p:attrNameLst>
                                          <p:attrName>style.visibility</p:attrName>
                                        </p:attrNameLst>
                                      </p:cBhvr>
                                      <p:to>
                                        <p:strVal val="visible"/>
                                      </p:to>
                                    </p:set>
                                    <p:animEffect transition="in" filter="fade">
                                      <p:cBhvr>
                                        <p:cTn id="324" dur="100"/>
                                        <p:tgtEl>
                                          <p:spTgt spid="39">
                                            <p:txEl>
                                              <p:pRg st="0" end="0"/>
                                            </p:txEl>
                                          </p:spTgt>
                                        </p:tgtEl>
                                      </p:cBhvr>
                                    </p:animEffect>
                                    <p:anim calcmode="lin" valueType="num">
                                      <p:cBhvr>
                                        <p:cTn id="325" dur="4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326" dur="400" fill="hold"/>
                                        <p:tgtEl>
                                          <p:spTgt spid="39">
                                            <p:txEl>
                                              <p:pRg st="0" end="0"/>
                                            </p:txEl>
                                          </p:spTgt>
                                        </p:tgtEl>
                                        <p:attrNameLst>
                                          <p:attrName>ppt_y</p:attrName>
                                        </p:attrNameLst>
                                      </p:cBhvr>
                                      <p:tavLst>
                                        <p:tav tm="0">
                                          <p:val>
                                            <p:strVal val="#ppt_y+0.31"/>
                                          </p:val>
                                        </p:tav>
                                        <p:tav tm="100000">
                                          <p:val>
                                            <p:strVal val="#ppt_y+0.31"/>
                                          </p:val>
                                        </p:tav>
                                      </p:tavLst>
                                    </p:anim>
                                    <p:anim calcmode="lin" valueType="num">
                                      <p:cBhvr>
                                        <p:cTn id="327" dur="600" decel="50000" fill="hold">
                                          <p:stCondLst>
                                            <p:cond delay="400"/>
                                          </p:stCondLst>
                                        </p:cTn>
                                        <p:tgtEl>
                                          <p:spTgt spid="39">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8" dur="600" decel="50000" fill="hold">
                                          <p:stCondLst>
                                            <p:cond delay="400"/>
                                          </p:stCondLst>
                                        </p:cTn>
                                        <p:tgtEl>
                                          <p:spTgt spid="39">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9" fill="hold">
                            <p:stCondLst>
                              <p:cond delay="4000"/>
                            </p:stCondLst>
                            <p:childTnLst>
                              <p:par>
                                <p:cTn id="330" presetID="43" presetClass="entr" presetSubtype="0" fill="hold" nodeType="afterEffect">
                                  <p:stCondLst>
                                    <p:cond delay="0"/>
                                  </p:stCondLst>
                                  <p:childTnLst>
                                    <p:set>
                                      <p:cBhvr>
                                        <p:cTn id="331" dur="1" fill="hold">
                                          <p:stCondLst>
                                            <p:cond delay="0"/>
                                          </p:stCondLst>
                                        </p:cTn>
                                        <p:tgtEl>
                                          <p:spTgt spid="38">
                                            <p:txEl>
                                              <p:pRg st="0" end="0"/>
                                            </p:txEl>
                                          </p:spTgt>
                                        </p:tgtEl>
                                        <p:attrNameLst>
                                          <p:attrName>style.visibility</p:attrName>
                                        </p:attrNameLst>
                                      </p:cBhvr>
                                      <p:to>
                                        <p:strVal val="visible"/>
                                      </p:to>
                                    </p:set>
                                    <p:animEffect transition="in" filter="fade">
                                      <p:cBhvr>
                                        <p:cTn id="332" dur="100"/>
                                        <p:tgtEl>
                                          <p:spTgt spid="38">
                                            <p:txEl>
                                              <p:pRg st="0" end="0"/>
                                            </p:txEl>
                                          </p:spTgt>
                                        </p:tgtEl>
                                      </p:cBhvr>
                                    </p:animEffect>
                                    <p:anim calcmode="lin" valueType="num">
                                      <p:cBhvr>
                                        <p:cTn id="333" dur="4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334" dur="400" fill="hold"/>
                                        <p:tgtEl>
                                          <p:spTgt spid="38">
                                            <p:txEl>
                                              <p:pRg st="0" end="0"/>
                                            </p:txEl>
                                          </p:spTgt>
                                        </p:tgtEl>
                                        <p:attrNameLst>
                                          <p:attrName>ppt_y</p:attrName>
                                        </p:attrNameLst>
                                      </p:cBhvr>
                                      <p:tavLst>
                                        <p:tav tm="0">
                                          <p:val>
                                            <p:strVal val="#ppt_y+0.31"/>
                                          </p:val>
                                        </p:tav>
                                        <p:tav tm="100000">
                                          <p:val>
                                            <p:strVal val="#ppt_y+0.31"/>
                                          </p:val>
                                        </p:tav>
                                      </p:tavLst>
                                    </p:anim>
                                    <p:anim calcmode="lin" valueType="num">
                                      <p:cBhvr>
                                        <p:cTn id="335" dur="600" decel="50000" fill="hold">
                                          <p:stCondLst>
                                            <p:cond delay="400"/>
                                          </p:stCondLst>
                                        </p:cTn>
                                        <p:tgtEl>
                                          <p:spTgt spid="3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6" dur="600" decel="50000" fill="hold">
                                          <p:stCondLst>
                                            <p:cond delay="400"/>
                                          </p:stCondLst>
                                        </p:cTn>
                                        <p:tgtEl>
                                          <p:spTgt spid="3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37" fill="hold">
                            <p:stCondLst>
                              <p:cond delay="5000"/>
                            </p:stCondLst>
                            <p:childTnLst>
                              <p:par>
                                <p:cTn id="338" presetID="43" presetClass="entr" presetSubtype="0" fill="hold" nodeType="afterEffect">
                                  <p:stCondLst>
                                    <p:cond delay="0"/>
                                  </p:stCondLst>
                                  <p:childTnLst>
                                    <p:set>
                                      <p:cBhvr>
                                        <p:cTn id="339" dur="1" fill="hold">
                                          <p:stCondLst>
                                            <p:cond delay="0"/>
                                          </p:stCondLst>
                                        </p:cTn>
                                        <p:tgtEl>
                                          <p:spTgt spid="37">
                                            <p:txEl>
                                              <p:pRg st="0" end="0"/>
                                            </p:txEl>
                                          </p:spTgt>
                                        </p:tgtEl>
                                        <p:attrNameLst>
                                          <p:attrName>style.visibility</p:attrName>
                                        </p:attrNameLst>
                                      </p:cBhvr>
                                      <p:to>
                                        <p:strVal val="visible"/>
                                      </p:to>
                                    </p:set>
                                    <p:animEffect transition="in" filter="fade">
                                      <p:cBhvr>
                                        <p:cTn id="340" dur="100"/>
                                        <p:tgtEl>
                                          <p:spTgt spid="37">
                                            <p:txEl>
                                              <p:pRg st="0" end="0"/>
                                            </p:txEl>
                                          </p:spTgt>
                                        </p:tgtEl>
                                      </p:cBhvr>
                                    </p:animEffect>
                                    <p:anim calcmode="lin" valueType="num">
                                      <p:cBhvr>
                                        <p:cTn id="341" dur="4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42" dur="400" fill="hold"/>
                                        <p:tgtEl>
                                          <p:spTgt spid="37">
                                            <p:txEl>
                                              <p:pRg st="0" end="0"/>
                                            </p:txEl>
                                          </p:spTgt>
                                        </p:tgtEl>
                                        <p:attrNameLst>
                                          <p:attrName>ppt_y</p:attrName>
                                        </p:attrNameLst>
                                      </p:cBhvr>
                                      <p:tavLst>
                                        <p:tav tm="0">
                                          <p:val>
                                            <p:strVal val="#ppt_y+0.31"/>
                                          </p:val>
                                        </p:tav>
                                        <p:tav tm="100000">
                                          <p:val>
                                            <p:strVal val="#ppt_y+0.31"/>
                                          </p:val>
                                        </p:tav>
                                      </p:tavLst>
                                    </p:anim>
                                    <p:anim calcmode="lin" valueType="num">
                                      <p:cBhvr>
                                        <p:cTn id="343" dur="600" decel="50000" fill="hold">
                                          <p:stCondLst>
                                            <p:cond delay="400"/>
                                          </p:stCondLst>
                                        </p:cTn>
                                        <p:tgtEl>
                                          <p:spTgt spid="3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4" dur="600" decel="50000" fill="hold">
                                          <p:stCondLst>
                                            <p:cond delay="400"/>
                                          </p:stCondLst>
                                        </p:cTn>
                                        <p:tgtEl>
                                          <p:spTgt spid="3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45" fill="hold">
                            <p:stCondLst>
                              <p:cond delay="6000"/>
                            </p:stCondLst>
                            <p:childTnLst>
                              <p:par>
                                <p:cTn id="346" presetID="43" presetClass="entr" presetSubtype="0" fill="hold" nodeType="afterEffect">
                                  <p:stCondLst>
                                    <p:cond delay="0"/>
                                  </p:stCondLst>
                                  <p:childTnLst>
                                    <p:set>
                                      <p:cBhvr>
                                        <p:cTn id="347" dur="1" fill="hold">
                                          <p:stCondLst>
                                            <p:cond delay="0"/>
                                          </p:stCondLst>
                                        </p:cTn>
                                        <p:tgtEl>
                                          <p:spTgt spid="36">
                                            <p:txEl>
                                              <p:pRg st="0" end="0"/>
                                            </p:txEl>
                                          </p:spTgt>
                                        </p:tgtEl>
                                        <p:attrNameLst>
                                          <p:attrName>style.visibility</p:attrName>
                                        </p:attrNameLst>
                                      </p:cBhvr>
                                      <p:to>
                                        <p:strVal val="visible"/>
                                      </p:to>
                                    </p:set>
                                    <p:animEffect transition="in" filter="fade">
                                      <p:cBhvr>
                                        <p:cTn id="348" dur="100"/>
                                        <p:tgtEl>
                                          <p:spTgt spid="36">
                                            <p:txEl>
                                              <p:pRg st="0" end="0"/>
                                            </p:txEl>
                                          </p:spTgt>
                                        </p:tgtEl>
                                      </p:cBhvr>
                                    </p:animEffect>
                                    <p:anim calcmode="lin" valueType="num">
                                      <p:cBhvr>
                                        <p:cTn id="349" dur="4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350" dur="400" fill="hold"/>
                                        <p:tgtEl>
                                          <p:spTgt spid="36">
                                            <p:txEl>
                                              <p:pRg st="0" end="0"/>
                                            </p:txEl>
                                          </p:spTgt>
                                        </p:tgtEl>
                                        <p:attrNameLst>
                                          <p:attrName>ppt_y</p:attrName>
                                        </p:attrNameLst>
                                      </p:cBhvr>
                                      <p:tavLst>
                                        <p:tav tm="0">
                                          <p:val>
                                            <p:strVal val="#ppt_y+0.31"/>
                                          </p:val>
                                        </p:tav>
                                        <p:tav tm="100000">
                                          <p:val>
                                            <p:strVal val="#ppt_y+0.31"/>
                                          </p:val>
                                        </p:tav>
                                      </p:tavLst>
                                    </p:anim>
                                    <p:anim calcmode="lin" valueType="num">
                                      <p:cBhvr>
                                        <p:cTn id="351" dur="600" decel="50000" fill="hold">
                                          <p:stCondLst>
                                            <p:cond delay="400"/>
                                          </p:stCondLst>
                                        </p:cTn>
                                        <p:tgtEl>
                                          <p:spTgt spid="3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2" dur="600" decel="50000" fill="hold">
                                          <p:stCondLst>
                                            <p:cond delay="400"/>
                                          </p:stCondLst>
                                        </p:cTn>
                                        <p:tgtEl>
                                          <p:spTgt spid="3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53" fill="hold">
                            <p:stCondLst>
                              <p:cond delay="7000"/>
                            </p:stCondLst>
                            <p:childTnLst>
                              <p:par>
                                <p:cTn id="354" presetID="43" presetClass="entr" presetSubtype="0" fill="hold" nodeType="afterEffect">
                                  <p:stCondLst>
                                    <p:cond delay="0"/>
                                  </p:stCondLst>
                                  <p:childTnLst>
                                    <p:set>
                                      <p:cBhvr>
                                        <p:cTn id="355" dur="1" fill="hold">
                                          <p:stCondLst>
                                            <p:cond delay="0"/>
                                          </p:stCondLst>
                                        </p:cTn>
                                        <p:tgtEl>
                                          <p:spTgt spid="35">
                                            <p:txEl>
                                              <p:pRg st="0" end="0"/>
                                            </p:txEl>
                                          </p:spTgt>
                                        </p:tgtEl>
                                        <p:attrNameLst>
                                          <p:attrName>style.visibility</p:attrName>
                                        </p:attrNameLst>
                                      </p:cBhvr>
                                      <p:to>
                                        <p:strVal val="visible"/>
                                      </p:to>
                                    </p:set>
                                    <p:animEffect transition="in" filter="fade">
                                      <p:cBhvr>
                                        <p:cTn id="356" dur="100"/>
                                        <p:tgtEl>
                                          <p:spTgt spid="35">
                                            <p:txEl>
                                              <p:pRg st="0" end="0"/>
                                            </p:txEl>
                                          </p:spTgt>
                                        </p:tgtEl>
                                      </p:cBhvr>
                                    </p:animEffect>
                                    <p:anim calcmode="lin" valueType="num">
                                      <p:cBhvr>
                                        <p:cTn id="357" dur="4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358" dur="400" fill="hold"/>
                                        <p:tgtEl>
                                          <p:spTgt spid="35">
                                            <p:txEl>
                                              <p:pRg st="0" end="0"/>
                                            </p:txEl>
                                          </p:spTgt>
                                        </p:tgtEl>
                                        <p:attrNameLst>
                                          <p:attrName>ppt_y</p:attrName>
                                        </p:attrNameLst>
                                      </p:cBhvr>
                                      <p:tavLst>
                                        <p:tav tm="0">
                                          <p:val>
                                            <p:strVal val="#ppt_y+0.31"/>
                                          </p:val>
                                        </p:tav>
                                        <p:tav tm="100000">
                                          <p:val>
                                            <p:strVal val="#ppt_y+0.31"/>
                                          </p:val>
                                        </p:tav>
                                      </p:tavLst>
                                    </p:anim>
                                    <p:anim calcmode="lin" valueType="num">
                                      <p:cBhvr>
                                        <p:cTn id="359" dur="600" decel="50000" fill="hold">
                                          <p:stCondLst>
                                            <p:cond delay="400"/>
                                          </p:stCondLst>
                                        </p:cTn>
                                        <p:tgtEl>
                                          <p:spTgt spid="3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0" dur="600" decel="50000" fill="hold">
                                          <p:stCondLst>
                                            <p:cond delay="400"/>
                                          </p:stCondLst>
                                        </p:cTn>
                                        <p:tgtEl>
                                          <p:spTgt spid="3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1" fill="hold">
                            <p:stCondLst>
                              <p:cond delay="8000"/>
                            </p:stCondLst>
                            <p:childTnLst>
                              <p:par>
                                <p:cTn id="362" presetID="43" presetClass="entr" presetSubtype="0" fill="hold" nodeType="afterEffect">
                                  <p:stCondLst>
                                    <p:cond delay="0"/>
                                  </p:stCondLst>
                                  <p:childTnLst>
                                    <p:set>
                                      <p:cBhvr>
                                        <p:cTn id="363" dur="1" fill="hold">
                                          <p:stCondLst>
                                            <p:cond delay="0"/>
                                          </p:stCondLst>
                                        </p:cTn>
                                        <p:tgtEl>
                                          <p:spTgt spid="34">
                                            <p:txEl>
                                              <p:pRg st="0" end="0"/>
                                            </p:txEl>
                                          </p:spTgt>
                                        </p:tgtEl>
                                        <p:attrNameLst>
                                          <p:attrName>style.visibility</p:attrName>
                                        </p:attrNameLst>
                                      </p:cBhvr>
                                      <p:to>
                                        <p:strVal val="visible"/>
                                      </p:to>
                                    </p:set>
                                    <p:animEffect transition="in" filter="fade">
                                      <p:cBhvr>
                                        <p:cTn id="364" dur="100"/>
                                        <p:tgtEl>
                                          <p:spTgt spid="34">
                                            <p:txEl>
                                              <p:pRg st="0" end="0"/>
                                            </p:txEl>
                                          </p:spTgt>
                                        </p:tgtEl>
                                      </p:cBhvr>
                                    </p:animEffect>
                                    <p:anim calcmode="lin" valueType="num">
                                      <p:cBhvr>
                                        <p:cTn id="365" dur="4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66" dur="400" fill="hold"/>
                                        <p:tgtEl>
                                          <p:spTgt spid="34">
                                            <p:txEl>
                                              <p:pRg st="0" end="0"/>
                                            </p:txEl>
                                          </p:spTgt>
                                        </p:tgtEl>
                                        <p:attrNameLst>
                                          <p:attrName>ppt_y</p:attrName>
                                        </p:attrNameLst>
                                      </p:cBhvr>
                                      <p:tavLst>
                                        <p:tav tm="0">
                                          <p:val>
                                            <p:strVal val="#ppt_y+0.31"/>
                                          </p:val>
                                        </p:tav>
                                        <p:tav tm="100000">
                                          <p:val>
                                            <p:strVal val="#ppt_y+0.31"/>
                                          </p:val>
                                        </p:tav>
                                      </p:tavLst>
                                    </p:anim>
                                    <p:anim calcmode="lin" valueType="num">
                                      <p:cBhvr>
                                        <p:cTn id="367" dur="600" decel="50000" fill="hold">
                                          <p:stCondLst>
                                            <p:cond delay="400"/>
                                          </p:stCondLst>
                                        </p:cTn>
                                        <p:tgtEl>
                                          <p:spTgt spid="3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8" dur="600" decel="50000" fill="hold">
                                          <p:stCondLst>
                                            <p:cond delay="400"/>
                                          </p:stCondLst>
                                        </p:cTn>
                                        <p:tgtEl>
                                          <p:spTgt spid="3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9" fill="hold">
                            <p:stCondLst>
                              <p:cond delay="9000"/>
                            </p:stCondLst>
                            <p:childTnLst>
                              <p:par>
                                <p:cTn id="370" presetID="8" presetClass="exit" presetSubtype="16" fill="hold" grpId="1" nodeType="afterEffect">
                                  <p:stCondLst>
                                    <p:cond delay="0"/>
                                  </p:stCondLst>
                                  <p:childTnLst>
                                    <p:animEffect transition="out" filter="diamond(in)">
                                      <p:cBhvr>
                                        <p:cTn id="371" dur="2000"/>
                                        <p:tgtEl>
                                          <p:spTgt spid="63"/>
                                        </p:tgtEl>
                                      </p:cBhvr>
                                    </p:animEffect>
                                    <p:set>
                                      <p:cBhvr>
                                        <p:cTn id="372" dur="1" fill="hold">
                                          <p:stCondLst>
                                            <p:cond delay="1999"/>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58"/>
                  </p:tgtEl>
                </p:cond>
              </p:nextCondLst>
            </p:seq>
          </p:childTnLst>
        </p:cTn>
      </p:par>
    </p:tnLst>
    <p:bldLst>
      <p:bldP spid="59" grpId="0"/>
      <p:bldP spid="59" grpId="1"/>
      <p:bldP spid="60" grpId="0"/>
      <p:bldP spid="61" grpId="0"/>
      <p:bldP spid="61" grpId="1"/>
      <p:bldP spid="62" grpId="0"/>
      <p:bldP spid="62" grpId="1"/>
      <p:bldP spid="63" grpId="0"/>
      <p:bldP spid="6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648071"/>
          </a:xfrm>
        </p:spPr>
        <p:txBody>
          <a:bodyPr>
            <a:normAutofit fontScale="90000"/>
          </a:bodyPr>
          <a:lstStyle/>
          <a:p>
            <a:r>
              <a:rPr lang="ru-RU" dirty="0" smtClean="0">
                <a:hlinkClick r:id="rId2" action="ppaction://hlinksldjump"/>
              </a:rPr>
              <a:t>Корень</a:t>
            </a:r>
            <a:endParaRPr lang="ru-RU" dirty="0"/>
          </a:p>
        </p:txBody>
      </p:sp>
      <p:sp>
        <p:nvSpPr>
          <p:cNvPr id="5" name="Rectangle 1"/>
          <p:cNvSpPr>
            <a:spLocks noGrp="1" noChangeArrowheads="1"/>
          </p:cNvSpPr>
          <p:nvPr>
            <p:ph type="subTitle" idx="1"/>
          </p:nvPr>
        </p:nvSpPr>
        <p:spPr bwMode="auto">
          <a:xfrm>
            <a:off x="1371600" y="2060575"/>
            <a:ext cx="6400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hlinkClick r:id="rId2" action="ppaction://hlinksldjump"/>
              </a:rPr>
              <a:t> </a:t>
            </a:r>
            <a:endParaRPr kumimoji="0" lang="ru-RU" sz="1800" b="0" i="0" u="none" strike="noStrike" cap="none" normalizeH="0" baseline="0" smtClean="0">
              <a:ln>
                <a:noFill/>
              </a:ln>
              <a:solidFill>
                <a:schemeClr val="tx1"/>
              </a:solidFill>
              <a:effectLst/>
              <a:latin typeface="Arial" pitchFamily="34" charset="0"/>
              <a:cs typeface="Arial" pitchFamily="34" charset="0"/>
              <a:hlinkClick r:id="rId2" action="ppaction://hlinksldjump"/>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24943327"/>
              </p:ext>
            </p:extLst>
          </p:nvPr>
        </p:nvGraphicFramePr>
        <p:xfrm>
          <a:off x="1403648" y="2132856"/>
          <a:ext cx="6077585" cy="2808312"/>
        </p:xfrm>
        <a:graphic>
          <a:graphicData uri="http://schemas.openxmlformats.org/drawingml/2006/table">
            <a:tbl>
              <a:tblPr firstRow="1" firstCol="1" bandRow="1">
                <a:tableStyleId>{5C22544A-7EE6-4342-B048-85BDC9FD1C3A}</a:tableStyleId>
              </a:tblPr>
              <a:tblGrid>
                <a:gridCol w="6077585"/>
              </a:tblGrid>
              <a:tr h="2808312">
                <a:tc>
                  <a:txBody>
                    <a:bodyPr/>
                    <a:lstStyle/>
                    <a:p>
                      <a:pPr>
                        <a:lnSpc>
                          <a:spcPct val="115000"/>
                        </a:lnSpc>
                        <a:spcAft>
                          <a:spcPts val="0"/>
                        </a:spcAft>
                      </a:pPr>
                      <a:r>
                        <a:rPr lang="ru-RU" sz="1200" dirty="0" smtClean="0">
                          <a:effectLst/>
                        </a:rPr>
                        <a:t>    </a:t>
                      </a:r>
                      <a:r>
                        <a:rPr lang="ru-RU" sz="1800" dirty="0">
                          <a:effectLst/>
                        </a:rPr>
                        <a:t>Корень- это общая часть однокоренных (родственных) слов. В которой заключено одинаковое для всех этих слов значение:</a:t>
                      </a:r>
                    </a:p>
                    <a:p>
                      <a:pPr>
                        <a:lnSpc>
                          <a:spcPct val="115000"/>
                        </a:lnSpc>
                        <a:spcAft>
                          <a:spcPts val="0"/>
                        </a:spcAft>
                      </a:pPr>
                      <a:r>
                        <a:rPr lang="ru-RU" sz="1800" dirty="0">
                          <a:effectLst/>
                        </a:rPr>
                        <a:t>трава, травка, травинка, травиночка, травушка, </a:t>
                      </a:r>
                      <a:r>
                        <a:rPr lang="ru-RU" sz="1800" dirty="0" smtClean="0">
                          <a:effectLst/>
                        </a:rPr>
                        <a:t>травяной.</a:t>
                      </a:r>
                    </a:p>
                    <a:p>
                      <a:pPr>
                        <a:lnSpc>
                          <a:spcPct val="115000"/>
                        </a:lnSpc>
                        <a:spcAft>
                          <a:spcPts val="0"/>
                        </a:spcAft>
                      </a:pPr>
                      <a:endParaRPr lang="en-US" sz="1800" dirty="0" smtClean="0">
                        <a:effectLst/>
                      </a:endParaRPr>
                    </a:p>
                  </a:txBody>
                  <a:tcPr marL="68580" marR="68580" marT="0" marB="0"/>
                </a:tc>
              </a:tr>
            </a:tbl>
          </a:graphicData>
        </a:graphic>
      </p:graphicFrame>
      <p:sp>
        <p:nvSpPr>
          <p:cNvPr id="3" name="TextBox 2"/>
          <p:cNvSpPr txBox="1"/>
          <p:nvPr/>
        </p:nvSpPr>
        <p:spPr>
          <a:xfrm>
            <a:off x="2195736" y="5589240"/>
            <a:ext cx="1685141" cy="369332"/>
          </a:xfrm>
          <a:prstGeom prst="rect">
            <a:avLst/>
          </a:prstGeom>
          <a:noFill/>
        </p:spPr>
        <p:txBody>
          <a:bodyPr wrap="none" rtlCol="0">
            <a:spAutoFit/>
          </a:bodyPr>
          <a:lstStyle/>
          <a:p>
            <a:r>
              <a:rPr lang="ru-RU" dirty="0" smtClean="0">
                <a:hlinkClick r:id="rId3" action="ppaction://hlinksldjump"/>
              </a:rPr>
              <a:t>Упражнение 1. </a:t>
            </a:r>
            <a:endParaRPr lang="ru-RU" dirty="0"/>
          </a:p>
        </p:txBody>
      </p:sp>
      <p:sp>
        <p:nvSpPr>
          <p:cNvPr id="6" name="TextBox 5"/>
          <p:cNvSpPr txBox="1"/>
          <p:nvPr/>
        </p:nvSpPr>
        <p:spPr>
          <a:xfrm>
            <a:off x="3917492" y="5613316"/>
            <a:ext cx="1633011" cy="369332"/>
          </a:xfrm>
          <a:prstGeom prst="rect">
            <a:avLst/>
          </a:prstGeom>
          <a:noFill/>
        </p:spPr>
        <p:txBody>
          <a:bodyPr wrap="none" rtlCol="0">
            <a:spAutoFit/>
          </a:bodyPr>
          <a:lstStyle/>
          <a:p>
            <a:r>
              <a:rPr lang="ru-RU" dirty="0" smtClean="0"/>
              <a:t> </a:t>
            </a:r>
            <a:r>
              <a:rPr lang="ru-RU" dirty="0" smtClean="0">
                <a:hlinkClick r:id="rId4" action="ppaction://hlinksldjump"/>
              </a:rPr>
              <a:t>Упражнение 2</a:t>
            </a:r>
            <a:endParaRPr lang="ru-RU" dirty="0"/>
          </a:p>
        </p:txBody>
      </p:sp>
      <p:sp>
        <p:nvSpPr>
          <p:cNvPr id="10" name="TextBox 9"/>
          <p:cNvSpPr txBox="1"/>
          <p:nvPr/>
        </p:nvSpPr>
        <p:spPr>
          <a:xfrm>
            <a:off x="5724128" y="5613316"/>
            <a:ext cx="1577740" cy="369332"/>
          </a:xfrm>
          <a:prstGeom prst="rect">
            <a:avLst/>
          </a:prstGeom>
          <a:noFill/>
        </p:spPr>
        <p:txBody>
          <a:bodyPr wrap="none" rtlCol="0">
            <a:spAutoFit/>
          </a:bodyPr>
          <a:lstStyle/>
          <a:p>
            <a:r>
              <a:rPr lang="ru-RU" dirty="0" smtClean="0">
                <a:hlinkClick r:id="rId5" action="ppaction://hlinksldjump"/>
              </a:rPr>
              <a:t>Упражнение 3</a:t>
            </a:r>
            <a:endParaRPr lang="ru-RU" dirty="0"/>
          </a:p>
        </p:txBody>
      </p:sp>
    </p:spTree>
    <p:extLst>
      <p:ext uri="{BB962C8B-B14F-4D97-AF65-F5344CB8AC3E}">
        <p14:creationId xmlns:p14="http://schemas.microsoft.com/office/powerpoint/2010/main" val="35788355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877272"/>
          </a:xfrm>
        </p:spPr>
        <p:txBody>
          <a:bodyPr>
            <a:normAutofit fontScale="90000"/>
          </a:bodyPr>
          <a:lstStyle/>
          <a:p>
            <a:r>
              <a:rPr lang="ru-RU" b="1" dirty="0"/>
              <a:t>Упражнение 1. </a:t>
            </a:r>
            <a:r>
              <a:rPr lang="ru-RU" dirty="0"/>
              <a:t>Спиши ряды слов. Докажи, что все слова в каждом ряду однокоренные.</a:t>
            </a:r>
            <a:br>
              <a:rPr lang="ru-RU" dirty="0"/>
            </a:br>
            <a:r>
              <a:rPr lang="ru-RU" dirty="0"/>
              <a:t>Красный, красненький, </a:t>
            </a:r>
            <a:r>
              <a:rPr lang="ru-RU" dirty="0" smtClean="0"/>
              <a:t>краснота</a:t>
            </a:r>
            <a:r>
              <a:rPr lang="ru-RU" dirty="0"/>
              <a:t>.</a:t>
            </a:r>
            <a:br>
              <a:rPr lang="ru-RU" dirty="0"/>
            </a:br>
            <a:r>
              <a:rPr lang="ru-RU" dirty="0"/>
              <a:t>Гриб, грибок, грибник, грибной.</a:t>
            </a:r>
            <a:br>
              <a:rPr lang="ru-RU" dirty="0"/>
            </a:br>
            <a:r>
              <a:rPr lang="ru-RU" dirty="0"/>
              <a:t>Земля, земляной, земляника, землица.</a:t>
            </a:r>
            <a:br>
              <a:rPr lang="ru-RU" dirty="0"/>
            </a:br>
            <a:r>
              <a:rPr lang="ru-RU" dirty="0"/>
              <a:t>Дом, домик, домище, домашний.</a:t>
            </a:r>
            <a:br>
              <a:rPr lang="ru-RU" dirty="0"/>
            </a:br>
            <a:r>
              <a:rPr lang="ru-RU" dirty="0"/>
              <a:t>Поле, полюшко, полевой, </a:t>
            </a:r>
            <a:r>
              <a:rPr lang="ru-RU" dirty="0" smtClean="0"/>
              <a:t>полёвка.</a:t>
            </a:r>
            <a:br>
              <a:rPr lang="ru-RU" dirty="0" smtClean="0"/>
            </a:br>
            <a:endParaRPr lang="ru-RU" dirty="0"/>
          </a:p>
        </p:txBody>
      </p:sp>
      <p:sp>
        <p:nvSpPr>
          <p:cNvPr id="3" name="TextBox 2"/>
          <p:cNvSpPr txBox="1"/>
          <p:nvPr/>
        </p:nvSpPr>
        <p:spPr>
          <a:xfrm>
            <a:off x="1835696" y="6021288"/>
            <a:ext cx="915956" cy="369332"/>
          </a:xfrm>
          <a:prstGeom prst="rect">
            <a:avLst/>
          </a:prstGeom>
          <a:noFill/>
        </p:spPr>
        <p:txBody>
          <a:bodyPr wrap="none" rtlCol="0">
            <a:spAutoFit/>
          </a:bodyPr>
          <a:lstStyle/>
          <a:p>
            <a:r>
              <a:rPr lang="ru-RU" dirty="0" smtClean="0">
                <a:hlinkClick r:id="rId2" action="ppaction://hlinksldjump"/>
              </a:rPr>
              <a:t>Корень</a:t>
            </a:r>
            <a:endParaRPr lang="ru-RU" dirty="0"/>
          </a:p>
        </p:txBody>
      </p:sp>
    </p:spTree>
    <p:extLst>
      <p:ext uri="{BB962C8B-B14F-4D97-AF65-F5344CB8AC3E}">
        <p14:creationId xmlns:p14="http://schemas.microsoft.com/office/powerpoint/2010/main" val="3591350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b="1" dirty="0"/>
              <a:t>Упражнение </a:t>
            </a:r>
            <a:r>
              <a:rPr lang="ru-RU" b="1" dirty="0" smtClean="0"/>
              <a:t>2.</a:t>
            </a:r>
            <a:r>
              <a:rPr lang="ru-RU" dirty="0" smtClean="0"/>
              <a:t> </a:t>
            </a:r>
            <a:r>
              <a:rPr lang="ru-RU" dirty="0"/>
              <a:t>Спиши. Подчеркни  в каждом ряду однокоренные слова. Выдели в них корень.</a:t>
            </a:r>
            <a:br>
              <a:rPr lang="ru-RU" dirty="0"/>
            </a:br>
            <a:r>
              <a:rPr lang="ru-RU" dirty="0"/>
              <a:t>1.Гора, холм, горный, гористый.</a:t>
            </a:r>
            <a:br>
              <a:rPr lang="ru-RU" dirty="0"/>
            </a:br>
            <a:r>
              <a:rPr lang="ru-RU" dirty="0"/>
              <a:t>2.Вода, водичка, озеро, водный.</a:t>
            </a:r>
            <a:br>
              <a:rPr lang="ru-RU" dirty="0"/>
            </a:br>
            <a:r>
              <a:rPr lang="ru-RU" dirty="0"/>
              <a:t>3.Бегун, бег, прыгун, беговой.</a:t>
            </a:r>
            <a:br>
              <a:rPr lang="ru-RU" dirty="0"/>
            </a:br>
            <a:endParaRPr lang="ru-RU" dirty="0"/>
          </a:p>
        </p:txBody>
      </p:sp>
      <p:sp>
        <p:nvSpPr>
          <p:cNvPr id="3" name="TextBox 2"/>
          <p:cNvSpPr txBox="1"/>
          <p:nvPr/>
        </p:nvSpPr>
        <p:spPr>
          <a:xfrm>
            <a:off x="1907704" y="6021288"/>
            <a:ext cx="915956" cy="369332"/>
          </a:xfrm>
          <a:prstGeom prst="rect">
            <a:avLst/>
          </a:prstGeom>
          <a:noFill/>
        </p:spPr>
        <p:txBody>
          <a:bodyPr wrap="none" rtlCol="0">
            <a:spAutoFit/>
          </a:bodyPr>
          <a:lstStyle/>
          <a:p>
            <a:r>
              <a:rPr lang="ru-RU" dirty="0" smtClean="0">
                <a:hlinkClick r:id="rId2" action="ppaction://hlinksldjump"/>
              </a:rPr>
              <a:t>Корень</a:t>
            </a:r>
            <a:endParaRPr lang="ru-RU" dirty="0"/>
          </a:p>
        </p:txBody>
      </p:sp>
    </p:spTree>
    <p:extLst>
      <p:ext uri="{BB962C8B-B14F-4D97-AF65-F5344CB8AC3E}">
        <p14:creationId xmlns:p14="http://schemas.microsoft.com/office/powerpoint/2010/main" val="29668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b="1" dirty="0"/>
              <a:t>Упражнение </a:t>
            </a:r>
            <a:r>
              <a:rPr lang="ru-RU" b="1" dirty="0" smtClean="0"/>
              <a:t>3. </a:t>
            </a:r>
            <a:r>
              <a:rPr lang="ru-RU" dirty="0"/>
              <a:t>Напиши по 3 однокоренных слова к данным словам. Выдели корень.</a:t>
            </a:r>
            <a:br>
              <a:rPr lang="ru-RU" dirty="0"/>
            </a:br>
            <a:r>
              <a:rPr lang="ru-RU" i="1" dirty="0"/>
              <a:t>Образец</a:t>
            </a:r>
            <a:r>
              <a:rPr lang="ru-RU" dirty="0"/>
              <a:t>: лес- лесок, лесник, лесной.</a:t>
            </a:r>
            <a:br>
              <a:rPr lang="ru-RU" dirty="0"/>
            </a:br>
            <a:r>
              <a:rPr lang="ru-RU" dirty="0"/>
              <a:t>Сад - …, …, … .</a:t>
            </a:r>
            <a:br>
              <a:rPr lang="ru-RU" dirty="0"/>
            </a:br>
            <a:r>
              <a:rPr lang="ru-RU" dirty="0"/>
              <a:t>Мир - …, …, … .</a:t>
            </a:r>
            <a:br>
              <a:rPr lang="ru-RU" dirty="0"/>
            </a:br>
            <a:r>
              <a:rPr lang="ru-RU" dirty="0"/>
              <a:t>Зима - …, …, … .</a:t>
            </a:r>
            <a:br>
              <a:rPr lang="ru-RU" dirty="0"/>
            </a:br>
            <a:r>
              <a:rPr lang="ru-RU" dirty="0"/>
              <a:t>Дождь - …, …, … .</a:t>
            </a:r>
            <a:br>
              <a:rPr lang="ru-RU" dirty="0"/>
            </a:br>
            <a:r>
              <a:rPr lang="ru-RU" dirty="0"/>
              <a:t>Ягода - …, …, … .</a:t>
            </a:r>
          </a:p>
        </p:txBody>
      </p:sp>
    </p:spTree>
    <p:extLst>
      <p:ext uri="{BB962C8B-B14F-4D97-AF65-F5344CB8AC3E}">
        <p14:creationId xmlns:p14="http://schemas.microsoft.com/office/powerpoint/2010/main" val="757587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7772400" cy="1800199"/>
          </a:xfrm>
        </p:spPr>
        <p:txBody>
          <a:bodyPr/>
          <a:lstStyle/>
          <a:p>
            <a:r>
              <a:rPr lang="ru-RU" b="1" dirty="0">
                <a:hlinkClick r:id="rId2" action="ppaction://hlinksldjump"/>
              </a:rPr>
              <a:t>Окончание.</a:t>
            </a:r>
            <a:r>
              <a:rPr lang="ru-RU" dirty="0"/>
              <a:t/>
            </a:r>
            <a:br>
              <a:rPr lang="ru-RU" dirty="0"/>
            </a:br>
            <a:endParaRPr lang="ru-RU" dirty="0"/>
          </a:p>
        </p:txBody>
      </p:sp>
      <p:sp>
        <p:nvSpPr>
          <p:cNvPr id="3" name="Подзаголовок 2"/>
          <p:cNvSpPr>
            <a:spLocks noGrp="1"/>
          </p:cNvSpPr>
          <p:nvPr>
            <p:ph type="subTitle" idx="1"/>
          </p:nvPr>
        </p:nvSpPr>
        <p:spPr>
          <a:xfrm>
            <a:off x="1331640" y="1484784"/>
            <a:ext cx="6400800" cy="4320480"/>
          </a:xfrm>
        </p:spPr>
        <p:txBody>
          <a:bodyPr>
            <a:normAutofit/>
          </a:bodyPr>
          <a:lstStyle/>
          <a:p>
            <a:r>
              <a:rPr lang="ru-RU" sz="2400" b="1" dirty="0"/>
              <a:t>Окончание –</a:t>
            </a:r>
            <a:r>
              <a:rPr lang="ru-RU" sz="2400" dirty="0"/>
              <a:t> это изменяемая часть слова:</a:t>
            </a:r>
          </a:p>
          <a:p>
            <a:r>
              <a:rPr lang="ru-RU" sz="2400" dirty="0"/>
              <a:t>груша- груши; окно- под окном; жёлтый – жёлтые, горит – горят.</a:t>
            </a:r>
          </a:p>
          <a:p>
            <a:r>
              <a:rPr lang="ru-RU" sz="2400" dirty="0"/>
              <a:t>Окончание может быть </a:t>
            </a:r>
            <a:r>
              <a:rPr lang="ru-RU" sz="2400" b="1" dirty="0"/>
              <a:t>нулевым</a:t>
            </a:r>
            <a:r>
              <a:rPr lang="ru-RU" sz="2400" dirty="0"/>
              <a:t>. Оно обозначается пустым квадратом: дуб  , степь  .</a:t>
            </a:r>
          </a:p>
          <a:p>
            <a:r>
              <a:rPr lang="ru-RU" sz="2400" dirty="0"/>
              <a:t>Окончания и предлоги служат для связи слов в предложении: </a:t>
            </a:r>
          </a:p>
          <a:p>
            <a:r>
              <a:rPr lang="ru-RU" sz="2400" dirty="0"/>
              <a:t>      </a:t>
            </a:r>
            <a:r>
              <a:rPr lang="ru-RU" sz="2400" i="1" dirty="0"/>
              <a:t>Самолёт летел над океаном.</a:t>
            </a:r>
            <a:endParaRPr lang="ru-RU" sz="2400" dirty="0"/>
          </a:p>
          <a:p>
            <a:r>
              <a:rPr lang="ru-RU" sz="2400" dirty="0"/>
              <a:t>летел (где? над чем?) над океаном</a:t>
            </a:r>
          </a:p>
        </p:txBody>
      </p:sp>
      <p:sp>
        <p:nvSpPr>
          <p:cNvPr id="4" name="TextBox 3"/>
          <p:cNvSpPr txBox="1"/>
          <p:nvPr/>
        </p:nvSpPr>
        <p:spPr>
          <a:xfrm>
            <a:off x="1619672" y="5877272"/>
            <a:ext cx="1685141" cy="369332"/>
          </a:xfrm>
          <a:prstGeom prst="rect">
            <a:avLst/>
          </a:prstGeom>
          <a:noFill/>
        </p:spPr>
        <p:txBody>
          <a:bodyPr wrap="none" rtlCol="0">
            <a:spAutoFit/>
          </a:bodyPr>
          <a:lstStyle/>
          <a:p>
            <a:r>
              <a:rPr lang="ru-RU" dirty="0" smtClean="0">
                <a:hlinkClick r:id="rId3" action="ppaction://hlinksldjump"/>
              </a:rPr>
              <a:t>Упражнение 1. </a:t>
            </a:r>
            <a:endParaRPr lang="ru-RU" dirty="0"/>
          </a:p>
        </p:txBody>
      </p:sp>
      <p:sp>
        <p:nvSpPr>
          <p:cNvPr id="5" name="TextBox 4"/>
          <p:cNvSpPr txBox="1"/>
          <p:nvPr/>
        </p:nvSpPr>
        <p:spPr>
          <a:xfrm>
            <a:off x="3304813" y="5877272"/>
            <a:ext cx="1653081" cy="369332"/>
          </a:xfrm>
          <a:prstGeom prst="rect">
            <a:avLst/>
          </a:prstGeom>
          <a:noFill/>
        </p:spPr>
        <p:txBody>
          <a:bodyPr wrap="none" rtlCol="0">
            <a:spAutoFit/>
          </a:bodyPr>
          <a:lstStyle/>
          <a:p>
            <a:r>
              <a:rPr lang="ru-RU" dirty="0" smtClean="0">
                <a:hlinkClick r:id="rId4" action="ppaction://hlinksldjump"/>
              </a:rPr>
              <a:t>Упражнение 2</a:t>
            </a:r>
            <a:endParaRPr lang="ru-RU" dirty="0"/>
          </a:p>
        </p:txBody>
      </p:sp>
      <p:sp>
        <p:nvSpPr>
          <p:cNvPr id="6" name="TextBox 5"/>
          <p:cNvSpPr txBox="1"/>
          <p:nvPr/>
        </p:nvSpPr>
        <p:spPr>
          <a:xfrm>
            <a:off x="4981110" y="5877272"/>
            <a:ext cx="1577740" cy="369332"/>
          </a:xfrm>
          <a:prstGeom prst="rect">
            <a:avLst/>
          </a:prstGeom>
          <a:noFill/>
        </p:spPr>
        <p:txBody>
          <a:bodyPr wrap="none" rtlCol="0">
            <a:spAutoFit/>
          </a:bodyPr>
          <a:lstStyle/>
          <a:p>
            <a:r>
              <a:rPr lang="ru-RU" dirty="0" smtClean="0">
                <a:hlinkClick r:id="rId5" action="ppaction://hlinksldjump"/>
              </a:rPr>
              <a:t>Упражнение 3</a:t>
            </a:r>
            <a:endParaRPr lang="ru-RU" dirty="0"/>
          </a:p>
        </p:txBody>
      </p:sp>
    </p:spTree>
    <p:extLst>
      <p:ext uri="{BB962C8B-B14F-4D97-AF65-F5344CB8AC3E}">
        <p14:creationId xmlns:p14="http://schemas.microsoft.com/office/powerpoint/2010/main" val="1065437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r>
              <a:rPr lang="ru-RU" b="1" dirty="0"/>
              <a:t>Упражнение 1. </a:t>
            </a:r>
            <a:r>
              <a:rPr lang="ru-RU" dirty="0"/>
              <a:t>Напиши по образцу, Выдели окончания.</a:t>
            </a:r>
            <a:br>
              <a:rPr lang="ru-RU" dirty="0"/>
            </a:br>
            <a:r>
              <a:rPr lang="ru-RU" i="1" dirty="0"/>
              <a:t> Образец: стол  - столы.</a:t>
            </a:r>
            <a:r>
              <a:rPr lang="ru-RU" dirty="0"/>
              <a:t/>
            </a:r>
            <a:br>
              <a:rPr lang="ru-RU" dirty="0"/>
            </a:br>
            <a:r>
              <a:rPr lang="ru-RU" dirty="0"/>
              <a:t>      Берёза, астра, поле, обед, волк, змея, роща, дом, весть, пятно.</a:t>
            </a:r>
            <a:br>
              <a:rPr lang="ru-RU" dirty="0"/>
            </a:br>
            <a:r>
              <a:rPr lang="ru-RU" b="1" dirty="0"/>
              <a:t> </a:t>
            </a:r>
            <a:r>
              <a:rPr lang="ru-RU" dirty="0"/>
              <a:t/>
            </a:r>
            <a:br>
              <a:rPr lang="ru-RU" dirty="0"/>
            </a:br>
            <a:endParaRPr lang="ru-RU" dirty="0"/>
          </a:p>
        </p:txBody>
      </p:sp>
      <p:sp>
        <p:nvSpPr>
          <p:cNvPr id="3" name="TextBox 2"/>
          <p:cNvSpPr txBox="1"/>
          <p:nvPr/>
        </p:nvSpPr>
        <p:spPr>
          <a:xfrm>
            <a:off x="1907704" y="5805264"/>
            <a:ext cx="1404295" cy="369332"/>
          </a:xfrm>
          <a:prstGeom prst="rect">
            <a:avLst/>
          </a:prstGeom>
          <a:noFill/>
        </p:spPr>
        <p:txBody>
          <a:bodyPr wrap="none" rtlCol="0">
            <a:spAutoFit/>
          </a:bodyPr>
          <a:lstStyle/>
          <a:p>
            <a:r>
              <a:rPr lang="ru-RU" dirty="0" smtClean="0">
                <a:hlinkClick r:id="rId2" action="ppaction://hlinksldjump"/>
              </a:rPr>
              <a:t>Окончание. </a:t>
            </a:r>
            <a:endParaRPr lang="ru-RU" dirty="0"/>
          </a:p>
        </p:txBody>
      </p:sp>
    </p:spTree>
    <p:extLst>
      <p:ext uri="{BB962C8B-B14F-4D97-AF65-F5344CB8AC3E}">
        <p14:creationId xmlns:p14="http://schemas.microsoft.com/office/powerpoint/2010/main" val="3998674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b="1" dirty="0"/>
              <a:t>Упражнение 2.</a:t>
            </a:r>
            <a:r>
              <a:rPr lang="ru-RU" dirty="0"/>
              <a:t> Допиши словосочетания. Выдели во вставленных тобою словах окончания. Смотри образец.</a:t>
            </a:r>
            <a:br>
              <a:rPr lang="ru-RU" dirty="0"/>
            </a:br>
            <a:r>
              <a:rPr lang="ru-RU" i="1" dirty="0"/>
              <a:t>Образец: думал (о ком?)о маме.</a:t>
            </a:r>
            <a:r>
              <a:rPr lang="ru-RU" dirty="0"/>
              <a:t/>
            </a:r>
            <a:br>
              <a:rPr lang="ru-RU" dirty="0"/>
            </a:br>
            <a:r>
              <a:rPr lang="ru-RU" dirty="0"/>
              <a:t>      Стояли (под чем?)…,   переливались (на чём?)…,   позвонил (по чему?)…,   писал (в чём?)… .</a:t>
            </a:r>
            <a:br>
              <a:rPr lang="ru-RU" dirty="0"/>
            </a:br>
            <a:endParaRPr lang="ru-RU" dirty="0"/>
          </a:p>
        </p:txBody>
      </p:sp>
      <p:sp>
        <p:nvSpPr>
          <p:cNvPr id="3" name="TextBox 2"/>
          <p:cNvSpPr txBox="1"/>
          <p:nvPr/>
        </p:nvSpPr>
        <p:spPr>
          <a:xfrm>
            <a:off x="1403648" y="6237312"/>
            <a:ext cx="1404295" cy="369332"/>
          </a:xfrm>
          <a:prstGeom prst="rect">
            <a:avLst/>
          </a:prstGeom>
          <a:noFill/>
        </p:spPr>
        <p:txBody>
          <a:bodyPr wrap="none" rtlCol="0">
            <a:spAutoFit/>
          </a:bodyPr>
          <a:lstStyle/>
          <a:p>
            <a:r>
              <a:rPr lang="ru-RU" dirty="0" smtClean="0">
                <a:hlinkClick r:id="rId2" action="ppaction://hlinksldjump"/>
              </a:rPr>
              <a:t>Окончание. </a:t>
            </a:r>
            <a:endParaRPr lang="ru-RU" dirty="0"/>
          </a:p>
        </p:txBody>
      </p:sp>
    </p:spTree>
    <p:extLst>
      <p:ext uri="{BB962C8B-B14F-4D97-AF65-F5344CB8AC3E}">
        <p14:creationId xmlns:p14="http://schemas.microsoft.com/office/powerpoint/2010/main" val="2334764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152</TotalTime>
  <Words>552</Words>
  <Application>Microsoft Office PowerPoint</Application>
  <PresentationFormat>Экран (4:3)</PresentationFormat>
  <Paragraphs>113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Солнцестояние</vt:lpstr>
      <vt:lpstr>Состав слова</vt:lpstr>
      <vt:lpstr>Содержание</vt:lpstr>
      <vt:lpstr>Корень</vt:lpstr>
      <vt:lpstr>Упражнение 1. Спиши ряды слов. Докажи, что все слова в каждом ряду однокоренные. Красный, красненький, краснота. Гриб, грибок, грибник, грибной. Земля, земляной, земляника, землица. Дом, домик, домище, домашний. Поле, полюшко, полевой, полёвка. </vt:lpstr>
      <vt:lpstr>Упражнение 2. Спиши. Подчеркни  в каждом ряду однокоренные слова. Выдели в них корень. 1.Гора, холм, горный, гористый. 2.Вода, водичка, озеро, водный. 3.Бегун, бег, прыгун, беговой. </vt:lpstr>
      <vt:lpstr>Упражнение 3. Напиши по 3 однокоренных слова к данным словам. Выдели корень. Образец: лес- лесок, лесник, лесной. Сад - …, …, … . Мир - …, …, … . Зима - …, …, … . Дождь - …, …, … . Ягода - …, …, … .</vt:lpstr>
      <vt:lpstr>Окончание. </vt:lpstr>
      <vt:lpstr>Упражнение 1. Напиши по образцу, Выдели окончания.  Образец: стол  - столы.       Берёза, астра, поле, обед, волк, змея, роща, дом, весть, пятно.   </vt:lpstr>
      <vt:lpstr>Упражнение 2. Допиши словосочетания. Выдели во вставленных тобою словах окончания. Смотри образец. Образец: думал (о ком?)о маме.       Стояли (под чем?)…,   переливались (на чём?)…,   позвонил (по чему?)…,   писал (в чём?)… . </vt:lpstr>
      <vt:lpstr>Упражнение 3. Составь из слов и напиши предложения. При необходимости можешь изменять окончания имён существительных. Выдели эти окончания. 1. из, сварила, земляника, бабушка, варенье. 2. посмотрела, в, Наташа, фильм, прошлое, интересный, воскресенье. 3. папа, мне, компьютер, купил, японский.                            Окончание.  </vt:lpstr>
      <vt:lpstr>Приставка </vt:lpstr>
      <vt:lpstr>Упражнение 1. Образуй от данных имён существительных однокоренные слова при помощи приставки пере- . Образец: лес – перелесок.    Езда, нос, вес, выборы, краска, плавка, плата, пляс, свист, сказ, улица. </vt:lpstr>
      <vt:lpstr>Упражнение 2. Спиши скороговорки. Вставь пропущенные буквы. В скобках пиши проверочные слова. Выдели приставки. Дядя Коля дочке Поле Под.рил щеночка колли,  Но щенок породы колли Уб.жал от Поли в поле. </vt:lpstr>
      <vt:lpstr>Лена искала була.ку, А була.ка упала под ла.ку. Под ла.ку зале.ть было лень Искала була.ку весь день </vt:lpstr>
      <vt:lpstr>Упражнение 3. Прочитай загадки. Напиши отгадки. Выпиши глаголы с приставками и выдели их. Посадили зёрнышко. Вырастили солнышко Крашеное коромысло Над рекой повисло. </vt:lpstr>
      <vt:lpstr>Суффикс </vt:lpstr>
      <vt:lpstr>Упражнение 1. Образуй от данных слов однокоренные слова при помощи суффиксов -ик, - ок.     Гвоздь, бант, лес, снег, петух, стол, прут, дым, клок, лёд, букет, ключ.   </vt:lpstr>
      <vt:lpstr>Упражнение 2. Запиши в первый столбик слова с суффиксом – чик, во второй столбик – слова с суффиксом – щик. Выдели эти суффиксы.     Фонар…,  перевод…, стеколь…, гон…, кранов…, налад…, спор…, блин…, груз… . Суффикс </vt:lpstr>
      <vt:lpstr>Упражнение 3. Спиши. Вставь пропущенные буквы. Выдели суффиксы.     Гнёзд…шко,  пол…шко, син…ватый, кисл…ватый, берёз…нька,  зелён…нький, писат…ль, кот…к. Суффикс </vt:lpstr>
      <vt:lpstr>Упражнение 4. Напиши по образцу. Выдели суффиксы. Образец: Ира- Ирочка, Серёжа – Серёженька      Вера, Клара, Саша, Лариса, Володя, Тамара, Юля, Нина, Петя, Рома, Алина, Лида, Жанна, Марта, Юра, Валера, Паша. Суффикс </vt:lpstr>
      <vt:lpstr>Тест по по теме "Состав слова.  1. Укажи слово, которое не является однокоренным среди данной группы: 1.а) чайник  б) чайный в) нечаянно г) чай  2.а) легонько  б) легковой в) залегать г) облегчать  3.а) дело  б) делить в) поделки г) деловой  </vt:lpstr>
      <vt:lpstr>2. Закончи правило: Окончание – это…  Суффикс – это…  часть слова, которая стоит после корня и служит для образования новых слов; изменяемая часть слова, которая служит для связи слов в предложении; часть слова, которая является общей для родственных слов; часть слова, которая стоит перед корнем и служит для образования новых слов.  3. Укажи слова, в которых частью корня является на :  1. надежда 2. наломать 3. наземный 4. наружный  </vt:lpstr>
      <vt:lpstr>4. Выберите слова с приставками: 1. (за)ночевал 2. (за)спиной 3. (в)лез 4. (с)мылом 5. (по)работал 6. (через)лёд   5. Укажите слова, строение которых соответствует схеме: приставка, корень, суффикс, окончание  1. крылышко 2. погрузка 3. поход 4. подснежник 5. лесок 6. пригородный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Состав слова</dc:title>
  <dc:creator>Лилия</dc:creator>
  <cp:lastModifiedBy>Колбасова Г.Н</cp:lastModifiedBy>
  <cp:revision>20</cp:revision>
  <dcterms:created xsi:type="dcterms:W3CDTF">2013-03-29T05:03:40Z</dcterms:created>
  <dcterms:modified xsi:type="dcterms:W3CDTF">2013-04-08T04:58:50Z</dcterms:modified>
</cp:coreProperties>
</file>