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4" r:id="rId5"/>
    <p:sldId id="266" r:id="rId6"/>
    <p:sldId id="269" r:id="rId7"/>
    <p:sldId id="270" r:id="rId8"/>
    <p:sldId id="272" r:id="rId9"/>
    <p:sldId id="273" r:id="rId10"/>
    <p:sldId id="281" r:id="rId11"/>
    <p:sldId id="274" r:id="rId12"/>
    <p:sldId id="275" r:id="rId13"/>
    <p:sldId id="277" r:id="rId14"/>
    <p:sldId id="282" r:id="rId15"/>
    <p:sldId id="283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E14B6-66E9-41DB-A459-42122A22C9A4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E83F4-DB70-448F-9405-08F3DC8C7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Упражнения в правописании слов с  безударными гласными в корне слова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dirty="0" smtClean="0"/>
              <a:t>Составила:</a:t>
            </a:r>
          </a:p>
          <a:p>
            <a:pPr algn="l"/>
            <a:r>
              <a:rPr lang="ru-RU" sz="2400" dirty="0" smtClean="0"/>
              <a:t>учитель начальных классов</a:t>
            </a:r>
          </a:p>
          <a:p>
            <a:pPr algn="l"/>
            <a:r>
              <a:rPr lang="ru-RU" sz="2400" dirty="0" smtClean="0"/>
              <a:t>Давыдова  Светлана   Владимировна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571480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6600"/>
                </a:solidFill>
                <a:latin typeface="Georgia" pitchFamily="18" charset="0"/>
              </a:rPr>
              <a:t>Как проверить безударную </a:t>
            </a:r>
            <a:br>
              <a:rPr lang="ru-RU" sz="3600" dirty="0" smtClean="0">
                <a:solidFill>
                  <a:srgbClr val="FF6600"/>
                </a:solidFill>
                <a:latin typeface="Georgia" pitchFamily="18" charset="0"/>
              </a:rPr>
            </a:br>
            <a:r>
              <a:rPr lang="ru-RU" sz="3600" dirty="0" smtClean="0">
                <a:solidFill>
                  <a:srgbClr val="FF6600"/>
                </a:solidFill>
                <a:latin typeface="Georgia" pitchFamily="18" charset="0"/>
              </a:rPr>
              <a:t>гласную в корне слова?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28926" y="3286124"/>
            <a:ext cx="50006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Надо подобрать проверочное слово, чтобы на эту гласную падало ударение</a:t>
            </a:r>
          </a:p>
        </p:txBody>
      </p:sp>
      <p:pic>
        <p:nvPicPr>
          <p:cNvPr id="5" name="Picture 6" descr="tani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2357454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Алгоритм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1.Прочитай  слово.</a:t>
            </a:r>
          </a:p>
          <a:p>
            <a:pPr>
              <a:buNone/>
            </a:pPr>
            <a:r>
              <a:rPr lang="ru-RU" dirty="0" smtClean="0"/>
              <a:t>2. Поставь ударение.</a:t>
            </a:r>
          </a:p>
          <a:p>
            <a:pPr>
              <a:buNone/>
            </a:pPr>
            <a:r>
              <a:rPr lang="ru-RU" dirty="0" smtClean="0"/>
              <a:t>3. Выдели корень.</a:t>
            </a:r>
          </a:p>
          <a:p>
            <a:pPr>
              <a:buNone/>
            </a:pPr>
            <a:r>
              <a:rPr lang="ru-RU" dirty="0" smtClean="0"/>
              <a:t>4. Подчеркни безударные гласные в корне.</a:t>
            </a:r>
          </a:p>
          <a:p>
            <a:pPr>
              <a:buNone/>
            </a:pPr>
            <a:r>
              <a:rPr lang="ru-RU" dirty="0" smtClean="0"/>
              <a:t>5 . Подбери проверочные слова. ( Сколько безударных гласных в корне, столько проверочных слов)</a:t>
            </a:r>
          </a:p>
          <a:p>
            <a:pPr>
              <a:buNone/>
            </a:pPr>
            <a:r>
              <a:rPr lang="ru-RU" dirty="0" smtClean="0"/>
              <a:t>6. Напиши слово, вставь буквы.</a:t>
            </a:r>
          </a:p>
          <a:p>
            <a:pPr>
              <a:buNone/>
            </a:pPr>
            <a:r>
              <a:rPr lang="ru-RU" dirty="0" smtClean="0"/>
              <a:t>7.Обозначь орфограмму.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Алые цветки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Наши алые цветки</a:t>
            </a:r>
          </a:p>
          <a:p>
            <a:pPr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Распускают лепестки.     </a:t>
            </a:r>
            <a:r>
              <a:rPr kumimoji="1" lang="ru-RU" i="1" dirty="0" smtClean="0">
                <a:solidFill>
                  <a:srgbClr val="000000"/>
                </a:solidFill>
              </a:rPr>
              <a:t>Плавно поднимаем руки вверх.</a:t>
            </a:r>
          </a:p>
          <a:p>
            <a:pPr>
              <a:lnSpc>
                <a:spcPct val="150000"/>
              </a:lnSpc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Ветерок чуть дышит,</a:t>
            </a:r>
          </a:p>
          <a:p>
            <a:pPr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Лепестки колышет.        </a:t>
            </a:r>
            <a:r>
              <a:rPr kumimoji="1" lang="ru-RU" i="1" dirty="0" smtClean="0">
                <a:solidFill>
                  <a:srgbClr val="000000"/>
                </a:solidFill>
              </a:rPr>
              <a:t>Качание руками </a:t>
            </a:r>
          </a:p>
          <a:p>
            <a:pPr>
              <a:defRPr/>
            </a:pPr>
            <a:r>
              <a:rPr kumimoji="1" lang="ru-RU" i="1" dirty="0" smtClean="0">
                <a:solidFill>
                  <a:srgbClr val="000000"/>
                </a:solidFill>
              </a:rPr>
              <a:t>                                              </a:t>
            </a:r>
            <a:r>
              <a:rPr kumimoji="1" lang="ru-RU" i="1" dirty="0" err="1" smtClean="0">
                <a:solidFill>
                  <a:srgbClr val="000000"/>
                </a:solidFill>
              </a:rPr>
              <a:t>влево-вправо</a:t>
            </a:r>
            <a:r>
              <a:rPr kumimoji="1" lang="ru-RU" i="1" dirty="0" smtClean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Закрывают лепестки,    </a:t>
            </a:r>
            <a:r>
              <a:rPr kumimoji="1" lang="ru-RU" i="1" dirty="0" smtClean="0">
                <a:solidFill>
                  <a:srgbClr val="000000"/>
                </a:solidFill>
              </a:rPr>
              <a:t>Присели, спрятались.</a:t>
            </a:r>
          </a:p>
          <a:p>
            <a:pPr>
              <a:lnSpc>
                <a:spcPct val="150000"/>
              </a:lnSpc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Головой качают,              </a:t>
            </a:r>
            <a:r>
              <a:rPr kumimoji="1" lang="ru-RU" i="1" dirty="0" smtClean="0">
                <a:solidFill>
                  <a:srgbClr val="000000"/>
                </a:solidFill>
              </a:rPr>
              <a:t>Движение головой                 			                </a:t>
            </a:r>
            <a:r>
              <a:rPr kumimoji="1" lang="ru-RU" i="1" dirty="0" err="1" smtClean="0">
                <a:solidFill>
                  <a:srgbClr val="000000"/>
                </a:solidFill>
              </a:rPr>
              <a:t>влево-вправо</a:t>
            </a:r>
            <a:r>
              <a:rPr kumimoji="1" lang="ru-RU" i="1" dirty="0" smtClean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1" lang="ru-RU" b="1" dirty="0" smtClean="0">
                <a:solidFill>
                  <a:srgbClr val="000000"/>
                </a:solidFill>
              </a:rPr>
              <a:t>Тихо засыпают.               </a:t>
            </a:r>
            <a:r>
              <a:rPr kumimoji="1" lang="ru-RU" i="1" dirty="0" smtClean="0">
                <a:solidFill>
                  <a:srgbClr val="000000"/>
                </a:solidFill>
              </a:rPr>
              <a:t>Сесть правильно за</a:t>
            </a:r>
          </a:p>
          <a:p>
            <a:pPr>
              <a:lnSpc>
                <a:spcPct val="150000"/>
              </a:lnSpc>
              <a:defRPr/>
            </a:pPr>
            <a:r>
              <a:rPr kumimoji="1" lang="ru-RU" i="1" dirty="0" smtClean="0">
                <a:solidFill>
                  <a:srgbClr val="000000"/>
                </a:solidFill>
              </a:rPr>
              <a:t>                                               парту</a:t>
            </a:r>
          </a:p>
          <a:p>
            <a:endParaRPr lang="ru-RU" dirty="0"/>
          </a:p>
        </p:txBody>
      </p:sp>
      <p:pic>
        <p:nvPicPr>
          <p:cNvPr id="4" name="Picture 11" descr="f52"/>
          <p:cNvPicPr>
            <a:picLocks noGrp="1"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239041"/>
            <a:ext cx="2321736" cy="3618959"/>
          </a:xfrm>
          <a:prstGeom prst="rect">
            <a:avLst/>
          </a:prstGeom>
          <a:noFill/>
          <a:ln w="88900" cap="sq" cmpd="thickThin">
            <a:solidFill>
              <a:srgbClr val="00B0F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FF6600"/>
                </a:solidFill>
                <a:latin typeface="Georgia" pitchFamily="18" charset="0"/>
              </a:rPr>
              <a:t>Подбери проверочные </a:t>
            </a:r>
            <a:r>
              <a:rPr lang="ru-RU" sz="3200" b="1" dirty="0" smtClean="0">
                <a:solidFill>
                  <a:srgbClr val="FF6600"/>
                </a:solidFill>
                <a:latin typeface="Georgia" pitchFamily="18" charset="0"/>
              </a:rPr>
              <a:t>слова.</a:t>
            </a:r>
            <a:endParaRPr lang="ru-RU" sz="3200" b="1" dirty="0">
              <a:solidFill>
                <a:srgbClr val="FF6600"/>
              </a:solidFill>
              <a:latin typeface="Georgia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 i="1">
                <a:latin typeface="Century Schoolbook" pitchFamily="18" charset="0"/>
              </a:rPr>
              <a:t>д..брота – добрый</a:t>
            </a:r>
          </a:p>
          <a:p>
            <a:r>
              <a:rPr lang="ru-RU" sz="4000" b="1" i="1">
                <a:latin typeface="Century Schoolbook" pitchFamily="18" charset="0"/>
              </a:rPr>
              <a:t>ч..стота – чистый</a:t>
            </a:r>
          </a:p>
          <a:p>
            <a:r>
              <a:rPr lang="ru-RU" sz="4000" b="1" i="1">
                <a:latin typeface="Century Schoolbook" pitchFamily="18" charset="0"/>
              </a:rPr>
              <a:t>веч..р – вечерний</a:t>
            </a:r>
          </a:p>
          <a:p>
            <a:r>
              <a:rPr lang="ru-RU" sz="4000" b="1" i="1">
                <a:latin typeface="Century Schoolbook" pitchFamily="18" charset="0"/>
              </a:rPr>
              <a:t>зел..нь - зеленый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779838" y="1700213"/>
            <a:ext cx="21605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924300" y="2420938"/>
            <a:ext cx="2303463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43213" y="3213100"/>
            <a:ext cx="2665412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203575" y="4005263"/>
            <a:ext cx="2447925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294" grpId="0" animBg="1"/>
      <p:bldP spid="12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6600"/>
                </a:solidFill>
                <a:latin typeface="Georgia" pitchFamily="18" charset="0"/>
              </a:rPr>
              <a:t>Подбери проверочное слово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Century Schoolbook" pitchFamily="18" charset="0"/>
              </a:rPr>
              <a:t>З..л..</a:t>
            </a:r>
            <a:r>
              <a:rPr lang="ru-RU" b="1" i="1" dirty="0" err="1" smtClean="0">
                <a:latin typeface="Century Schoolbook" pitchFamily="18" charset="0"/>
              </a:rPr>
              <a:t>неет</a:t>
            </a:r>
            <a:r>
              <a:rPr lang="ru-RU" b="1" i="1" dirty="0" smtClean="0">
                <a:latin typeface="Century Schoolbook" pitchFamily="18" charset="0"/>
              </a:rPr>
              <a:t> -      зелень, зеленый</a:t>
            </a:r>
            <a:r>
              <a:rPr lang="ru-RU" b="1" i="1" dirty="0" smtClean="0">
                <a:latin typeface="Century Schoolbook" pitchFamily="18" charset="0"/>
              </a:rPr>
              <a:t> </a:t>
            </a:r>
          </a:p>
          <a:p>
            <a:pPr>
              <a:buNone/>
            </a:pPr>
            <a:r>
              <a:rPr lang="ru-RU" b="1" i="1" dirty="0" smtClean="0">
                <a:latin typeface="Century Schoolbook" pitchFamily="18" charset="0"/>
              </a:rPr>
              <a:t>Х..л..дает- холод, холодный</a:t>
            </a:r>
          </a:p>
          <a:p>
            <a:pPr>
              <a:buNone/>
            </a:pPr>
            <a:r>
              <a:rPr lang="ru-RU" b="1" i="1" dirty="0" smtClean="0">
                <a:latin typeface="Century Schoolbook" pitchFamily="18" charset="0"/>
              </a:rPr>
              <a:t>З..л</a:t>
            </a:r>
            <a:r>
              <a:rPr lang="ru-RU" b="1" i="1" dirty="0" smtClean="0">
                <a:latin typeface="Century Schoolbook" pitchFamily="18" charset="0"/>
              </a:rPr>
              <a:t>..</a:t>
            </a:r>
            <a:r>
              <a:rPr lang="ru-RU" b="1" i="1" dirty="0" err="1" smtClean="0">
                <a:latin typeface="Century Schoolbook" pitchFamily="18" charset="0"/>
              </a:rPr>
              <a:t>тить</a:t>
            </a:r>
            <a:r>
              <a:rPr lang="ru-RU" b="1" i="1" dirty="0" smtClean="0">
                <a:latin typeface="Century Schoolbook" pitchFamily="18" charset="0"/>
              </a:rPr>
              <a:t>  золотой, </a:t>
            </a:r>
            <a:r>
              <a:rPr lang="ru-RU" b="1" i="1" dirty="0" smtClean="0">
                <a:latin typeface="Century Schoolbook" pitchFamily="18" charset="0"/>
              </a:rPr>
              <a:t>позолота</a:t>
            </a:r>
            <a:endParaRPr lang="ru-RU" b="1" i="1" dirty="0" smtClean="0">
              <a:latin typeface="Century Schoolbook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Century Schoolbook" pitchFamily="18" charset="0"/>
              </a:rPr>
              <a:t>В…ч…реет- вечер, вечерний</a:t>
            </a:r>
            <a:endParaRPr lang="ru-RU" b="1" i="1" dirty="0" smtClean="0">
              <a:latin typeface="Century Schoolbook" pitchFamily="18" charset="0"/>
            </a:endParaRPr>
          </a:p>
          <a:p>
            <a:pPr>
              <a:buNone/>
            </a:pPr>
            <a:endParaRPr lang="ru-RU" b="1" i="1" dirty="0" smtClean="0">
              <a:latin typeface="Century Schoolbook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14678" y="1571612"/>
            <a:ext cx="21605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214942" y="1571612"/>
            <a:ext cx="21605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857488" y="2143116"/>
            <a:ext cx="1500198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429124" y="2143116"/>
            <a:ext cx="2214578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071802" y="2714620"/>
            <a:ext cx="2000264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5072066" y="2714620"/>
            <a:ext cx="2286016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214678" y="3286124"/>
            <a:ext cx="1357321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643438" y="3286124"/>
            <a:ext cx="214314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9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Проверочная работа</a:t>
            </a:r>
          </a:p>
          <a:p>
            <a:pPr algn="ctr">
              <a:buNone/>
            </a:pPr>
            <a:endParaRPr lang="ru-RU" sz="8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/>
              <a:t>Рефлексия урока</a:t>
            </a:r>
            <a:endParaRPr lang="ru-RU" sz="5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Wingdings" pitchFamily="2" charset="2"/>
              <a:buChar char="ü"/>
            </a:pPr>
            <a:r>
              <a:rPr lang="ru-RU" sz="4400" dirty="0" smtClean="0"/>
              <a:t>Сегодня на уроке я узнал…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sz="4400" dirty="0" smtClean="0"/>
              <a:t>Мне было интересно….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sz="4400" dirty="0" smtClean="0"/>
              <a:t>Мне было трудно…..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sz="4400" dirty="0" smtClean="0"/>
              <a:t>Мне было непонятно….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sz="4400" dirty="0" smtClean="0"/>
              <a:t>Свою работу на уроке я оцениваю…</a:t>
            </a:r>
          </a:p>
          <a:p>
            <a:pPr>
              <a:buFont typeface="Wingdings" pitchFamily="2" charset="2"/>
              <a:buChar char="ü"/>
            </a:pPr>
            <a:endParaRPr lang="ru-RU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/>
              <a:t>С.87 №7, повторить правило</a:t>
            </a:r>
            <a:endParaRPr lang="ru-RU" sz="7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762000" y="304800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0000FF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Monotype Corsiva"/>
              </a:rPr>
              <a:t>Минутка чистописания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09600" y="1290638"/>
            <a:ext cx="6750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dirty="0" err="1">
                <a:latin typeface="Monotype Corsiva" pitchFamily="66" charset="0"/>
              </a:rPr>
              <a:t>Рр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Ррр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Рррр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Ррррр</a:t>
            </a:r>
            <a:r>
              <a:rPr lang="ru-RU" sz="4000" dirty="0">
                <a:latin typeface="Monotype Corsiva" pitchFamily="66" charset="0"/>
              </a:rPr>
              <a:t>   </a:t>
            </a:r>
            <a:r>
              <a:rPr lang="ru-RU" sz="4000" dirty="0" err="1">
                <a:latin typeface="Monotype Corsiva" pitchFamily="66" charset="0"/>
              </a:rPr>
              <a:t>р</a:t>
            </a:r>
            <a:endParaRPr lang="ru-RU" sz="4000" dirty="0">
              <a:latin typeface="Monotype Corsiva" pitchFamily="66" charset="0"/>
            </a:endParaRPr>
          </a:p>
        </p:txBody>
      </p:sp>
      <p:pic>
        <p:nvPicPr>
          <p:cNvPr id="5127" name="Picture 7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133600"/>
            <a:ext cx="4368800" cy="3932238"/>
          </a:xfrm>
          <a:prstGeom prst="rect">
            <a:avLst/>
          </a:prstGeom>
          <a:noFill/>
        </p:spPr>
      </p:pic>
      <p:pic>
        <p:nvPicPr>
          <p:cNvPr id="5128" name="Picture 8" descr="3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724400"/>
            <a:ext cx="1905000" cy="857250"/>
          </a:xfrm>
          <a:prstGeom prst="rect">
            <a:avLst/>
          </a:prstGeom>
          <a:noFill/>
        </p:spPr>
      </p:pic>
      <p:pic>
        <p:nvPicPr>
          <p:cNvPr id="5129" name="Picture 9" descr="1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733800"/>
            <a:ext cx="2362200" cy="841375"/>
          </a:xfrm>
          <a:prstGeom prst="rect">
            <a:avLst/>
          </a:prstGeom>
          <a:noFill/>
        </p:spPr>
      </p:pic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600200" y="23622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 dirty="0">
                <a:latin typeface="Monotype Corsiva" pitchFamily="66" charset="0"/>
              </a:rPr>
              <a:t>Брёвна не пилит рыба – пила.</a:t>
            </a:r>
          </a:p>
          <a:p>
            <a:r>
              <a:rPr lang="ru-RU" sz="4000" dirty="0">
                <a:latin typeface="Monotype Corsiva" pitchFamily="66" charset="0"/>
              </a:rPr>
              <a:t>Шить не умеет рыба – игла.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 rot="21060000">
            <a:off x="1981200" y="48768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060000">
            <a:off x="2047875" y="4868863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о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060000">
            <a:off x="790575" y="3425825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а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990600" y="762000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  <a:r>
              <a:rPr lang="ru-RU" sz="83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ссия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2298" name="Picture 10" descr="россия-коп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2250" y="3429000"/>
            <a:ext cx="4664075" cy="2544763"/>
          </a:xfrm>
          <a:prstGeom prst="rect">
            <a:avLst/>
          </a:prstGeom>
          <a:noFill/>
        </p:spPr>
      </p:pic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219200" y="1371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FF0000"/>
                </a:solidFill>
              </a:rPr>
              <a:t>о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3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 rot="21060000">
            <a:off x="1962150" y="4868863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060000">
            <a:off x="2051050" y="4868863"/>
            <a:ext cx="1136650" cy="1143000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и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060000">
            <a:off x="790575" y="3425825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е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971550" y="728663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род</a:t>
            </a:r>
            <a:r>
              <a:rPr lang="ru-RU" sz="83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3322" name="Picture 10" descr="роди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3429000"/>
            <a:ext cx="4337050" cy="3135313"/>
          </a:xfrm>
          <a:prstGeom prst="rect">
            <a:avLst/>
          </a:prstGeom>
          <a:noFill/>
        </p:spPr>
      </p:pic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362200" y="1371600"/>
            <a:ext cx="86518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dirty="0">
                <a:solidFill>
                  <a:srgbClr val="FF0000"/>
                </a:solidFill>
              </a:rPr>
              <a:t>и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 rot="21060000">
            <a:off x="1962150" y="4868863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060000">
            <a:off x="2047875" y="4868863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о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060000">
            <a:off x="790575" y="3425825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а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971550" y="728663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</a:t>
            </a:r>
            <a:r>
              <a:rPr lang="ru-RU" sz="83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r>
              <a:rPr lang="ru-RU" sz="92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лица</a:t>
            </a: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4346" name="Picture 10" descr="столиц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1875" y="2889250"/>
            <a:ext cx="2973388" cy="3716338"/>
          </a:xfrm>
          <a:prstGeom prst="rect">
            <a:avLst/>
          </a:prstGeom>
          <a:noFill/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524000" y="1371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FF0000"/>
                </a:solidFill>
              </a:rPr>
              <a:t>о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 rot="21060000">
            <a:off x="1962150" y="4868863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060000">
            <a:off x="2047875" y="4868863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о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060000">
            <a:off x="790575" y="3425825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а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971550" y="728663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6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д…рога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8442" name="Picture 10" descr="дорог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3429000"/>
            <a:ext cx="4332287" cy="3094038"/>
          </a:xfrm>
          <a:prstGeom prst="rect">
            <a:avLst/>
          </a:prstGeom>
          <a:noFill/>
        </p:spPr>
      </p:pic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1143000" y="14478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FF0000"/>
                </a:solidFill>
              </a:rPr>
              <a:t>о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 rot="21060000">
            <a:off x="1962150" y="4868863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180000">
            <a:off x="788988" y="3429000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е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180000">
            <a:off x="2049463" y="4865688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и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971550" y="728663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6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д…ревня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0490" name="Picture 10" descr="деревн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3519488"/>
            <a:ext cx="4332287" cy="3070225"/>
          </a:xfrm>
          <a:prstGeom prst="rect">
            <a:avLst/>
          </a:prstGeom>
          <a:noFill/>
        </p:spPr>
      </p:pic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219200" y="1371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FF0000"/>
                </a:solidFill>
              </a:rPr>
              <a:t>е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 rot="21060000">
            <a:off x="1962150" y="4868863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 rot="21060000">
            <a:off x="701675" y="3429000"/>
            <a:ext cx="1447800" cy="1066800"/>
          </a:xfrm>
          <a:prstGeom prst="flowChartPunchedTape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bIns="226800" anchor="ctr"/>
          <a:lstStyle/>
          <a:p>
            <a:pPr algn="ctr"/>
            <a:endParaRPr lang="ru-RU" sz="7200">
              <a:solidFill>
                <a:srgbClr val="993300"/>
              </a:solidFill>
              <a:latin typeface="Times New Roman" pitchFamily="18" charset="0"/>
            </a:endParaRPr>
          </a:p>
        </p:txBody>
      </p:sp>
      <p:sp>
        <p:nvSpPr>
          <p:cNvPr id="4" name="Скругленный прямоугольник 3">
            <a:hlinkClick r:id="" action="ppaction://macro?name=DA"/>
          </p:cNvPr>
          <p:cNvSpPr>
            <a:spLocks noChangeArrowheads="1"/>
          </p:cNvSpPr>
          <p:nvPr/>
        </p:nvSpPr>
        <p:spPr bwMode="auto">
          <a:xfrm rot="21060000">
            <a:off x="788988" y="3429000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а</a:t>
            </a:r>
          </a:p>
        </p:txBody>
      </p:sp>
      <p:sp>
        <p:nvSpPr>
          <p:cNvPr id="5" name="Скругленный прямоугольник 4">
            <a:hlinkClick r:id="" action="ppaction://macro?name=NET"/>
          </p:cNvPr>
          <p:cNvSpPr>
            <a:spLocks noChangeArrowheads="1"/>
          </p:cNvSpPr>
          <p:nvPr/>
        </p:nvSpPr>
        <p:spPr bwMode="auto">
          <a:xfrm rot="21060000">
            <a:off x="2049463" y="4865688"/>
            <a:ext cx="1136650" cy="1108075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bIns="226800" anchor="ctr"/>
          <a:lstStyle/>
          <a:p>
            <a:pPr algn="ctr"/>
            <a:r>
              <a:rPr lang="ru-RU" sz="7200">
                <a:solidFill>
                  <a:srgbClr val="993300"/>
                </a:solidFill>
                <a:cs typeface="Arial" charset="0"/>
              </a:rPr>
              <a:t>о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971550" y="728663"/>
            <a:ext cx="7200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Какую букву вставить?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50825" y="1628775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96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н…род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611188" y="3429000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1871663" y="4868863"/>
            <a:ext cx="26987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1514" name="Picture 10" descr="нар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3429000"/>
            <a:ext cx="4337050" cy="3135313"/>
          </a:xfrm>
          <a:prstGeom prst="rect">
            <a:avLst/>
          </a:prstGeom>
          <a:noFill/>
        </p:spPr>
      </p:pic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143000" y="1371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dirty="0" smtClean="0"/>
              <a:t>Сегодня мы продолжим работать </a:t>
            </a:r>
            <a:br>
              <a:rPr lang="ru-RU" dirty="0" smtClean="0"/>
            </a:br>
            <a:r>
              <a:rPr lang="ru-RU" dirty="0" smtClean="0"/>
              <a:t>над темой « Правописание безударных гласных в корне слова»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287</Words>
  <Application>Microsoft Office PowerPoint</Application>
  <PresentationFormat>Экран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Упражнения в правописании слов с  безударными гласными в корне слова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Сегодня мы продолжим работать  над темой « Правописание безударных гласных в корне слова»</vt:lpstr>
      <vt:lpstr>Слайд 10</vt:lpstr>
      <vt:lpstr>  Алгоритм </vt:lpstr>
      <vt:lpstr>Алые цветки</vt:lpstr>
      <vt:lpstr>Подбери проверочные слова.</vt:lpstr>
      <vt:lpstr>Подбери проверочное слово</vt:lpstr>
      <vt:lpstr>Слайд 15</vt:lpstr>
      <vt:lpstr>Рефлексия урока</vt:lpstr>
      <vt:lpstr>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SVETA</dc:creator>
  <cp:lastModifiedBy>SVETA</cp:lastModifiedBy>
  <cp:revision>26</cp:revision>
  <dcterms:created xsi:type="dcterms:W3CDTF">2010-10-23T13:11:05Z</dcterms:created>
  <dcterms:modified xsi:type="dcterms:W3CDTF">2010-10-25T16:52:49Z</dcterms:modified>
</cp:coreProperties>
</file>