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2A52-63F7-4532-A0E6-5A10031C4EA7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A553D-D3DB-4677-9144-7531C4FA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92908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ПРИМЕРНАЯ ПРОГРАММА ФОРМИРОВАНИЯ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КУЛЬТУРЫ ЗДОРОВОГО И БЕЗОПАСНОГО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ОБРАЗА ЖИЗНИ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1436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err="1" smtClean="0"/>
              <a:t>Здоровьесберегающая</a:t>
            </a:r>
            <a:r>
              <a:rPr lang="ru-RU" i="1" dirty="0" smtClean="0"/>
              <a:t> </a:t>
            </a:r>
            <a:r>
              <a:rPr lang="ru-RU" i="1" dirty="0"/>
              <a:t>инфраструктура образовательного учреждения включает:</a:t>
            </a:r>
            <a:endParaRPr lang="ru-RU" dirty="0"/>
          </a:p>
          <a:p>
            <a:pPr lvl="0"/>
            <a:r>
              <a:rPr lang="ru-RU" dirty="0"/>
              <a:t>соответствие состояния и содержания здания и </a:t>
            </a:r>
            <a:r>
              <a:rPr lang="ru-RU" dirty="0" smtClean="0"/>
              <a:t>помещений </a:t>
            </a:r>
            <a:r>
              <a:rPr lang="ru-RU" dirty="0"/>
              <a:t>образовательного учреждения санитарным и </a:t>
            </a:r>
            <a:r>
              <a:rPr lang="ru-RU" dirty="0" smtClean="0"/>
              <a:t>гигиеническим </a:t>
            </a:r>
            <a:r>
              <a:rPr lang="ru-RU" dirty="0"/>
              <a:t>нормам, нормам пожарной безопасности, </a:t>
            </a:r>
            <a:r>
              <a:rPr lang="ru-RU" dirty="0" smtClean="0"/>
              <a:t>требованиям охраны </a:t>
            </a:r>
            <a:r>
              <a:rPr lang="ru-RU" dirty="0"/>
              <a:t>здоровья и охраны труда обучающихся;</a:t>
            </a:r>
          </a:p>
          <a:p>
            <a:pPr lvl="0"/>
            <a:r>
              <a:rPr lang="ru-RU" dirty="0"/>
              <a:t>наличие и необходимое оснащение помещений для </a:t>
            </a:r>
            <a:r>
              <a:rPr lang="ru-RU" dirty="0" smtClean="0"/>
              <a:t>питания </a:t>
            </a:r>
            <a:r>
              <a:rPr lang="ru-RU" dirty="0"/>
              <a:t>обучающихся, а также для хранения и </a:t>
            </a:r>
            <a:r>
              <a:rPr lang="ru-RU" dirty="0" smtClean="0"/>
              <a:t>приготовления пищи</a:t>
            </a:r>
            <a:r>
              <a:rPr lang="ru-RU" dirty="0"/>
              <a:t>;</a:t>
            </a:r>
          </a:p>
          <a:p>
            <a:r>
              <a:rPr lang="ru-RU" dirty="0" smtClean="0"/>
              <a:t>организацию </a:t>
            </a:r>
            <a:r>
              <a:rPr lang="ru-RU" dirty="0"/>
              <a:t>качественного горячего питания </a:t>
            </a:r>
            <a:r>
              <a:rPr lang="ru-RU" dirty="0" smtClean="0"/>
              <a:t>учащихся</a:t>
            </a:r>
            <a:r>
              <a:rPr lang="ru-RU" dirty="0"/>
              <a:t>, в том числе горячих завтраков</a:t>
            </a:r>
            <a:r>
              <a:rPr lang="ru-RU" dirty="0" smtClean="0"/>
              <a:t>; оснащённость </a:t>
            </a:r>
            <a:r>
              <a:rPr lang="ru-RU" dirty="0"/>
              <a:t>кабинетов, физкультурного зала, </a:t>
            </a:r>
            <a:r>
              <a:rPr lang="ru-RU" dirty="0" smtClean="0"/>
              <a:t>спортплощадок </a:t>
            </a:r>
            <a:r>
              <a:rPr lang="ru-RU" dirty="0"/>
              <a:t>необходимым игровым и спортивным </a:t>
            </a:r>
            <a:r>
              <a:rPr lang="ru-RU" dirty="0" smtClean="0"/>
              <a:t>оборудованием </a:t>
            </a:r>
            <a:r>
              <a:rPr lang="ru-RU" dirty="0"/>
              <a:t>и инвентарём;</a:t>
            </a:r>
          </a:p>
          <a:p>
            <a:pPr lvl="0"/>
            <a:r>
              <a:rPr lang="ru-RU" dirty="0"/>
              <a:t>наличие помещений для медицинского персонала;</a:t>
            </a:r>
          </a:p>
          <a:p>
            <a:pPr lvl="0"/>
            <a:r>
              <a:rPr lang="ru-RU" dirty="0"/>
              <a:t>наличие необходимого (в расчёте на количество </a:t>
            </a:r>
            <a:r>
              <a:rPr lang="ru-RU" dirty="0" smtClean="0"/>
              <a:t>обучающихся</a:t>
            </a:r>
            <a:r>
              <a:rPr lang="ru-RU" dirty="0"/>
              <a:t>) и квалифицированного состава специалистов, </a:t>
            </a:r>
            <a:r>
              <a:rPr lang="ru-RU" dirty="0" smtClean="0"/>
              <a:t>обеспечивающих </a:t>
            </a:r>
            <a:r>
              <a:rPr lang="ru-RU" dirty="0"/>
              <a:t>оздоровительную работу с обучающимися (</a:t>
            </a:r>
            <a:r>
              <a:rPr lang="ru-RU" dirty="0" smtClean="0"/>
              <a:t>логопеды</a:t>
            </a:r>
            <a:r>
              <a:rPr lang="ru-RU" dirty="0"/>
              <a:t>, учителя физической культуры, психологи, </a:t>
            </a:r>
            <a:r>
              <a:rPr lang="ru-RU" dirty="0" smtClean="0"/>
              <a:t>медицинские работники</a:t>
            </a:r>
            <a:r>
              <a:rPr lang="ru-RU" dirty="0"/>
              <a:t>).</a:t>
            </a:r>
          </a:p>
          <a:p>
            <a:pPr>
              <a:buNone/>
            </a:pPr>
            <a:r>
              <a:rPr lang="ru-RU" dirty="0" smtClean="0"/>
              <a:t>     Ответственность </a:t>
            </a:r>
            <a:r>
              <a:rPr lang="ru-RU" dirty="0"/>
              <a:t>и контроль за реализацию этого блока возлагается на администрацию образовательного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Рациональная </a:t>
            </a:r>
            <a:r>
              <a:rPr lang="ru-RU" i="1" dirty="0"/>
              <a:t>организация учебной и </a:t>
            </a:r>
            <a:r>
              <a:rPr lang="ru-RU" i="1" dirty="0" err="1" smtClean="0"/>
              <a:t>внеучебной</a:t>
            </a:r>
            <a:r>
              <a:rPr lang="ru-RU" i="1" dirty="0" smtClean="0"/>
              <a:t> </a:t>
            </a:r>
            <a:r>
              <a:rPr lang="ru-RU" i="1" dirty="0"/>
              <a:t>деятельности обучающихся</a:t>
            </a:r>
            <a:r>
              <a:rPr lang="ru-RU" i="1" dirty="0" smtClean="0"/>
              <a:t>, </a:t>
            </a:r>
            <a:r>
              <a:rPr lang="ru-RU" dirty="0" smtClean="0"/>
              <a:t>направленная </a:t>
            </a:r>
            <a:r>
              <a:rPr lang="ru-RU" dirty="0"/>
              <a:t>на повышение эффективности учебного </a:t>
            </a:r>
            <a:r>
              <a:rPr lang="ru-RU" dirty="0" smtClean="0"/>
              <a:t>процесса</a:t>
            </a:r>
            <a:r>
              <a:rPr lang="ru-RU" dirty="0"/>
              <a:t>, снижение при этом чрезмерного </a:t>
            </a:r>
            <a:r>
              <a:rPr lang="ru-RU" dirty="0" smtClean="0"/>
              <a:t>функционального </a:t>
            </a:r>
            <a:r>
              <a:rPr lang="ru-RU" dirty="0" smtClean="0"/>
              <a:t>напряжения </a:t>
            </a:r>
            <a:r>
              <a:rPr lang="ru-RU" dirty="0"/>
              <a:t>и утомления, создание условий для снятия </a:t>
            </a:r>
            <a:r>
              <a:rPr lang="ru-RU" dirty="0" smtClean="0"/>
              <a:t>перегрузки</a:t>
            </a:r>
            <a:r>
              <a:rPr lang="ru-RU" dirty="0"/>
              <a:t>, нормального чередования труда и отдыха, включает:</a:t>
            </a:r>
          </a:p>
          <a:p>
            <a:r>
              <a:rPr lang="ru-RU" dirty="0" smtClean="0"/>
              <a:t>соблюдение </a:t>
            </a:r>
            <a:r>
              <a:rPr lang="ru-RU" dirty="0"/>
              <a:t>гигиенических норм и требований к </a:t>
            </a:r>
            <a:r>
              <a:rPr lang="ru-RU" dirty="0" smtClean="0"/>
              <a:t>организации </a:t>
            </a:r>
            <a:r>
              <a:rPr lang="ru-RU" dirty="0"/>
              <a:t>и объёму учебной и </a:t>
            </a:r>
            <a:r>
              <a:rPr lang="ru-RU" dirty="0" err="1"/>
              <a:t>внеучебной</a:t>
            </a:r>
            <a:r>
              <a:rPr lang="ru-RU" dirty="0"/>
              <a:t> нагрузки (</a:t>
            </a:r>
            <a:r>
              <a:rPr lang="ru-RU" dirty="0" smtClean="0"/>
              <a:t>выполнение </a:t>
            </a:r>
            <a:r>
              <a:rPr lang="ru-RU" dirty="0"/>
              <a:t>домашних заданий, занятия в кружках и спортивных </a:t>
            </a:r>
            <a:r>
              <a:rPr lang="ru-RU" dirty="0" smtClean="0"/>
              <a:t>секциях</a:t>
            </a:r>
            <a:r>
              <a:rPr lang="ru-RU" dirty="0"/>
              <a:t>) учащихся на всех этапах обучения;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643998" cy="6072230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  использование </a:t>
            </a:r>
            <a:r>
              <a:rPr lang="ru-RU" dirty="0"/>
              <a:t>методов и методик обучения, адекватных</a:t>
            </a:r>
            <a:br>
              <a:rPr lang="ru-RU" dirty="0"/>
            </a:br>
            <a:r>
              <a:rPr lang="ru-RU" dirty="0"/>
              <a:t>возрастным возможностям и особенностям обучающихся (</a:t>
            </a:r>
            <a:r>
              <a:rPr lang="ru-RU" dirty="0" smtClean="0"/>
              <a:t>использование </a:t>
            </a:r>
            <a:r>
              <a:rPr lang="ru-RU" dirty="0"/>
              <a:t>методик, прошедших апробацию);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  введение </a:t>
            </a:r>
            <a:r>
              <a:rPr lang="ru-RU" dirty="0"/>
              <a:t>любых инноваций в учебный процесс только</a:t>
            </a:r>
            <a:br>
              <a:rPr lang="ru-RU" dirty="0"/>
            </a:br>
            <a:r>
              <a:rPr lang="ru-RU" dirty="0"/>
              <a:t>под контролем специалистов;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  строгое </a:t>
            </a:r>
            <a:r>
              <a:rPr lang="ru-RU" dirty="0"/>
              <a:t>соблюдение всех требований к использованию</a:t>
            </a:r>
            <a:br>
              <a:rPr lang="ru-RU" dirty="0"/>
            </a:br>
            <a:r>
              <a:rPr lang="ru-RU" dirty="0"/>
              <a:t>технических средств обучения,  в том числе компьютеров и</a:t>
            </a:r>
            <a:br>
              <a:rPr lang="ru-RU" dirty="0"/>
            </a:br>
            <a:r>
              <a:rPr lang="ru-RU" dirty="0"/>
              <a:t>аудиовизуальных средств;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  индивидуализация </a:t>
            </a:r>
            <a:r>
              <a:rPr lang="ru-RU" dirty="0"/>
              <a:t>обучения (учёт индивидуальных </a:t>
            </a:r>
            <a:r>
              <a:rPr lang="ru-RU" dirty="0" smtClean="0"/>
              <a:t>особенностей </a:t>
            </a:r>
            <a:r>
              <a:rPr lang="ru-RU" dirty="0"/>
              <a:t>развития: темпа развития и </a:t>
            </a:r>
            <a:r>
              <a:rPr lang="ru-RU" dirty="0" smtClean="0"/>
              <a:t>темпа деятельности),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работа по индивидуальным программам начального общего образования.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  Эффективность </a:t>
            </a:r>
            <a:r>
              <a:rPr lang="ru-RU" dirty="0"/>
              <a:t>реализации этого блока зависит от </a:t>
            </a:r>
            <a:r>
              <a:rPr lang="ru-RU" dirty="0" smtClean="0"/>
              <a:t>деятельности </a:t>
            </a:r>
            <a:r>
              <a:rPr lang="ru-RU" dirty="0"/>
              <a:t>каждого педагога.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i="1" dirty="0" smtClean="0"/>
              <a:t>    Эффективная </a:t>
            </a:r>
            <a:r>
              <a:rPr lang="ru-RU" i="1" dirty="0"/>
              <a:t>организация физкультурно-оздоровительной работы</a:t>
            </a:r>
            <a:r>
              <a:rPr lang="ru-RU" i="1" dirty="0" smtClean="0"/>
              <a:t>, </a:t>
            </a:r>
            <a:r>
              <a:rPr lang="ru-RU" dirty="0" smtClean="0"/>
              <a:t>направленная </a:t>
            </a:r>
            <a:r>
              <a:rPr lang="ru-RU" dirty="0"/>
              <a:t>на обеспечение рациональной организации двигательного режима обучающихся, нормального физическо­го развития и двигательной подготовленности обучающихся всех возрастов, повышение адаптивных возможностей </a:t>
            </a:r>
            <a:r>
              <a:rPr lang="ru-RU" dirty="0" smtClean="0"/>
              <a:t>организма</a:t>
            </a:r>
            <a:r>
              <a:rPr lang="ru-RU" dirty="0"/>
              <a:t>, сохранение и укрепление здоровья обучающихся и формирование культуры здоровья, включает:</a:t>
            </a:r>
          </a:p>
          <a:p>
            <a:pPr lvl="0" algn="just"/>
            <a:r>
              <a:rPr lang="ru-RU" dirty="0"/>
              <a:t>полноценную и эффективную работу с обучающимися</a:t>
            </a:r>
            <a:br>
              <a:rPr lang="ru-RU" dirty="0"/>
            </a:br>
            <a:r>
              <a:rPr lang="ru-RU" dirty="0"/>
              <a:t>всех групп здоровья (на уроках физкультуры, в секциях и т. п.);</a:t>
            </a:r>
          </a:p>
          <a:p>
            <a:pPr lvl="0" algn="just"/>
            <a:r>
              <a:rPr lang="ru-RU" dirty="0"/>
              <a:t>рациональную и соответствующую организацию </a:t>
            </a:r>
            <a:r>
              <a:rPr lang="ru-RU" dirty="0" smtClean="0"/>
              <a:t>уроков физической </a:t>
            </a:r>
            <a:r>
              <a:rPr lang="ru-RU" dirty="0"/>
              <a:t>культуры и занятий активно-двигательного </a:t>
            </a:r>
            <a:r>
              <a:rPr lang="ru-RU" dirty="0" smtClean="0"/>
              <a:t>характера </a:t>
            </a:r>
            <a:r>
              <a:rPr lang="ru-RU" dirty="0"/>
              <a:t>на ступени начального общего образования;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1436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организацию занятий по лечебной физкультуре;</a:t>
            </a:r>
          </a:p>
          <a:p>
            <a:pPr lvl="0"/>
            <a:r>
              <a:rPr lang="ru-RU" dirty="0" smtClean="0"/>
              <a:t>организацию часа активных движений  (динамической</a:t>
            </a:r>
            <a:br>
              <a:rPr lang="ru-RU" dirty="0" smtClean="0"/>
            </a:br>
            <a:r>
              <a:rPr lang="ru-RU" dirty="0" smtClean="0"/>
              <a:t>паузы) между 3-м и 4-м уроками;</a:t>
            </a:r>
          </a:p>
          <a:p>
            <a:pPr lvl="0"/>
            <a:r>
              <a:rPr lang="ru-RU" dirty="0" smtClean="0"/>
              <a:t>организацию динамических перемен, физкультминуток</a:t>
            </a:r>
            <a:br>
              <a:rPr lang="ru-RU" dirty="0" smtClean="0"/>
            </a:br>
            <a:r>
              <a:rPr lang="ru-RU" dirty="0" smtClean="0"/>
              <a:t>на уроках, способствующих эмоциональной разгрузке и повышению двигательной активности;</a:t>
            </a:r>
          </a:p>
          <a:p>
            <a:pPr lvl="0"/>
            <a:r>
              <a:rPr lang="ru-RU" dirty="0" smtClean="0"/>
              <a:t>организацию работы спортивных секций и создание</a:t>
            </a:r>
            <a:br>
              <a:rPr lang="ru-RU" dirty="0" smtClean="0"/>
            </a:br>
            <a:r>
              <a:rPr lang="ru-RU" dirty="0" smtClean="0"/>
              <a:t>условий для их эффективного функционирования;</a:t>
            </a:r>
          </a:p>
          <a:p>
            <a:pPr lvl="0"/>
            <a:r>
              <a:rPr lang="ru-RU" dirty="0" smtClean="0"/>
              <a:t>регулярное проведение спортивно-оздоровительных мероприятий (дней спорта, соревнований, олимпиад,  походов</a:t>
            </a:r>
            <a:br>
              <a:rPr lang="ru-RU" dirty="0" smtClean="0"/>
            </a:br>
            <a:r>
              <a:rPr lang="ru-RU" dirty="0" smtClean="0"/>
              <a:t>и т. п.).</a:t>
            </a:r>
          </a:p>
          <a:p>
            <a:pPr>
              <a:buNone/>
            </a:pPr>
            <a:r>
              <a:rPr lang="ru-RU" dirty="0" smtClean="0"/>
              <a:t>     Реализация этого блока зависит от администрации образовательного учреждения, учителей физической культуры, а также всех педагогов.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600079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i="1" dirty="0" smtClean="0"/>
              <a:t>    Реализация </a:t>
            </a:r>
            <a:r>
              <a:rPr lang="ru-RU" i="1" dirty="0"/>
              <a:t>дополнительных образовательных программ предусматривает:</a:t>
            </a:r>
            <a:endParaRPr lang="ru-RU" dirty="0"/>
          </a:p>
          <a:p>
            <a:r>
              <a:rPr lang="ru-RU" dirty="0" smtClean="0"/>
              <a:t>внедрение </a:t>
            </a:r>
            <a:r>
              <a:rPr lang="ru-RU" dirty="0"/>
              <a:t>в систему работы образовательного </a:t>
            </a:r>
            <a:r>
              <a:rPr lang="ru-RU" dirty="0" smtClean="0"/>
              <a:t>учреждения </a:t>
            </a:r>
            <a:r>
              <a:rPr lang="ru-RU" dirty="0"/>
              <a:t>программ, направленных на формирование ценности </a:t>
            </a:r>
            <a:r>
              <a:rPr lang="ru-RU" dirty="0" smtClean="0"/>
              <a:t>здо</a:t>
            </a:r>
            <a:r>
              <a:rPr lang="ru-RU" dirty="0"/>
              <a:t>ровья и здорового образа жизни, в качестве отдельных </a:t>
            </a:r>
            <a:r>
              <a:rPr lang="ru-RU" dirty="0" smtClean="0"/>
              <a:t>образовательных </a:t>
            </a:r>
            <a:r>
              <a:rPr lang="ru-RU" dirty="0"/>
              <a:t>модулей или компонентов, включенных в </a:t>
            </a:r>
            <a:r>
              <a:rPr lang="ru-RU" dirty="0" smtClean="0"/>
              <a:t>учебный </a:t>
            </a:r>
            <a:r>
              <a:rPr lang="ru-RU" dirty="0"/>
              <a:t>процесс;  </a:t>
            </a:r>
          </a:p>
          <a:p>
            <a:pPr lvl="0"/>
            <a:r>
              <a:rPr lang="ru-RU" dirty="0"/>
              <a:t>проведение дней здоровья, конкурсов, праздников и </a:t>
            </a:r>
            <a:endParaRPr lang="ru-RU" dirty="0" smtClean="0"/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 т</a:t>
            </a:r>
            <a:r>
              <a:rPr lang="ru-RU" dirty="0"/>
              <a:t>. п.;</a:t>
            </a:r>
          </a:p>
          <a:p>
            <a:pPr lvl="0"/>
            <a:r>
              <a:rPr lang="ru-RU" dirty="0"/>
              <a:t>создание общественного совета по здоровью, </a:t>
            </a:r>
            <a:r>
              <a:rPr lang="ru-RU" dirty="0" smtClean="0"/>
              <a:t>включаю-</a:t>
            </a:r>
            <a:br>
              <a:rPr lang="ru-RU" dirty="0" smtClean="0"/>
            </a:br>
            <a:r>
              <a:rPr lang="ru-RU" dirty="0" err="1" smtClean="0"/>
              <a:t>щего</a:t>
            </a:r>
            <a:r>
              <a:rPr lang="ru-RU" dirty="0" smtClean="0"/>
              <a:t> </a:t>
            </a:r>
            <a:r>
              <a:rPr lang="ru-RU" dirty="0"/>
              <a:t>представителей администрации, </a:t>
            </a:r>
            <a:r>
              <a:rPr lang="ru-RU" dirty="0" smtClean="0"/>
              <a:t>учащихся </a:t>
            </a:r>
            <a:r>
              <a:rPr lang="ru-RU" dirty="0"/>
              <a:t>старших </a:t>
            </a:r>
            <a:r>
              <a:rPr lang="ru-RU" dirty="0" smtClean="0"/>
              <a:t>классов</a:t>
            </a:r>
            <a:r>
              <a:rPr lang="ru-RU" dirty="0"/>
              <a:t>, родителей (законных представителей), </a:t>
            </a:r>
            <a:r>
              <a:rPr lang="ru-RU" dirty="0" smtClean="0"/>
              <a:t>разрабатывающих и </a:t>
            </a:r>
            <a:r>
              <a:rPr lang="ru-RU" dirty="0"/>
              <a:t>реализующих школьную программу «Образование и </a:t>
            </a:r>
            <a:r>
              <a:rPr lang="ru-RU" dirty="0" smtClean="0"/>
              <a:t>здоровье</a:t>
            </a:r>
            <a:r>
              <a:rPr lang="ru-RU" dirty="0"/>
              <a:t>».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21510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   В </a:t>
            </a:r>
            <a:r>
              <a:rPr lang="ru-RU" dirty="0"/>
              <a:t>качестве образовательной программы может быть </a:t>
            </a:r>
            <a:r>
              <a:rPr lang="ru-RU" dirty="0" smtClean="0"/>
              <a:t>использован учебно-методический </a:t>
            </a:r>
            <a:r>
              <a:rPr lang="ru-RU" dirty="0"/>
              <a:t>комплект «Все цвета, кроме </a:t>
            </a:r>
            <a:r>
              <a:rPr lang="ru-RU" dirty="0" smtClean="0"/>
              <a:t>чёрного», </a:t>
            </a:r>
            <a:r>
              <a:rPr lang="ru-RU" dirty="0"/>
              <a:t>который включает рабочие тетради для учащихся 2 классов («Учусь понимать себя»), 3 классов («Учусь </a:t>
            </a:r>
            <a:r>
              <a:rPr lang="ru-RU" dirty="0" smtClean="0"/>
              <a:t>понимать </a:t>
            </a:r>
            <a:r>
              <a:rPr lang="ru-RU" dirty="0"/>
              <a:t>других»), </a:t>
            </a:r>
            <a:r>
              <a:rPr lang="ru-RU" dirty="0" smtClean="0"/>
              <a:t>    4 </a:t>
            </a:r>
            <a:r>
              <a:rPr lang="ru-RU" dirty="0"/>
              <a:t>классов («Учусь общаться»), пособие для </a:t>
            </a:r>
            <a:r>
              <a:rPr lang="ru-RU" dirty="0" smtClean="0"/>
              <a:t>педагогов </a:t>
            </a:r>
            <a:r>
              <a:rPr lang="ru-RU" dirty="0"/>
              <a:t>«Организация педагогической профилактики вредных привычек среди младших школьников» и книгу для </a:t>
            </a:r>
            <a:r>
              <a:rPr lang="ru-RU" dirty="0" smtClean="0"/>
              <a:t>родителей.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Программы</a:t>
            </a:r>
            <a:r>
              <a:rPr lang="ru-RU" dirty="0"/>
              <a:t>, направленные на формирование ценности здоровья и здорового образа жизни, предусматривают разные формы организации занятий:</a:t>
            </a:r>
          </a:p>
          <a:p>
            <a:pPr lvl="0"/>
            <a:r>
              <a:rPr lang="ru-RU" dirty="0"/>
              <a:t>интеграцию в базовые образовательные дисциплины;</a:t>
            </a:r>
          </a:p>
          <a:p>
            <a:pPr lvl="0"/>
            <a:r>
              <a:rPr lang="ru-RU" dirty="0"/>
              <a:t>проведение часов здоровья;</a:t>
            </a:r>
          </a:p>
          <a:p>
            <a:pPr lvl="0"/>
            <a:r>
              <a:rPr lang="ru-RU" dirty="0"/>
              <a:t>факультативные занятия;</a:t>
            </a:r>
          </a:p>
          <a:p>
            <a:pPr lvl="0"/>
            <a:r>
              <a:rPr lang="ru-RU" dirty="0"/>
              <a:t>проведение классных часов;</a:t>
            </a:r>
          </a:p>
          <a:p>
            <a:pPr lvl="0"/>
            <a:r>
              <a:rPr lang="ru-RU" dirty="0"/>
              <a:t>занятия в кружках;</a:t>
            </a:r>
          </a:p>
          <a:p>
            <a:pPr lvl="0"/>
            <a:r>
              <a:rPr lang="ru-RU" dirty="0"/>
              <a:t>проведение </a:t>
            </a:r>
            <a:r>
              <a:rPr lang="ru-RU" dirty="0" err="1"/>
              <a:t>досуговых</a:t>
            </a:r>
            <a:r>
              <a:rPr lang="ru-RU" dirty="0"/>
              <a:t> мероприятий; конкурсов, </a:t>
            </a:r>
            <a:r>
              <a:rPr lang="ru-RU" dirty="0" smtClean="0"/>
              <a:t>праздников</a:t>
            </a:r>
            <a:r>
              <a:rPr lang="ru-RU" dirty="0"/>
              <a:t>, викторин, экскурсий и т. п.;</a:t>
            </a:r>
          </a:p>
          <a:p>
            <a:pPr lvl="0"/>
            <a:r>
              <a:rPr lang="ru-RU" dirty="0"/>
              <a:t>организацию дней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    Просветительская </a:t>
            </a:r>
            <a:r>
              <a:rPr lang="ru-RU" i="1" dirty="0"/>
              <a:t>работа с родителями (законными представителями) включает:</a:t>
            </a:r>
            <a:endParaRPr lang="ru-RU" dirty="0"/>
          </a:p>
          <a:p>
            <a:pPr lvl="0" algn="just"/>
            <a:r>
              <a:rPr lang="ru-RU" dirty="0"/>
              <a:t>лекции, семинары, консультации, курсы по </a:t>
            </a:r>
            <a:r>
              <a:rPr lang="ru-RU" dirty="0" smtClean="0"/>
              <a:t>различным вопросам </a:t>
            </a:r>
            <a:r>
              <a:rPr lang="ru-RU" dirty="0"/>
              <a:t>роста и развития ребёнка, его здоровья, факторам</a:t>
            </a:r>
            <a:r>
              <a:rPr lang="ru-RU" dirty="0" smtClean="0"/>
              <a:t>, положительно </a:t>
            </a:r>
            <a:r>
              <a:rPr lang="ru-RU" dirty="0"/>
              <a:t>и отрицательно влияющим на здоровье </a:t>
            </a:r>
            <a:r>
              <a:rPr lang="ru-RU" dirty="0" smtClean="0"/>
              <a:t>детей и </a:t>
            </a:r>
            <a:r>
              <a:rPr lang="ru-RU" dirty="0"/>
              <a:t>т. п.;</a:t>
            </a:r>
          </a:p>
          <a:p>
            <a:pPr lvl="0" algn="just"/>
            <a:r>
              <a:rPr lang="ru-RU" dirty="0"/>
              <a:t>приобретение для родителей (законных </a:t>
            </a:r>
            <a:r>
              <a:rPr lang="ru-RU" dirty="0" smtClean="0"/>
              <a:t> представителей) необходимой </a:t>
            </a:r>
            <a:r>
              <a:rPr lang="ru-RU" dirty="0"/>
              <a:t>научно-методической литературы;</a:t>
            </a:r>
          </a:p>
          <a:p>
            <a:pPr lvl="0" algn="just"/>
            <a:r>
              <a:rPr lang="ru-RU" dirty="0"/>
              <a:t>организацию совместной работы педагогов и </a:t>
            </a:r>
            <a:r>
              <a:rPr lang="ru-RU" dirty="0" smtClean="0"/>
              <a:t>родителей (</a:t>
            </a:r>
            <a:r>
              <a:rPr lang="ru-RU" dirty="0"/>
              <a:t>законных представителей) по проведению спортивных </a:t>
            </a:r>
            <a:r>
              <a:rPr lang="ru-RU" dirty="0" smtClean="0"/>
              <a:t>соревнований</a:t>
            </a:r>
            <a:r>
              <a:rPr lang="ru-RU" dirty="0"/>
              <a:t>, дней здоровья, занятий по профилактике </a:t>
            </a:r>
            <a:r>
              <a:rPr lang="ru-RU" dirty="0" smtClean="0"/>
              <a:t>вредных привычек </a:t>
            </a:r>
            <a:r>
              <a:rPr lang="ru-RU" dirty="0"/>
              <a:t>и т. п.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Задачи</a:t>
            </a:r>
            <a:r>
              <a:rPr lang="ru-RU" b="1" dirty="0" smtClean="0"/>
              <a:t> </a:t>
            </a:r>
            <a:r>
              <a:rPr lang="ru-RU" sz="2800" b="1" dirty="0" smtClean="0"/>
              <a:t>программы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268931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5200" dirty="0"/>
              <a:t>сформировать представление о позитивных факторах</a:t>
            </a:r>
            <a:r>
              <a:rPr lang="ru-RU" sz="5200" dirty="0" smtClean="0"/>
              <a:t>, влияющих </a:t>
            </a:r>
            <a:r>
              <a:rPr lang="ru-RU" sz="5200" dirty="0"/>
              <a:t>на здоровье;</a:t>
            </a:r>
          </a:p>
          <a:p>
            <a:pPr lvl="0" algn="just"/>
            <a:r>
              <a:rPr lang="ru-RU" sz="5200" dirty="0"/>
              <a:t>научить обучающихся делать осознанный выбор </a:t>
            </a:r>
            <a:r>
              <a:rPr lang="ru-RU" sz="5200" dirty="0" smtClean="0"/>
              <a:t>поступков</a:t>
            </a:r>
            <a:r>
              <a:rPr lang="ru-RU" sz="5200" dirty="0"/>
              <a:t>, поведения, позволяющих сохранять и укреплять здоровье;</a:t>
            </a:r>
          </a:p>
          <a:p>
            <a:pPr lvl="0" algn="just"/>
            <a:r>
              <a:rPr lang="ru-RU" sz="5200" dirty="0"/>
              <a:t>научить выполнять правила личной гигиены и развить</a:t>
            </a:r>
            <a:br>
              <a:rPr lang="ru-RU" sz="5200" dirty="0"/>
            </a:br>
            <a:r>
              <a:rPr lang="ru-RU" sz="5200" dirty="0"/>
              <a:t>готовность на основе её использования самостоятельно </a:t>
            </a:r>
            <a:r>
              <a:rPr lang="ru-RU" sz="5200" dirty="0" smtClean="0"/>
              <a:t>поддерживать </a:t>
            </a:r>
            <a:r>
              <a:rPr lang="ru-RU" sz="5200" dirty="0"/>
              <a:t>своё здоровье</a:t>
            </a:r>
            <a:r>
              <a:rPr lang="ru-RU" sz="5200" dirty="0" smtClean="0"/>
              <a:t>;</a:t>
            </a:r>
            <a:endParaRPr lang="ru-RU" sz="5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554683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сформировать представление о правильном (здоровом) питании, его режиме, структуре, полезных продуктах;</a:t>
            </a:r>
          </a:p>
          <a:p>
            <a:pPr lvl="0" algn="just"/>
            <a:r>
              <a:rPr lang="ru-RU" sz="2800" dirty="0" smtClean="0"/>
              <a:t>сформировать представление о рациональной организации режима дня, учёбы и отдыха, двигательной активности, научить ребёнка составлять, анализировать и контролировать свой режим дня;</a:t>
            </a:r>
          </a:p>
          <a:p>
            <a:pPr lvl="0" algn="just"/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/>
              <a:t>дать представление с учётом принципа информационной безопасности о негативных факторах риска здоровью детей (сниженная двигательная активность, инфекционные заболевания, переутомления и т. п.), о существовании и причинах возникновения зависимостей от табака, алкоголя, наркотиков</a:t>
            </a:r>
            <a:br>
              <a:rPr lang="ru-RU" dirty="0" smtClean="0"/>
            </a:br>
            <a:r>
              <a:rPr lang="ru-RU" dirty="0" smtClean="0"/>
              <a:t>и других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веществ, их пагубном влиянии на здоровье;</a:t>
            </a:r>
          </a:p>
          <a:p>
            <a:pPr lvl="0" algn="just"/>
            <a:r>
              <a:rPr lang="ru-RU" dirty="0" smtClean="0"/>
              <a:t>дать представление о влиянии позитивных и негативных эмоций на здоровье, в том числе получаемых от общения с компьютером, просмотра телепередач, участия в азартных играх;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обучить элементарным навыкам эмоциональной разгрузки (релаксации);</a:t>
            </a:r>
          </a:p>
          <a:p>
            <a:pPr lvl="0" algn="just"/>
            <a:r>
              <a:rPr lang="ru-RU" dirty="0" smtClean="0"/>
              <a:t>сформировать навыки позитивного коммуникативного общения;</a:t>
            </a:r>
          </a:p>
          <a:p>
            <a:pPr lvl="0" algn="just"/>
            <a:r>
              <a:rPr lang="ru-RU" dirty="0" smtClean="0"/>
              <a:t>сформировать представление об основных компонентах культуры здоровья и здорового образа жизни;</a:t>
            </a:r>
          </a:p>
          <a:p>
            <a:pPr lvl="0" algn="just"/>
            <a:r>
              <a:rPr lang="ru-RU" dirty="0" smtClean="0"/>
              <a:t>сформировать потребность ребёнка безбоязненно обращаться к врачу по любым вопросам состояния здоровья, в том числе связанным с особенностями роста и развития.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 </a:t>
            </a:r>
            <a:r>
              <a:rPr lang="ru-RU" sz="2200" b="1" dirty="0"/>
              <a:t>Базовая модель организации </a:t>
            </a:r>
            <a:r>
              <a:rPr lang="ru-RU" sz="2200" b="1" dirty="0" smtClean="0"/>
              <a:t>работы образовательного </a:t>
            </a:r>
            <a:r>
              <a:rPr lang="ru-RU" sz="2200" b="1" dirty="0"/>
              <a:t>учреждения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по формированию у обучающихся </a:t>
            </a:r>
            <a:r>
              <a:rPr lang="ru-RU" sz="2200" b="1" dirty="0" smtClean="0"/>
              <a:t>культуры здорового </a:t>
            </a:r>
            <a:r>
              <a:rPr lang="ru-RU" sz="2200" b="1" dirty="0"/>
              <a:t>и безопасного образа жизни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i="1" dirty="0" smtClean="0"/>
              <a:t>    </a:t>
            </a:r>
          </a:p>
          <a:p>
            <a:pPr algn="just">
              <a:buNone/>
            </a:pPr>
            <a:r>
              <a:rPr lang="ru-RU" i="1" dirty="0" smtClean="0"/>
              <a:t>      Первый </a:t>
            </a:r>
            <a:r>
              <a:rPr lang="ru-RU" i="1" dirty="0"/>
              <a:t>этап — </a:t>
            </a:r>
            <a:r>
              <a:rPr lang="ru-RU" dirty="0"/>
              <a:t>анализ состояния и планирование </a:t>
            </a:r>
            <a:r>
              <a:rPr lang="ru-RU" dirty="0" smtClean="0"/>
              <a:t>работы </a:t>
            </a:r>
            <a:r>
              <a:rPr lang="ru-RU" dirty="0"/>
              <a:t>образовательного учреждения по данному направлению, в том числе по:</a:t>
            </a:r>
          </a:p>
          <a:p>
            <a:pPr lvl="0" algn="just"/>
            <a:r>
              <a:rPr lang="ru-RU" dirty="0"/>
              <a:t>организации режима дня детей, их нагрузкам, питанию,</a:t>
            </a:r>
            <a:br>
              <a:rPr lang="ru-RU" dirty="0"/>
            </a:br>
            <a:r>
              <a:rPr lang="ru-RU" dirty="0"/>
              <a:t>физкультурно-оздоровительной   работе,   </a:t>
            </a:r>
            <a:r>
              <a:rPr lang="ru-RU" dirty="0" err="1"/>
              <a:t>сформированности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элементарных навыков гигиены, рационального питания и</a:t>
            </a:r>
            <a:br>
              <a:rPr lang="ru-RU" dirty="0"/>
            </a:br>
            <a:r>
              <a:rPr lang="ru-RU" dirty="0"/>
              <a:t>профилактике вредных привычек;</a:t>
            </a:r>
          </a:p>
          <a:p>
            <a:pPr lvl="0" algn="just"/>
            <a:r>
              <a:rPr lang="ru-RU" dirty="0"/>
              <a:t>организации просветительской работы образовательного</a:t>
            </a:r>
            <a:br>
              <a:rPr lang="ru-RU" dirty="0"/>
            </a:br>
            <a:r>
              <a:rPr lang="ru-RU" dirty="0"/>
              <a:t>учреждения с учащимися и родителями (законными </a:t>
            </a:r>
            <a:r>
              <a:rPr lang="ru-RU" dirty="0" smtClean="0"/>
              <a:t>представителями</a:t>
            </a:r>
            <a:r>
              <a:rPr lang="ru-RU" dirty="0"/>
              <a:t>) ;</a:t>
            </a:r>
          </a:p>
          <a:p>
            <a:pPr lvl="0" algn="just"/>
            <a:r>
              <a:rPr lang="ru-RU" dirty="0"/>
              <a:t>выделению приоритетов в работе образовательного </a:t>
            </a:r>
            <a:r>
              <a:rPr lang="ru-RU" dirty="0" smtClean="0"/>
              <a:t>учреждения </a:t>
            </a:r>
            <a:r>
              <a:rPr lang="ru-RU" dirty="0"/>
              <a:t>с учётом результатов проведённого анализа, а </a:t>
            </a:r>
            <a:r>
              <a:rPr lang="ru-RU" dirty="0" smtClean="0"/>
              <a:t>также </a:t>
            </a:r>
            <a:r>
              <a:rPr lang="ru-RU" dirty="0"/>
              <a:t>возрастных особенностей обучающихся на ступени </a:t>
            </a:r>
            <a:r>
              <a:rPr lang="ru-RU" dirty="0" smtClean="0"/>
              <a:t>начального </a:t>
            </a:r>
            <a:r>
              <a:rPr lang="ru-RU" dirty="0"/>
              <a:t>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  Второй </a:t>
            </a:r>
            <a:r>
              <a:rPr lang="ru-RU" i="1" dirty="0"/>
              <a:t>этап </a:t>
            </a:r>
            <a:r>
              <a:rPr lang="ru-RU" dirty="0"/>
              <a:t>— организация просветительской работы образовательного учреждения.</a:t>
            </a:r>
          </a:p>
          <a:p>
            <a:pPr algn="just">
              <a:buNone/>
            </a:pPr>
            <a:r>
              <a:rPr lang="ru-RU" dirty="0" smtClean="0"/>
              <a:t>     1</a:t>
            </a:r>
            <a:r>
              <a:rPr lang="ru-RU" dirty="0"/>
              <a:t>.	Просветительско-воспитательная работа с </a:t>
            </a:r>
            <a:r>
              <a:rPr lang="ru-RU" dirty="0" smtClean="0"/>
              <a:t>обучающимися</a:t>
            </a:r>
            <a:r>
              <a:rPr lang="ru-RU" dirty="0"/>
              <a:t>, направленная на формирование ценности здоровья и </a:t>
            </a:r>
            <a:r>
              <a:rPr lang="ru-RU" dirty="0" smtClean="0"/>
              <a:t>здорового </a:t>
            </a:r>
            <a:r>
              <a:rPr lang="ru-RU" dirty="0"/>
              <a:t>образа жизни, включает:</a:t>
            </a:r>
          </a:p>
          <a:p>
            <a:pPr lvl="0" algn="just"/>
            <a:r>
              <a:rPr lang="ru-RU" dirty="0"/>
              <a:t>внедрение в систему работы образовательного </a:t>
            </a:r>
            <a:r>
              <a:rPr lang="ru-RU" dirty="0" smtClean="0"/>
              <a:t>учреждения </a:t>
            </a:r>
            <a:r>
              <a:rPr lang="ru-RU" dirty="0"/>
              <a:t>дополнительных образовательных программ, </a:t>
            </a:r>
            <a:r>
              <a:rPr lang="ru-RU" dirty="0" smtClean="0"/>
              <a:t>направленных </a:t>
            </a:r>
            <a:r>
              <a:rPr lang="ru-RU" dirty="0"/>
              <a:t>на формирование ценности здоровья и здорового </a:t>
            </a:r>
            <a:r>
              <a:rPr lang="ru-RU" dirty="0" smtClean="0"/>
              <a:t>образа жизни</a:t>
            </a:r>
            <a:r>
              <a:rPr lang="ru-RU" dirty="0"/>
              <a:t>, которые должны носить модульный характер, </a:t>
            </a:r>
            <a:r>
              <a:rPr lang="ru-RU" dirty="0" smtClean="0"/>
              <a:t>реализовываться </a:t>
            </a:r>
            <a:r>
              <a:rPr lang="ru-RU" dirty="0"/>
              <a:t>во внеурочной деятельности либо включаться </a:t>
            </a:r>
            <a:r>
              <a:rPr lang="ru-RU" dirty="0" smtClean="0"/>
              <a:t>в учебный </a:t>
            </a:r>
            <a:r>
              <a:rPr lang="ru-RU" dirty="0"/>
              <a:t>процесс;</a:t>
            </a:r>
          </a:p>
          <a:p>
            <a:pPr lvl="0" algn="just"/>
            <a:r>
              <a:rPr lang="ru-RU" dirty="0"/>
              <a:t>лекции, беседы, консультации по проблемам сохранения</a:t>
            </a:r>
            <a:br>
              <a:rPr lang="ru-RU" dirty="0"/>
            </a:br>
            <a:r>
              <a:rPr lang="ru-RU" dirty="0"/>
              <a:t>и укрепления здоровья, профилактики вредных привычек;</a:t>
            </a:r>
          </a:p>
          <a:p>
            <a:pPr lvl="0" algn="just"/>
            <a:r>
              <a:rPr lang="ru-RU" dirty="0"/>
              <a:t>проведение дней здоровья,  конкурсов,  праздников и</a:t>
            </a:r>
            <a:br>
              <a:rPr lang="ru-RU" dirty="0"/>
            </a:br>
            <a:r>
              <a:rPr lang="ru-RU" dirty="0"/>
              <a:t>других активных мероприятий, направленных на пропаганду</a:t>
            </a:r>
            <a:br>
              <a:rPr lang="ru-RU" dirty="0"/>
            </a:br>
            <a:r>
              <a:rPr lang="ru-RU" dirty="0"/>
              <a:t>здорового образа жизни;</a:t>
            </a:r>
          </a:p>
          <a:p>
            <a:pPr lvl="0" algn="just"/>
            <a:r>
              <a:rPr lang="ru-RU" dirty="0"/>
              <a:t>создание в школе общественного совета по здоровью,</a:t>
            </a:r>
            <a:br>
              <a:rPr lang="ru-RU" dirty="0"/>
            </a:br>
            <a:r>
              <a:rPr lang="ru-RU" dirty="0"/>
              <a:t>включающего представителей администрации, учащихся </a:t>
            </a:r>
            <a:r>
              <a:rPr lang="ru-RU" dirty="0" smtClean="0"/>
              <a:t>старших </a:t>
            </a:r>
            <a:r>
              <a:rPr lang="ru-RU" dirty="0"/>
              <a:t>классов, родителей (законных представителей).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2.	Просветительская и методическая работа с педагогами,</a:t>
            </a:r>
            <a:br>
              <a:rPr lang="ru-RU" dirty="0" smtClean="0"/>
            </a:br>
            <a:r>
              <a:rPr lang="ru-RU" dirty="0" smtClean="0"/>
              <a:t>специалистами и родителями (законными представителями),</a:t>
            </a:r>
            <a:br>
              <a:rPr lang="ru-RU" dirty="0" smtClean="0"/>
            </a:br>
            <a:r>
              <a:rPr lang="ru-RU" dirty="0" smtClean="0"/>
              <a:t>направленная на повышение квалификации работников образовательного учреждения и повышение уровня знаний родителей (законных представителей) по проблемам охраны и</a:t>
            </a:r>
            <a:br>
              <a:rPr lang="ru-RU" dirty="0" smtClean="0"/>
            </a:br>
            <a:r>
              <a:rPr lang="ru-RU" dirty="0" smtClean="0"/>
              <a:t>укрепления здоровья детей, включает:</a:t>
            </a:r>
          </a:p>
          <a:p>
            <a:pPr lvl="0"/>
            <a:r>
              <a:rPr lang="ru-RU" dirty="0" smtClean="0"/>
              <a:t>проведение соответствующих лекций, семинаров, круглых столов и т. п.;</a:t>
            </a:r>
          </a:p>
          <a:p>
            <a:pPr lvl="0"/>
            <a:r>
              <a:rPr lang="ru-RU" dirty="0" smtClean="0"/>
              <a:t>приобретение для педагогов, специалистов и родителей</a:t>
            </a:r>
            <a:br>
              <a:rPr lang="ru-RU" dirty="0" smtClean="0"/>
            </a:br>
            <a:r>
              <a:rPr lang="ru-RU" dirty="0" smtClean="0"/>
              <a:t>(законных представителей) необходимой  научно-методической литературы;</a:t>
            </a:r>
          </a:p>
          <a:p>
            <a:pPr lvl="0"/>
            <a:r>
              <a:rPr lang="ru-RU" dirty="0" smtClean="0"/>
              <a:t>привлечение педагогов и родителей (законных представителей) к совместной работе по проведению оздоровительных мероприятий и спортивных соревнований.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2400" b="1" dirty="0"/>
              <a:t>Структура системной </a:t>
            </a:r>
            <a:r>
              <a:rPr lang="ru-RU" sz="2400" b="1" dirty="0" smtClean="0"/>
              <a:t>работы по </a:t>
            </a:r>
            <a:r>
              <a:rPr lang="ru-RU" sz="2400" b="1" dirty="0"/>
              <a:t>формированию культуры </a:t>
            </a:r>
            <a:r>
              <a:rPr lang="ru-RU" sz="2400" b="1" dirty="0" smtClean="0"/>
              <a:t>здорового и </a:t>
            </a:r>
            <a:r>
              <a:rPr lang="ru-RU" sz="2400" b="1" dirty="0"/>
              <a:t>безопасного образа жизни на ступени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начального общего образования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5 блоков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1.  </a:t>
            </a:r>
            <a:r>
              <a:rPr lang="ru-RU" dirty="0" err="1" smtClean="0"/>
              <a:t>Здоровьесберегающая</a:t>
            </a:r>
            <a:r>
              <a:rPr lang="ru-RU" dirty="0" smtClean="0"/>
              <a:t> инфраструктура;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2. Рациональная организация учебной и </a:t>
            </a:r>
            <a:r>
              <a:rPr lang="ru-RU" i="1" dirty="0" err="1" smtClean="0"/>
              <a:t>внеучебной</a:t>
            </a:r>
            <a:r>
              <a:rPr lang="ru-RU" i="1" dirty="0" smtClean="0"/>
              <a:t> деятельности обучающихся;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3.</a:t>
            </a:r>
            <a:r>
              <a:rPr lang="ru-RU" i="1" dirty="0"/>
              <a:t> </a:t>
            </a:r>
            <a:r>
              <a:rPr lang="ru-RU" i="1" dirty="0" smtClean="0"/>
              <a:t>Эффективная организация физкультурно-оздоровительной работы;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4. Реализация дополнительных образовательных программ;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5.</a:t>
            </a:r>
            <a:r>
              <a:rPr lang="ru-RU" i="1" dirty="0"/>
              <a:t> </a:t>
            </a:r>
            <a:r>
              <a:rPr lang="ru-RU" i="1" dirty="0" smtClean="0"/>
              <a:t>Просветительская работа с родителями (законными представителями).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803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ПРИМЕРНАЯ ПРОГРАММА ФОРМИРОВАНИЯ КУЛЬТУРЫ ЗДОРОВОГО И БЕЗОПАСНОГО ОБРАЗА ЖИЗНИ </vt:lpstr>
      <vt:lpstr>Задачи программы</vt:lpstr>
      <vt:lpstr>Слайд 3</vt:lpstr>
      <vt:lpstr>Слайд 4</vt:lpstr>
      <vt:lpstr>Слайд 5</vt:lpstr>
      <vt:lpstr> Базовая модель организации работы образовательного учреждения по формированию у обучающихся культуры здорового и безопасного образа жизни </vt:lpstr>
      <vt:lpstr>Слайд 7</vt:lpstr>
      <vt:lpstr>Слайд 8</vt:lpstr>
      <vt:lpstr>Структура системной работы по формированию культуры здорового и безопасного образа жизни на ступени начального общего образования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ПРОГРАММА ФОРМИРОВАНИЯ КУЛЬТУРЫ ЗДОРОВОГО И БЕЗОПАСНОГО ОБРАЗА ЖИЗНИ </dc:title>
  <dc:creator>Admin</dc:creator>
  <cp:lastModifiedBy>Admin</cp:lastModifiedBy>
  <cp:revision>30</cp:revision>
  <dcterms:created xsi:type="dcterms:W3CDTF">2011-11-09T07:54:49Z</dcterms:created>
  <dcterms:modified xsi:type="dcterms:W3CDTF">2011-11-09T08:53:16Z</dcterms:modified>
</cp:coreProperties>
</file>