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Нахождение наибольшего и наименьшего значения функции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:учитель высшей категории</a:t>
            </a:r>
          </a:p>
          <a:p>
            <a:r>
              <a:rPr lang="ru-RU" dirty="0" smtClean="0"/>
              <a:t>Шипунова С.В.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Прототипы с решением</a:t>
            </a:r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346075" y="2357438"/>
          <a:ext cx="5881688" cy="2095500"/>
        </p:xfrm>
        <a:graphic>
          <a:graphicData uri="http://schemas.openxmlformats.org/presentationml/2006/ole">
            <p:oleObj spid="_x0000_s2050" name="Формула" r:id="rId3" imgW="3314520" imgH="1180800" progId="Equation.3">
              <p:embed/>
            </p:oleObj>
          </a:graphicData>
        </a:graphic>
      </p:graphicFrame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928688" y="4786313"/>
            <a:ext cx="2786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Lucida Sans Unicode" pitchFamily="34" charset="0"/>
              </a:rPr>
              <a:t>   -                    +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42938" y="5072063"/>
            <a:ext cx="31432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071688" y="5000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85918" y="5286388"/>
            <a:ext cx="609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Lucida Sans Unicode" pitchFamily="34" charset="0"/>
              </a:rPr>
              <a:t>-17</a:t>
            </a:r>
            <a:endParaRPr lang="ru-RU" dirty="0">
              <a:latin typeface="Lucida Sans Unicode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071563" y="5214938"/>
            <a:ext cx="642937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643188" y="5286375"/>
            <a:ext cx="857250" cy="184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786182" y="4786322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Lucida Sans Unicode" pitchFamily="34" charset="0"/>
              </a:rPr>
              <a:t>f(x)</a:t>
            </a:r>
          </a:p>
          <a:p>
            <a:r>
              <a:rPr lang="en-US" dirty="0" smtClean="0">
                <a:latin typeface="Lucida Sans Unicode" pitchFamily="34" charset="0"/>
              </a:rPr>
              <a:t>f’(x)</a:t>
            </a:r>
            <a:endParaRPr lang="en-US" dirty="0">
              <a:latin typeface="Lucida Sans Unicode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142873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ru-RU" dirty="0" smtClean="0"/>
              <a:t>Прототип 15 (№26710)</a:t>
            </a:r>
          </a:p>
          <a:p>
            <a:pPr>
              <a:buFont typeface="Wingdings 3" pitchFamily="18" charset="2"/>
              <a:buNone/>
            </a:pPr>
            <a:r>
              <a:rPr lang="ru-RU" dirty="0" smtClean="0"/>
              <a:t>Найдите точку минимума функции</a:t>
            </a:r>
            <a:endParaRPr lang="en-US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5786454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Ответ: -17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Прототип 32 (№26722)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idx="1"/>
          </p:nvPr>
        </p:nvGraphicFramePr>
        <p:xfrm>
          <a:off x="785813" y="1214438"/>
          <a:ext cx="4137025" cy="3117850"/>
        </p:xfrm>
        <a:graphic>
          <a:graphicData uri="http://schemas.openxmlformats.org/presentationml/2006/ole">
            <p:oleObj spid="_x0000_s3074" name="Формула" r:id="rId3" imgW="1701720" imgH="1282680" progId="Equation.3">
              <p:embed/>
            </p:oleObj>
          </a:graphicData>
        </a:graphic>
      </p:graphicFrame>
      <p:sp>
        <p:nvSpPr>
          <p:cNvPr id="5" name="Овал 4"/>
          <p:cNvSpPr/>
          <p:nvPr/>
        </p:nvSpPr>
        <p:spPr>
          <a:xfrm>
            <a:off x="785813" y="4572000"/>
            <a:ext cx="142875" cy="1428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 стрелкой 5"/>
          <p:cNvCxnSpPr>
            <a:stCxn id="5" idx="6"/>
          </p:cNvCxnSpPr>
          <p:nvPr/>
        </p:nvCxnSpPr>
        <p:spPr>
          <a:xfrm>
            <a:off x="928688" y="4643438"/>
            <a:ext cx="2643159" cy="1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786050" y="4286256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Lucida Sans Unicode" pitchFamily="34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flipH="1" flipV="1">
            <a:off x="1714477" y="5286387"/>
            <a:ext cx="279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Lucida Sans Unicode" pitchFamily="34" charset="0"/>
              </a:rPr>
              <a:t> </a:t>
            </a:r>
            <a:endParaRPr lang="ru-RU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142976" y="4572008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Lucida Sans Unicode" pitchFamily="34" charset="0"/>
              </a:rPr>
              <a:t>  +   </a:t>
            </a:r>
            <a:r>
              <a:rPr lang="ru-RU" dirty="0" smtClean="0">
                <a:latin typeface="Lucida Sans Unicode" pitchFamily="34" charset="0"/>
              </a:rPr>
              <a:t>            </a:t>
            </a:r>
            <a:r>
              <a:rPr lang="ru-RU" dirty="0">
                <a:latin typeface="Lucida Sans Unicode" pitchFamily="34" charset="0"/>
              </a:rPr>
              <a:t>-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4929198"/>
            <a:ext cx="1920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Lucida Sans Unicode" pitchFamily="34" charset="0"/>
              </a:rPr>
              <a:t>-5             -4,5</a:t>
            </a:r>
            <a:endParaRPr lang="ru-RU" dirty="0">
              <a:latin typeface="Lucida Sans Unicode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143125" y="45720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1214438" y="4714875"/>
            <a:ext cx="642937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500298" y="4786322"/>
            <a:ext cx="71437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571868" y="4357694"/>
            <a:ext cx="571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Lucida Sans Unicode" pitchFamily="34" charset="0"/>
              </a:rPr>
              <a:t>f(x)</a:t>
            </a:r>
          </a:p>
          <a:p>
            <a:r>
              <a:rPr lang="en-US" dirty="0" smtClean="0">
                <a:latin typeface="Lucida Sans Unicode" pitchFamily="34" charset="0"/>
              </a:rPr>
              <a:t>f’(x)</a:t>
            </a:r>
            <a:endParaRPr lang="ru-RU" dirty="0">
              <a:latin typeface="Lucida Sans Unicode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71934" y="5357826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Ответ: -4,5.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самостоятельно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Прототип 3 (№26693)</a:t>
            </a:r>
          </a:p>
          <a:p>
            <a:r>
              <a:rPr lang="ru-RU" dirty="0" smtClean="0"/>
              <a:t>Прототип 4 (№26694)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Схема решения заданий на поиск максимального/минимального значения функции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23888" indent="-514350">
              <a:buFont typeface="Wingdings 3" pitchFamily="18" charset="2"/>
              <a:buAutoNum type="arabicPeriod"/>
            </a:pPr>
            <a:r>
              <a:rPr lang="ru-RU" dirty="0" smtClean="0"/>
              <a:t>Находим область определения функции </a:t>
            </a:r>
            <a:r>
              <a:rPr lang="en-US" dirty="0" smtClean="0"/>
              <a:t>D(f)</a:t>
            </a:r>
            <a:r>
              <a:rPr lang="ru-RU" dirty="0" smtClean="0"/>
              <a:t>.</a:t>
            </a:r>
          </a:p>
          <a:p>
            <a:pPr marL="623888" indent="-514350">
              <a:buFont typeface="Wingdings 3" pitchFamily="18" charset="2"/>
              <a:buAutoNum type="arabicPeriod"/>
            </a:pPr>
            <a:r>
              <a:rPr lang="ru-RU" dirty="0" smtClean="0"/>
              <a:t>Дифференцируем функцию, соблюдая правила дифференцирования.</a:t>
            </a:r>
          </a:p>
          <a:p>
            <a:pPr marL="623888" indent="-514350">
              <a:buFont typeface="Wingdings 3" pitchFamily="18" charset="2"/>
              <a:buAutoNum type="arabicPeriod"/>
            </a:pPr>
            <a:r>
              <a:rPr lang="ru-RU" dirty="0" smtClean="0"/>
              <a:t>Приравниваем производную </a:t>
            </a:r>
            <a:r>
              <a:rPr lang="en-US" dirty="0" smtClean="0"/>
              <a:t>f’(x)</a:t>
            </a:r>
            <a:r>
              <a:rPr lang="ru-RU" dirty="0" smtClean="0"/>
              <a:t> к нулю.</a:t>
            </a:r>
          </a:p>
          <a:p>
            <a:pPr marL="623888" indent="-514350">
              <a:buFont typeface="Wingdings 3" pitchFamily="18" charset="2"/>
              <a:buAutoNum type="arabicPeriod"/>
            </a:pPr>
            <a:r>
              <a:rPr lang="ru-RU" dirty="0" smtClean="0"/>
              <a:t>Решаем полученное уравнение относительно х. </a:t>
            </a:r>
          </a:p>
          <a:p>
            <a:pPr marL="623888" indent="-514350">
              <a:buFont typeface="Wingdings 3" pitchFamily="18" charset="2"/>
              <a:buAutoNum type="arabicPeriod"/>
            </a:pPr>
            <a:r>
              <a:rPr lang="ru-RU" dirty="0" smtClean="0"/>
              <a:t>Проверяем, какие из полученных корней уравнения принадлежат </a:t>
            </a:r>
            <a:r>
              <a:rPr lang="en-US" dirty="0" smtClean="0"/>
              <a:t>D(f). </a:t>
            </a:r>
          </a:p>
          <a:p>
            <a:pPr marL="623888" indent="-514350">
              <a:buFont typeface="Wingdings 3" pitchFamily="18" charset="2"/>
              <a:buAutoNum type="arabicPeriod"/>
            </a:pPr>
            <a:r>
              <a:rPr lang="ru-RU" dirty="0" smtClean="0"/>
              <a:t>Применяя метод интервалов, определяем знак производной на промежутках, на которые разбили полученные нами точки область определения.</a:t>
            </a:r>
          </a:p>
          <a:p>
            <a:pPr marL="623888" indent="-514350">
              <a:buFont typeface="Wingdings 3" pitchFamily="18" charset="2"/>
              <a:buAutoNum type="arabicPeriod"/>
            </a:pPr>
            <a:r>
              <a:rPr lang="ru-RU" dirty="0" smtClean="0"/>
              <a:t>Руководствуясь теоремой Ферма выбираем точки, в которых знак производной меняется (с «-» на «+» - точка минимума, с  «+» на «-» – точка максимума), и подсчитываем значение функции в данных точках.</a:t>
            </a:r>
          </a:p>
          <a:p>
            <a:pPr marL="623888" indent="-514350">
              <a:buFont typeface="Wingdings 3" pitchFamily="18" charset="2"/>
              <a:buAutoNum type="arabicPeriod"/>
            </a:pPr>
            <a:r>
              <a:rPr lang="ru-RU" dirty="0" smtClean="0"/>
              <a:t>Если требуется найти максимальное/минимальное значение функции на заданном отрезке, то для крайних точек этого отрезка так же следует подсчитать значение функции. И не забудьте проверить принадлежность найденных точек экстремума отрезку!</a:t>
            </a:r>
          </a:p>
          <a:p>
            <a:pPr marL="623888" indent="-514350">
              <a:buFont typeface="Wingdings 3" pitchFamily="18" charset="2"/>
              <a:buAutoNum type="arabicPeriod"/>
            </a:pPr>
            <a:r>
              <a:rPr lang="ru-RU" dirty="0" smtClean="0"/>
              <a:t>Из полученных значений выбираем наибольшее/наименьшее и записываем ответ в виде целого числа или десятичной дроби.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Прототип 7 (№26697)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09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857750" y="1071563"/>
          <a:ext cx="3270250" cy="488950"/>
        </p:xfrm>
        <a:graphic>
          <a:graphicData uri="http://schemas.openxmlformats.org/presentationml/2006/ole">
            <p:oleObj spid="_x0000_s4098" name="Формула" r:id="rId3" imgW="1358640" imgH="203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500298" y="1643050"/>
          <a:ext cx="857250" cy="606425"/>
        </p:xfrm>
        <a:graphic>
          <a:graphicData uri="http://schemas.openxmlformats.org/presentationml/2006/ole">
            <p:oleObj spid="_x0000_s4099" name="Формула" r:id="rId4" imgW="609480" imgH="431640" progId="Equation.3">
              <p:embed/>
            </p:oleObj>
          </a:graphicData>
        </a:graphic>
      </p:graphicFrame>
      <p:graphicFrame>
        <p:nvGraphicFramePr>
          <p:cNvPr id="4101" name="Object 4"/>
          <p:cNvGraphicFramePr>
            <a:graphicFrameLocks noChangeAspect="1"/>
          </p:cNvGraphicFramePr>
          <p:nvPr/>
        </p:nvGraphicFramePr>
        <p:xfrm>
          <a:off x="642938" y="2500313"/>
          <a:ext cx="2000250" cy="1506537"/>
        </p:xfrm>
        <a:graphic>
          <a:graphicData uri="http://schemas.openxmlformats.org/presentationml/2006/ole">
            <p:oleObj spid="_x0000_s4101" name="Формула" r:id="rId5" imgW="1130040" imgH="85068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714375" y="4143375"/>
          <a:ext cx="3311525" cy="1000125"/>
        </p:xfrm>
        <a:graphic>
          <a:graphicData uri="http://schemas.openxmlformats.org/presentationml/2006/ole">
            <p:oleObj spid="_x0000_s4102" name="Формула" r:id="rId6" imgW="2019240" imgH="60948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42910" y="1071546"/>
            <a:ext cx="4267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ru-RU" dirty="0" smtClean="0"/>
              <a:t>Найдите наименьшее значение функции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1714488"/>
            <a:ext cx="1236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ru-RU" dirty="0" smtClean="0"/>
              <a:t>на отрезке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3500438"/>
            <a:ext cx="2613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- не имеет решений, т.к.</a:t>
            </a:r>
            <a:endParaRPr lang="ru-RU" dirty="0"/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/>
        </p:nvGraphicFramePr>
        <p:xfrm>
          <a:off x="4714876" y="3571876"/>
          <a:ext cx="928688" cy="403225"/>
        </p:xfrm>
        <a:graphic>
          <a:graphicData uri="http://schemas.openxmlformats.org/presentationml/2006/ole">
            <p:oleObj spid="_x0000_s4103" name="Формула" r:id="rId7" imgW="583920" imgH="25380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357686" y="5429264"/>
            <a:ext cx="24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Ответ: 9.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сами: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dirty="0" smtClean="0"/>
              <a:t>Прототип 2 (№26692)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Прототип </a:t>
            </a:r>
            <a:r>
              <a:rPr lang="ru-RU" dirty="0" smtClean="0"/>
              <a:t> </a:t>
            </a:r>
            <a:r>
              <a:rPr lang="ru-RU" dirty="0" smtClean="0"/>
              <a:t>(№26693)</a:t>
            </a:r>
          </a:p>
          <a:p>
            <a:r>
              <a:rPr lang="ru-RU" dirty="0" smtClean="0"/>
              <a:t>Прототип </a:t>
            </a:r>
            <a:r>
              <a:rPr lang="ru-RU" dirty="0" smtClean="0"/>
              <a:t> </a:t>
            </a:r>
            <a:r>
              <a:rPr lang="ru-RU" dirty="0" smtClean="0"/>
              <a:t>(№26694)</a:t>
            </a:r>
          </a:p>
          <a:p>
            <a:r>
              <a:rPr lang="ru-RU" dirty="0" smtClean="0"/>
              <a:t>Прототип </a:t>
            </a:r>
            <a:r>
              <a:rPr lang="ru-RU" dirty="0" smtClean="0"/>
              <a:t> </a:t>
            </a:r>
            <a:r>
              <a:rPr lang="ru-RU" dirty="0" smtClean="0"/>
              <a:t>(№26724)</a:t>
            </a:r>
          </a:p>
          <a:p>
            <a:r>
              <a:rPr lang="ru-RU" dirty="0" smtClean="0"/>
              <a:t>Прототип </a:t>
            </a:r>
            <a:r>
              <a:rPr lang="ru-RU" dirty="0" smtClean="0"/>
              <a:t> </a:t>
            </a:r>
            <a:r>
              <a:rPr lang="ru-RU" dirty="0" smtClean="0"/>
              <a:t>(№26725)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714356"/>
            <a:ext cx="75009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урок!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Отработать навыки решения заданий в11;</a:t>
            </a:r>
          </a:p>
          <a:p>
            <a:r>
              <a:rPr lang="ru-RU" dirty="0" smtClean="0"/>
              <a:t> подготовка </a:t>
            </a:r>
            <a:r>
              <a:rPr lang="ru-RU" dirty="0" smtClean="0"/>
              <a:t>к решению заданий единого государственного экзамена по математике </a:t>
            </a:r>
            <a:r>
              <a:rPr lang="ru-RU" dirty="0" smtClean="0"/>
              <a:t>различных типов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Актуализация знаний</a:t>
            </a:r>
          </a:p>
          <a:p>
            <a:r>
              <a:rPr lang="ru-RU" dirty="0" smtClean="0"/>
              <a:t>Исследование функции на экстремумы</a:t>
            </a:r>
          </a:p>
          <a:p>
            <a:r>
              <a:rPr lang="ru-RU" dirty="0" smtClean="0"/>
              <a:t>Нахождение наибольшего и наименьшего значения функции</a:t>
            </a:r>
          </a:p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0"/>
          <a:ext cx="5857916" cy="705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2928958"/>
              </a:tblGrid>
              <a:tr h="604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вариант</a:t>
                      </a:r>
                      <a:endParaRPr lang="ru-RU" sz="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вариант</a:t>
                      </a:r>
                      <a:endParaRPr lang="ru-RU" sz="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62115">
                <a:tc>
                  <a:txBody>
                    <a:bodyPr/>
                    <a:lstStyle/>
                    <a:p>
                      <a:pPr marL="514350" lvl="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800"/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</a:t>
                      </a:r>
                      <a:r>
                        <a:rPr lang="ru-RU" sz="1800" baseline="30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800"/>
                        <a:buFont typeface="Times New Roman"/>
                        <a:buAutoNum type="arabicPeriod"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(X </a:t>
                      </a:r>
                      <a:r>
                        <a:rPr lang="en-US" sz="2000" baseline="30000" dirty="0" smtClean="0">
                          <a:latin typeface="+mn-lt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08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2.      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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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2.   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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08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3.  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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•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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))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3.    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(u(x)</a:t>
                      </a: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•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v(x))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08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ctg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x)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4.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cos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x)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08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5.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(X </a:t>
                      </a:r>
                      <a:r>
                        <a:rPr lang="en-US" sz="1800" baseline="30000" dirty="0" smtClean="0">
                          <a:latin typeface="+mn-lt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5.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(c)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08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6.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tg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x)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6.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(u(x) + v(x))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08657">
                <a:tc>
                  <a:txBody>
                    <a:bodyPr/>
                    <a:lstStyle/>
                    <a:p>
                      <a:pPr marL="514350" lvl="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800"/>
                        <a:buFont typeface="+mj-lt"/>
                        <a:buNone/>
                      </a:pPr>
                      <a:r>
                        <a:rPr lang="ru-RU" dirty="0" smtClean="0"/>
                        <a:t>7.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(g(f(x)))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7.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(g(f(x)))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61855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+mj-lt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8.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(x)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514350" lvl="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800"/>
                        <a:buFont typeface="+mj-lt"/>
                        <a:buNone/>
                      </a:pP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8.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(u(x)</a:t>
                      </a: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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v(x))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61855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+mj-lt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9.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kx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+ m)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514350" lvl="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800"/>
                        <a:buFont typeface="+mj-lt"/>
                        <a:buNone/>
                      </a:pP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9.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arccos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x)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61855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+mj-lt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10.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K = </a:t>
                      </a: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tg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= ?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514350" lvl="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800"/>
                        <a:buFont typeface="+mj-lt"/>
                        <a:buNone/>
                      </a:pP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10.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arcsin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x)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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Ответы к диктанту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929354"/>
          </a:xfrm>
        </p:spPr>
        <p:txBody>
          <a:bodyPr>
            <a:normAutofit/>
          </a:bodyPr>
          <a:lstStyle/>
          <a:p>
            <a:pPr marL="533400" indent="-533400">
              <a:buFont typeface="Wingdings" pitchFamily="2" charset="2"/>
              <a:buNone/>
            </a:pPr>
            <a:r>
              <a:rPr lang="ru-RU" b="1" dirty="0" smtClean="0"/>
              <a:t>1вариант			2вариант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b="1" dirty="0" smtClean="0"/>
              <a:t>1) 2</a:t>
            </a:r>
            <a:r>
              <a:rPr lang="en-US" b="1" dirty="0" smtClean="0"/>
              <a:t>x		</a:t>
            </a:r>
            <a:r>
              <a:rPr lang="ru-RU" b="1" dirty="0" smtClean="0"/>
              <a:t>               1</a:t>
            </a:r>
            <a:r>
              <a:rPr lang="ru-RU" b="1" dirty="0" smtClean="0"/>
              <a:t>)  </a:t>
            </a:r>
            <a:r>
              <a:rPr lang="en-US" b="1" dirty="0" smtClean="0"/>
              <a:t>nx</a:t>
            </a:r>
            <a:r>
              <a:rPr lang="en-US" b="1" baseline="60000" dirty="0" smtClean="0"/>
              <a:t>n-1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b="1" dirty="0" smtClean="0"/>
              <a:t>2) </a:t>
            </a:r>
            <a:r>
              <a:rPr lang="en-US" b="1" dirty="0" smtClean="0"/>
              <a:t>-1/x</a:t>
            </a:r>
            <a:r>
              <a:rPr lang="en-US" b="1" baseline="30000" dirty="0" smtClean="0"/>
              <a:t>2</a:t>
            </a:r>
            <a:r>
              <a:rPr lang="en-US" b="1" dirty="0" smtClean="0"/>
              <a:t>	</a:t>
            </a:r>
            <a:r>
              <a:rPr lang="ru-RU" b="1" dirty="0" smtClean="0"/>
              <a:t>              </a:t>
            </a:r>
            <a:r>
              <a:rPr lang="ru-RU" b="1" dirty="0" smtClean="0"/>
              <a:t> </a:t>
            </a:r>
            <a:r>
              <a:rPr lang="ru-RU" b="1" dirty="0" smtClean="0"/>
              <a:t>2) </a:t>
            </a:r>
            <a:r>
              <a:rPr lang="en-US" b="1" dirty="0" smtClean="0"/>
              <a:t>1/</a:t>
            </a:r>
            <a:r>
              <a:rPr lang="ru-RU" b="1" dirty="0" smtClean="0"/>
              <a:t>(</a:t>
            </a:r>
            <a:r>
              <a:rPr lang="en-US" b="1" dirty="0" smtClean="0"/>
              <a:t>2</a:t>
            </a:r>
            <a:r>
              <a:rPr lang="ru-RU" b="1" dirty="0" smtClean="0"/>
              <a:t> </a:t>
            </a:r>
            <a:r>
              <a:rPr lang="ru-RU" b="1" dirty="0" err="1" smtClean="0"/>
              <a:t>√</a:t>
            </a:r>
            <a:r>
              <a:rPr lang="en-US" b="1" dirty="0" smtClean="0"/>
              <a:t>x</a:t>
            </a:r>
            <a:r>
              <a:rPr lang="ru-RU" b="1" dirty="0" smtClean="0"/>
              <a:t>)</a:t>
            </a:r>
            <a:endParaRPr lang="en-US" b="1" dirty="0" smtClean="0"/>
          </a:p>
          <a:p>
            <a:pPr marL="533400" indent="-533400">
              <a:buFont typeface="Wingdings" pitchFamily="2" charset="2"/>
              <a:buNone/>
            </a:pPr>
            <a:r>
              <a:rPr lang="ru-RU" b="1" dirty="0" smtClean="0"/>
              <a:t>3) </a:t>
            </a:r>
            <a:r>
              <a:rPr lang="en-US" b="1" dirty="0" smtClean="0"/>
              <a:t>K</a:t>
            </a:r>
            <a:r>
              <a:rPr lang="ru-RU" b="1" dirty="0" smtClean="0"/>
              <a:t> </a:t>
            </a:r>
            <a:r>
              <a:rPr lang="en-US" b="1" dirty="0" smtClean="0"/>
              <a:t>f</a:t>
            </a:r>
            <a:r>
              <a:rPr lang="ru-RU" b="1" dirty="0" smtClean="0"/>
              <a:t> </a:t>
            </a:r>
            <a:r>
              <a:rPr lang="en-US" b="1" dirty="0" smtClean="0"/>
              <a:t>’(x)	</a:t>
            </a:r>
            <a:r>
              <a:rPr lang="ru-RU" b="1" dirty="0" smtClean="0"/>
              <a:t>               3</a:t>
            </a:r>
            <a:r>
              <a:rPr lang="ru-RU" b="1" dirty="0" smtClean="0"/>
              <a:t>) </a:t>
            </a:r>
            <a:r>
              <a:rPr lang="en-US" b="1" dirty="0" smtClean="0"/>
              <a:t>u’(x) </a:t>
            </a:r>
            <a:r>
              <a:rPr lang="he-IL" b="1" dirty="0" smtClean="0">
                <a:cs typeface="Arial" pitchFamily="34" charset="0"/>
              </a:rPr>
              <a:t>ט</a:t>
            </a:r>
            <a:r>
              <a:rPr lang="en-US" b="1" dirty="0" smtClean="0"/>
              <a:t> </a:t>
            </a:r>
            <a:r>
              <a:rPr lang="en-US" b="1" dirty="0" smtClean="0">
                <a:cs typeface="Arial" pitchFamily="34" charset="0"/>
              </a:rPr>
              <a:t>(x)+</a:t>
            </a:r>
            <a:r>
              <a:rPr lang="he-IL" b="1" dirty="0" smtClean="0">
                <a:cs typeface="Arial" pitchFamily="34" charset="0"/>
              </a:rPr>
              <a:t>ט</a:t>
            </a:r>
            <a:r>
              <a:rPr lang="en-US" b="1" dirty="0" smtClean="0">
                <a:cs typeface="Arial" pitchFamily="34" charset="0"/>
              </a:rPr>
              <a:t>‘(x)u(x)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b="1" dirty="0" smtClean="0">
                <a:cs typeface="Arial" pitchFamily="34" charset="0"/>
              </a:rPr>
              <a:t>4) </a:t>
            </a:r>
            <a:r>
              <a:rPr lang="en-US" b="1" dirty="0" smtClean="0">
                <a:cs typeface="Arial" pitchFamily="34" charset="0"/>
              </a:rPr>
              <a:t>-1/sin</a:t>
            </a:r>
            <a:r>
              <a:rPr lang="en-US" b="1" baseline="60000" dirty="0" smtClean="0">
                <a:cs typeface="Arial" pitchFamily="34" charset="0"/>
              </a:rPr>
              <a:t>2</a:t>
            </a:r>
            <a:r>
              <a:rPr lang="en-US" b="1" dirty="0" smtClean="0">
                <a:cs typeface="Arial" pitchFamily="34" charset="0"/>
              </a:rPr>
              <a:t>x		</a:t>
            </a:r>
            <a:r>
              <a:rPr lang="ru-RU" b="1" dirty="0" smtClean="0">
                <a:cs typeface="Arial" pitchFamily="34" charset="0"/>
              </a:rPr>
              <a:t>     4</a:t>
            </a:r>
            <a:r>
              <a:rPr lang="ru-RU" b="1" dirty="0" smtClean="0">
                <a:cs typeface="Arial" pitchFamily="34" charset="0"/>
              </a:rPr>
              <a:t>) </a:t>
            </a:r>
            <a:r>
              <a:rPr lang="en-US" b="1" dirty="0" smtClean="0">
                <a:cs typeface="Arial" pitchFamily="34" charset="0"/>
              </a:rPr>
              <a:t>–sin</a:t>
            </a:r>
            <a:r>
              <a:rPr lang="ru-RU" b="1" dirty="0" smtClean="0">
                <a:cs typeface="Arial" pitchFamily="34" charset="0"/>
              </a:rPr>
              <a:t> </a:t>
            </a:r>
            <a:r>
              <a:rPr lang="ru-RU" b="1" dirty="0" err="1" smtClean="0">
                <a:cs typeface="Arial" pitchFamily="34" charset="0"/>
              </a:rPr>
              <a:t>х</a:t>
            </a:r>
            <a:endParaRPr lang="en-US" b="1" dirty="0" smtClean="0">
              <a:cs typeface="Arial" pitchFamily="34" charset="0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ru-RU" b="1" dirty="0" smtClean="0">
                <a:cs typeface="Arial" pitchFamily="34" charset="0"/>
              </a:rPr>
              <a:t>5) </a:t>
            </a:r>
            <a:r>
              <a:rPr lang="en-US" b="1" dirty="0" smtClean="0">
                <a:cs typeface="Arial" pitchFamily="34" charset="0"/>
              </a:rPr>
              <a:t>nx</a:t>
            </a:r>
            <a:r>
              <a:rPr lang="en-US" b="1" baseline="30000" dirty="0" smtClean="0">
                <a:cs typeface="Arial" pitchFamily="34" charset="0"/>
              </a:rPr>
              <a:t>n-1</a:t>
            </a:r>
            <a:r>
              <a:rPr lang="ru-RU" b="1" baseline="30000" dirty="0" smtClean="0">
                <a:cs typeface="Arial" pitchFamily="34" charset="0"/>
              </a:rPr>
              <a:t>                                   </a:t>
            </a:r>
            <a:r>
              <a:rPr lang="ru-RU" b="1" baseline="30000" dirty="0" smtClean="0">
                <a:cs typeface="Arial" pitchFamily="34" charset="0"/>
              </a:rPr>
              <a:t> </a:t>
            </a:r>
            <a:r>
              <a:rPr lang="ru-RU" b="1" dirty="0" smtClean="0">
                <a:cs typeface="Arial" pitchFamily="34" charset="0"/>
              </a:rPr>
              <a:t>5</a:t>
            </a:r>
            <a:r>
              <a:rPr lang="ru-RU" b="1" dirty="0" smtClean="0">
                <a:cs typeface="Arial" pitchFamily="34" charset="0"/>
              </a:rPr>
              <a:t>)</a:t>
            </a:r>
            <a:r>
              <a:rPr lang="ru-RU" b="1" baseline="30000" dirty="0" smtClean="0">
                <a:cs typeface="Arial" pitchFamily="34" charset="0"/>
              </a:rPr>
              <a:t>  </a:t>
            </a:r>
            <a:r>
              <a:rPr lang="en-US" b="1" dirty="0" smtClean="0">
                <a:cs typeface="Arial" pitchFamily="34" charset="0"/>
              </a:rPr>
              <a:t>0</a:t>
            </a:r>
            <a:endParaRPr lang="ru-RU" b="1" dirty="0" smtClean="0"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>
                <a:cs typeface="Arial" pitchFamily="34" charset="0"/>
              </a:rPr>
              <a:t>6) </a:t>
            </a:r>
            <a:r>
              <a:rPr lang="en-US" b="1" dirty="0" smtClean="0"/>
              <a:t>1/cos</a:t>
            </a:r>
            <a:r>
              <a:rPr lang="en-US" b="1" dirty="0" smtClean="0">
                <a:cs typeface="Arial" pitchFamily="34" charset="0"/>
              </a:rPr>
              <a:t>²</a:t>
            </a:r>
            <a:r>
              <a:rPr lang="en-US" b="1" dirty="0" smtClean="0"/>
              <a:t>x</a:t>
            </a:r>
            <a:r>
              <a:rPr lang="en-US" b="1" dirty="0" smtClean="0">
                <a:cs typeface="Arial" pitchFamily="34" charset="0"/>
              </a:rPr>
              <a:t>	</a:t>
            </a:r>
            <a:r>
              <a:rPr lang="ru-RU" b="1" dirty="0" smtClean="0">
                <a:cs typeface="Arial" pitchFamily="34" charset="0"/>
              </a:rPr>
              <a:t>              </a:t>
            </a:r>
            <a:r>
              <a:rPr lang="ru-RU" b="1" dirty="0" smtClean="0">
                <a:cs typeface="Arial" pitchFamily="34" charset="0"/>
              </a:rPr>
              <a:t>  </a:t>
            </a:r>
            <a:r>
              <a:rPr lang="ru-RU" b="1" dirty="0" smtClean="0">
                <a:cs typeface="Arial" pitchFamily="34" charset="0"/>
              </a:rPr>
              <a:t>6) </a:t>
            </a:r>
            <a:r>
              <a:rPr lang="ru-RU" sz="2800" b="1" dirty="0" smtClean="0"/>
              <a:t>U</a:t>
            </a:r>
            <a:r>
              <a:rPr lang="ru-RU" b="1" dirty="0" smtClean="0"/>
              <a:t>’(</a:t>
            </a:r>
            <a:r>
              <a:rPr lang="ru-RU" b="1" dirty="0" err="1" smtClean="0"/>
              <a:t>x</a:t>
            </a:r>
            <a:r>
              <a:rPr lang="ru-RU" b="1" dirty="0" smtClean="0"/>
              <a:t>)+ </a:t>
            </a:r>
            <a:r>
              <a:rPr lang="he-IL" b="1" dirty="0" smtClean="0"/>
              <a:t>ט</a:t>
            </a:r>
            <a:r>
              <a:rPr lang="ru-RU" b="1" dirty="0" smtClean="0">
                <a:sym typeface="Symbol"/>
              </a:rPr>
              <a:t>’</a:t>
            </a:r>
            <a:r>
              <a:rPr lang="ru-RU" b="1" dirty="0" smtClean="0"/>
              <a:t>(</a:t>
            </a:r>
            <a:r>
              <a:rPr lang="ru-RU" b="1" dirty="0" err="1" smtClean="0"/>
              <a:t>x</a:t>
            </a:r>
            <a:r>
              <a:rPr lang="ru-RU" b="1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>
                <a:cs typeface="Arial" pitchFamily="34" charset="0"/>
              </a:rPr>
              <a:t>7) </a:t>
            </a:r>
            <a:r>
              <a:rPr lang="en-US" b="1" dirty="0" smtClean="0">
                <a:cs typeface="Arial" pitchFamily="34" charset="0"/>
              </a:rPr>
              <a:t>g’(f(x)) </a:t>
            </a:r>
            <a:r>
              <a:rPr lang="en-US" sz="1800" b="1" dirty="0" smtClean="0">
                <a:cs typeface="Arial" pitchFamily="34" charset="0"/>
              </a:rPr>
              <a:t>•</a:t>
            </a:r>
            <a:r>
              <a:rPr lang="en-US" b="1" dirty="0" smtClean="0">
                <a:cs typeface="Arial" pitchFamily="34" charset="0"/>
              </a:rPr>
              <a:t>f</a:t>
            </a:r>
            <a:r>
              <a:rPr lang="en-US" b="1" dirty="0" smtClean="0"/>
              <a:t>’</a:t>
            </a:r>
            <a:r>
              <a:rPr lang="ru-RU" b="1" dirty="0" smtClean="0"/>
              <a:t>(</a:t>
            </a:r>
            <a:r>
              <a:rPr lang="en-US" b="1" dirty="0" smtClean="0">
                <a:cs typeface="Arial" pitchFamily="34" charset="0"/>
              </a:rPr>
              <a:t>x)</a:t>
            </a:r>
            <a:r>
              <a:rPr lang="ru-RU" b="1" dirty="0" smtClean="0">
                <a:cs typeface="Arial" pitchFamily="34" charset="0"/>
              </a:rPr>
              <a:t>         </a:t>
            </a:r>
            <a:r>
              <a:rPr lang="ru-RU" b="1" dirty="0" smtClean="0">
                <a:cs typeface="Arial" pitchFamily="34" charset="0"/>
              </a:rPr>
              <a:t>  7</a:t>
            </a:r>
            <a:r>
              <a:rPr lang="ru-RU" b="1" dirty="0" smtClean="0">
                <a:cs typeface="Arial" pitchFamily="34" charset="0"/>
              </a:rPr>
              <a:t>) </a:t>
            </a:r>
            <a:r>
              <a:rPr lang="en-US" b="1" dirty="0" err="1" smtClean="0">
                <a:cs typeface="Arial" pitchFamily="34" charset="0"/>
              </a:rPr>
              <a:t>cos</a:t>
            </a:r>
            <a:r>
              <a:rPr lang="ru-RU" b="1" dirty="0" smtClean="0">
                <a:cs typeface="Arial" pitchFamily="34" charset="0"/>
              </a:rPr>
              <a:t> </a:t>
            </a:r>
            <a:r>
              <a:rPr lang="en-US" sz="2600" b="1" dirty="0" smtClean="0">
                <a:cs typeface="Arial" pitchFamily="34" charset="0"/>
              </a:rPr>
              <a:t>X</a:t>
            </a:r>
            <a:endParaRPr lang="ru-RU" sz="2600" b="1" dirty="0" smtClean="0"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>
                <a:cs typeface="Arial" pitchFamily="34" charset="0"/>
              </a:rPr>
              <a:t>8) </a:t>
            </a:r>
            <a:r>
              <a:rPr lang="en-US" b="1" dirty="0" smtClean="0">
                <a:cs typeface="Arial" pitchFamily="34" charset="0"/>
              </a:rPr>
              <a:t>1</a:t>
            </a:r>
            <a:r>
              <a:rPr lang="ru-RU" b="1" dirty="0" smtClean="0">
                <a:cs typeface="Arial" pitchFamily="34" charset="0"/>
              </a:rPr>
              <a:t>                             </a:t>
            </a:r>
            <a:r>
              <a:rPr lang="ru-RU" b="1" dirty="0" smtClean="0">
                <a:cs typeface="Arial" pitchFamily="34" charset="0"/>
              </a:rPr>
              <a:t>  </a:t>
            </a:r>
            <a:r>
              <a:rPr lang="ru-RU" b="1" dirty="0" smtClean="0"/>
              <a:t>8</a:t>
            </a:r>
            <a:r>
              <a:rPr lang="ru-RU" b="1" dirty="0" smtClean="0"/>
              <a:t>) (</a:t>
            </a:r>
            <a:r>
              <a:rPr lang="en-US" b="1" dirty="0" smtClean="0"/>
              <a:t>u’(x) </a:t>
            </a:r>
            <a:r>
              <a:rPr lang="he-IL" b="1" dirty="0" smtClean="0">
                <a:cs typeface="Arial" pitchFamily="34" charset="0"/>
              </a:rPr>
              <a:t>ט</a:t>
            </a:r>
            <a:r>
              <a:rPr lang="en-US" b="1" dirty="0" smtClean="0">
                <a:cs typeface="Arial" pitchFamily="34" charset="0"/>
              </a:rPr>
              <a:t>(x) – </a:t>
            </a:r>
            <a:r>
              <a:rPr lang="he-IL" b="1" dirty="0" smtClean="0">
                <a:cs typeface="Arial" pitchFamily="34" charset="0"/>
              </a:rPr>
              <a:t>ט</a:t>
            </a:r>
            <a:r>
              <a:rPr lang="en-US" b="1" dirty="0" smtClean="0">
                <a:cs typeface="Arial" pitchFamily="34" charset="0"/>
              </a:rPr>
              <a:t>’(x)u(x)</a:t>
            </a:r>
            <a:r>
              <a:rPr lang="ru-RU" b="1" dirty="0" smtClean="0">
                <a:cs typeface="Arial" pitchFamily="34" charset="0"/>
              </a:rPr>
              <a:t>)</a:t>
            </a:r>
            <a:r>
              <a:rPr lang="en-US" sz="4000" dirty="0" smtClean="0">
                <a:cs typeface="Arial" pitchFamily="34" charset="0"/>
              </a:rPr>
              <a:t>/</a:t>
            </a:r>
            <a:r>
              <a:rPr lang="he-IL" b="1" dirty="0" smtClean="0">
                <a:cs typeface="Arial" pitchFamily="34" charset="0"/>
              </a:rPr>
              <a:t>ט</a:t>
            </a:r>
            <a:r>
              <a:rPr lang="en-US" b="1" baseline="30000" dirty="0" smtClean="0">
                <a:cs typeface="Arial" pitchFamily="34" charset="0"/>
              </a:rPr>
              <a:t>2</a:t>
            </a:r>
            <a:r>
              <a:rPr lang="en-US" b="1" dirty="0" smtClean="0">
                <a:cs typeface="Arial" pitchFamily="34" charset="0"/>
              </a:rPr>
              <a:t>(x)</a:t>
            </a:r>
            <a:endParaRPr lang="ru-RU" b="1" dirty="0" smtClean="0"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/>
              <a:t>9) </a:t>
            </a:r>
            <a:r>
              <a:rPr lang="en-US" b="1" dirty="0" smtClean="0"/>
              <a:t>K</a:t>
            </a:r>
            <a:r>
              <a:rPr lang="ru-RU" b="1" dirty="0" smtClean="0"/>
              <a:t>                       </a:t>
            </a:r>
            <a:r>
              <a:rPr lang="en-US" b="1" dirty="0" smtClean="0"/>
              <a:t> </a:t>
            </a:r>
            <a:r>
              <a:rPr lang="ru-RU" b="1" dirty="0" smtClean="0"/>
              <a:t>       </a:t>
            </a:r>
            <a:r>
              <a:rPr lang="ru-RU" b="1" dirty="0" smtClean="0">
                <a:cs typeface="Arial" pitchFamily="34" charset="0"/>
              </a:rPr>
              <a:t>9) </a:t>
            </a:r>
            <a:r>
              <a:rPr lang="en-US" b="1" dirty="0" smtClean="0">
                <a:cs typeface="Arial" pitchFamily="34" charset="0"/>
              </a:rPr>
              <a:t>-1/√</a:t>
            </a:r>
            <a:r>
              <a:rPr lang="ru-RU" b="1" dirty="0" smtClean="0">
                <a:cs typeface="Arial" pitchFamily="34" charset="0"/>
              </a:rPr>
              <a:t>1-х²</a:t>
            </a:r>
            <a:endParaRPr lang="ru-RU" b="1" dirty="0" smtClean="0"/>
          </a:p>
          <a:p>
            <a:pPr>
              <a:buFont typeface="Wingdings" pitchFamily="2" charset="2"/>
              <a:buNone/>
            </a:pPr>
            <a:r>
              <a:rPr lang="ru-RU" b="1" dirty="0" smtClean="0"/>
              <a:t>10</a:t>
            </a:r>
            <a:r>
              <a:rPr lang="ru-RU" b="1" dirty="0" smtClean="0"/>
              <a:t>) </a:t>
            </a:r>
            <a:r>
              <a:rPr lang="en-US" b="1" dirty="0" smtClean="0"/>
              <a:t>f</a:t>
            </a:r>
            <a:r>
              <a:rPr lang="ru-RU" b="1" dirty="0" smtClean="0"/>
              <a:t> </a:t>
            </a:r>
            <a:r>
              <a:rPr lang="en-US" b="1" dirty="0" smtClean="0"/>
              <a:t>’(x</a:t>
            </a:r>
            <a:r>
              <a:rPr lang="en-US" b="1" baseline="-25000" dirty="0" smtClean="0"/>
              <a:t>0</a:t>
            </a:r>
            <a:r>
              <a:rPr lang="en-US" b="1" dirty="0" smtClean="0"/>
              <a:t>)		</a:t>
            </a:r>
            <a:r>
              <a:rPr lang="ru-RU" b="1" dirty="0" smtClean="0"/>
              <a:t>     </a:t>
            </a:r>
            <a:r>
              <a:rPr lang="ru-RU" b="1" dirty="0" smtClean="0"/>
              <a:t>10</a:t>
            </a:r>
            <a:r>
              <a:rPr lang="ru-RU" b="1" dirty="0" smtClean="0"/>
              <a:t>) </a:t>
            </a:r>
            <a:r>
              <a:rPr lang="en-US" b="1" dirty="0" smtClean="0"/>
              <a:t>1</a:t>
            </a:r>
            <a:r>
              <a:rPr lang="en-US" b="1" dirty="0" smtClean="0"/>
              <a:t>/</a:t>
            </a:r>
            <a:r>
              <a:rPr lang="en-US" b="1" dirty="0" smtClean="0">
                <a:cs typeface="Arial" pitchFamily="34" charset="0"/>
              </a:rPr>
              <a:t> √</a:t>
            </a:r>
            <a:r>
              <a:rPr lang="ru-RU" b="1" dirty="0" smtClean="0">
                <a:cs typeface="Arial" pitchFamily="34" charset="0"/>
              </a:rPr>
              <a:t>1-х²</a:t>
            </a:r>
            <a:endParaRPr lang="ru-RU" b="1" dirty="0"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362450" y="3314700"/>
          <a:ext cx="419100" cy="228600"/>
        </p:xfrm>
        <a:graphic>
          <a:graphicData uri="http://schemas.openxmlformats.org/presentationml/2006/ole">
            <p:oleObj spid="_x0000_s1026" name="Формула" r:id="rId3" imgW="419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Необходимое условие экстремума (теорема Ферма)</a:t>
            </a:r>
            <a:r>
              <a:rPr lang="ru-RU" dirty="0" smtClean="0"/>
              <a:t>Новая 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точка 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является точкой экстремума функции </a:t>
            </a:r>
            <a:r>
              <a:rPr lang="en-US" dirty="0" smtClean="0"/>
              <a:t>f(x)</a:t>
            </a:r>
            <a:r>
              <a:rPr lang="ru-RU" dirty="0" smtClean="0"/>
              <a:t>, и в этой точке существует </a:t>
            </a:r>
            <a:r>
              <a:rPr lang="en-US" dirty="0" smtClean="0"/>
              <a:t>f’(x)</a:t>
            </a:r>
            <a:r>
              <a:rPr lang="ru-RU" dirty="0" smtClean="0"/>
              <a:t>, то </a:t>
            </a:r>
            <a:r>
              <a:rPr lang="en-US" dirty="0" smtClean="0"/>
              <a:t>f’(x)=0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максимума/минимума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Если </a:t>
            </a:r>
            <a:r>
              <a:rPr lang="en-US" dirty="0" smtClean="0"/>
              <a:t>f(x)</a:t>
            </a:r>
            <a:r>
              <a:rPr lang="ru-RU" dirty="0" smtClean="0"/>
              <a:t> непрерывна в точке 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ru-RU" dirty="0" smtClean="0"/>
              <a:t>, а производная в этой точке меняет знак с «+» на «-», то такая точка является точкой максимума. </a:t>
            </a:r>
          </a:p>
          <a:p>
            <a:pPr>
              <a:buFont typeface="Wingdings 3"/>
              <a:buChar char=""/>
              <a:defRPr/>
            </a:pPr>
            <a:r>
              <a:rPr lang="ru-RU" kern="0" dirty="0" smtClean="0"/>
              <a:t>Если </a:t>
            </a:r>
            <a:r>
              <a:rPr lang="en-US" kern="0" dirty="0" smtClean="0"/>
              <a:t>f(x)</a:t>
            </a:r>
            <a:r>
              <a:rPr lang="ru-RU" kern="0" dirty="0" smtClean="0"/>
              <a:t> непрерывна в точке </a:t>
            </a:r>
            <a:r>
              <a:rPr lang="en-US" kern="0" dirty="0" smtClean="0"/>
              <a:t>x</a:t>
            </a:r>
            <a:r>
              <a:rPr lang="en-US" kern="0" baseline="-25000" dirty="0" smtClean="0"/>
              <a:t>0</a:t>
            </a:r>
            <a:r>
              <a:rPr lang="ru-RU" kern="0" dirty="0" smtClean="0"/>
              <a:t>, а производная в этой точке меняет знак с</a:t>
            </a:r>
          </a:p>
          <a:p>
            <a:pPr>
              <a:buNone/>
              <a:defRPr/>
            </a:pPr>
            <a:r>
              <a:rPr lang="ru-RU" kern="0" dirty="0" smtClean="0"/>
              <a:t>   «-» на «+», то такая точка является точкой минимума.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Прототипы заданий В11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dirty="0" smtClean="0"/>
              <a:t>Введение: </a:t>
            </a:r>
          </a:p>
          <a:p>
            <a:pPr>
              <a:buFont typeface="Wingdings 3" pitchFamily="18" charset="2"/>
              <a:buNone/>
            </a:pPr>
            <a:r>
              <a:rPr lang="ru-RU" dirty="0" smtClean="0"/>
              <a:t>     Все прототипы заданий типа В11 можно подразделить на три типа:</a:t>
            </a:r>
          </a:p>
          <a:p>
            <a:r>
              <a:rPr lang="ru-RU" dirty="0" smtClean="0"/>
              <a:t>задания на поиск точек экстремума </a:t>
            </a:r>
          </a:p>
          <a:p>
            <a:r>
              <a:rPr lang="ru-RU" dirty="0" smtClean="0"/>
              <a:t>задания на поиск максимума/минимума функции</a:t>
            </a:r>
          </a:p>
          <a:p>
            <a:r>
              <a:rPr lang="ru-RU" dirty="0" smtClean="0"/>
              <a:t>задания на поиск максимума/минимума функции на указанном отрезке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Схема решения заданий на поиск точек экстремума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Находим область определения функции </a:t>
            </a:r>
            <a:r>
              <a:rPr lang="en-US" dirty="0" smtClean="0"/>
              <a:t>D(f)</a:t>
            </a:r>
            <a:r>
              <a:rPr lang="ru-RU" dirty="0" smtClean="0"/>
              <a:t>.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Дифференцируем функцию, соблюдая правила дифференцирования.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Приравниваем производную </a:t>
            </a:r>
            <a:r>
              <a:rPr lang="en-US" dirty="0" smtClean="0"/>
              <a:t>f’(x)</a:t>
            </a:r>
            <a:r>
              <a:rPr lang="ru-RU" dirty="0" smtClean="0"/>
              <a:t> к нулю.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Решаем полученное уравнение относительно х. 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Проверяем, какие из полученных корней уравнения принадлежат </a:t>
            </a:r>
            <a:r>
              <a:rPr lang="en-US" dirty="0" smtClean="0"/>
              <a:t>D(f). 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Применяя метод интервалов, определяем знак производной на промежутках, на которые разбили полученные нами точки область определения.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Руководствуясь теоремой Ферма выбираем точки, в которых знак производной меняется (с «-» на «+» - точка минимума, с  «+» на «-» – точка максимума). 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Записываем ответ в виде целого числа или десятичной дроби.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708</Words>
  <Application>Microsoft Office PowerPoint</Application>
  <PresentationFormat>Экран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Изящная</vt:lpstr>
      <vt:lpstr>Microsoft Equation 3.0</vt:lpstr>
      <vt:lpstr>Формула</vt:lpstr>
      <vt:lpstr>Нахождение наибольшего и наименьшего значения функции</vt:lpstr>
      <vt:lpstr>Цель урока :</vt:lpstr>
      <vt:lpstr>Ход урока </vt:lpstr>
      <vt:lpstr>Математический диктант</vt:lpstr>
      <vt:lpstr>Ответы к диктанту </vt:lpstr>
      <vt:lpstr>Необходимое условие экстремума (теорема Ферма)Новая тема</vt:lpstr>
      <vt:lpstr>Признаки максимума/минимума</vt:lpstr>
      <vt:lpstr>Прототипы заданий В11</vt:lpstr>
      <vt:lpstr>Схема решения заданий на поиск точек экстремума функции</vt:lpstr>
      <vt:lpstr>Прототипы с решением</vt:lpstr>
      <vt:lpstr>Прототип 32 (№26722)</vt:lpstr>
      <vt:lpstr>Решите самостоятельно</vt:lpstr>
      <vt:lpstr>Схема решения заданий на поиск максимального/минимального значения функции</vt:lpstr>
      <vt:lpstr>Прототип 7 (№26697) </vt:lpstr>
      <vt:lpstr>Решите сами:</vt:lpstr>
      <vt:lpstr>Домашнее задание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Нахождение наибольшего и наименьшего значения функции</dc:title>
  <dc:creator>Сергей</dc:creator>
  <cp:lastModifiedBy>Сергей</cp:lastModifiedBy>
  <cp:revision>6</cp:revision>
  <dcterms:created xsi:type="dcterms:W3CDTF">2013-06-06T12:16:53Z</dcterms:created>
  <dcterms:modified xsi:type="dcterms:W3CDTF">2013-06-06T13:16:43Z</dcterms:modified>
</cp:coreProperties>
</file>