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43B6C-82D4-4569-B3D4-3E6E6719D22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CD666-EC8F-4F81-A510-ACCCA1A7D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035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68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53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85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3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3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3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99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4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69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21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BFA65-93BA-4FB3-B781-E809E470C96D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63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4522/111874181.89/0_910cf_558dbe80_X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1000108"/>
            <a:ext cx="7786742" cy="5000660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6600" b="1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Состав слова. Закрепление.</a:t>
            </a:r>
          </a:p>
          <a:p>
            <a:pPr algn="ctr"/>
            <a:r>
              <a:rPr lang="ru-RU" sz="6600" b="1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(3 класс)</a:t>
            </a:r>
            <a:endParaRPr lang="ru-RU" sz="6600" b="1" i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кар карыч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63186" flipH="1">
            <a:off x="42404" y="4765027"/>
            <a:ext cx="2173717" cy="202056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507"/>
            <a:ext cx="9144000" cy="66689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5852" y="357166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Составьте слова.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совунья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14282" y="5072074"/>
            <a:ext cx="1571636" cy="1571626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5" y="1285860"/>
          <a:ext cx="6697746" cy="371477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0375"/>
                <a:gridCol w="1656432"/>
                <a:gridCol w="1728451"/>
                <a:gridCol w="1872488"/>
              </a:tblGrid>
              <a:tr h="801619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chemeClr val="bg1"/>
                          </a:solidFill>
                        </a:rPr>
                        <a:t>приставка</a:t>
                      </a:r>
                      <a:endParaRPr lang="ru-RU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корень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суффикс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окончание</a:t>
                      </a:r>
                      <a:endParaRPr lang="ru-RU" sz="2000" i="1" dirty="0"/>
                    </a:p>
                  </a:txBody>
                  <a:tcPr/>
                </a:tc>
              </a:tr>
              <a:tr h="728289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полёт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краски</a:t>
                      </a:r>
                      <a:endParaRPr lang="ru-RU" sz="32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дочка</a:t>
                      </a:r>
                      <a:endParaRPr lang="ru-RU" sz="32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лапа</a:t>
                      </a:r>
                      <a:endParaRPr lang="ru-RU" sz="32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828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отец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дворик</a:t>
                      </a:r>
                      <a:endParaRPr lang="ru-RU" sz="32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C00000"/>
                          </a:solidFill>
                        </a:rPr>
                        <a:t>садовый</a:t>
                      </a:r>
                      <a:endParaRPr lang="ru-RU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C00000"/>
                          </a:solidFill>
                        </a:rPr>
                        <a:t>дежурный</a:t>
                      </a:r>
                      <a:endParaRPr lang="ru-RU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828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занос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морозец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горка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листочки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828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понёс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слово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курица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крапива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786578" y="1285860"/>
          <a:ext cx="2357422" cy="371477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57422"/>
              </a:tblGrid>
              <a:tr h="776854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bg1"/>
                          </a:solidFill>
                        </a:rPr>
                        <a:t>новое</a:t>
                      </a:r>
                      <a:r>
                        <a:rPr lang="ru-RU" sz="2000" b="1" i="1" baseline="0" dirty="0" smtClean="0">
                          <a:solidFill>
                            <a:schemeClr val="bg1"/>
                          </a:solidFill>
                        </a:rPr>
                        <a:t> слово</a:t>
                      </a:r>
                      <a:endParaRPr lang="ru-RU" sz="20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34481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покраска</a:t>
                      </a:r>
                      <a:endParaRPr lang="ru-RU" sz="32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34481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дворовый</a:t>
                      </a:r>
                      <a:endParaRPr lang="ru-RU" sz="32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34481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заморозки</a:t>
                      </a:r>
                      <a:endParaRPr lang="ru-RU" sz="32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34481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пословица</a:t>
                      </a:r>
                      <a:endParaRPr lang="ru-RU" sz="32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507"/>
            <a:ext cx="9144000" cy="6668986"/>
          </a:xfrm>
          <a:prstGeom prst="rect">
            <a:avLst/>
          </a:prstGeom>
        </p:spPr>
      </p:pic>
      <p:pic>
        <p:nvPicPr>
          <p:cNvPr id="3" name="Рисунок 2" descr="совунья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14282" y="4143380"/>
            <a:ext cx="2500298" cy="2428892"/>
          </a:xfrm>
          <a:prstGeom prst="rect">
            <a:avLst/>
          </a:prstGeom>
        </p:spPr>
      </p:pic>
      <p:pic>
        <p:nvPicPr>
          <p:cNvPr id="4" name="Рисунок 3" descr="кар карыч 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804192">
            <a:off x="5680738" y="-102329"/>
            <a:ext cx="3163304" cy="29597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500042"/>
            <a:ext cx="8715436" cy="5201424"/>
          </a:xfrm>
          <a:prstGeom prst="rect">
            <a:avLst/>
          </a:prstGeom>
          <a:noFill/>
        </p:spPr>
        <p:txBody>
          <a:bodyPr wrap="square" rtlCol="0">
            <a:prstTxWarp prst="textWave1">
              <a:avLst>
                <a:gd name="adj1" fmla="val 17603"/>
                <a:gd name="adj2" fmla="val 173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16600" b="1" i="1" dirty="0" smtClean="0">
                <a:solidFill>
                  <a:srgbClr val="C00000"/>
                </a:solidFill>
                <a:latin typeface="Monotype Corsiva" pitchFamily="66" charset="0"/>
              </a:rPr>
              <a:t>Молодцы!</a:t>
            </a:r>
            <a:endParaRPr lang="ru-RU" sz="166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6"/>
          <a:stretch>
            <a:fillRect/>
          </a:stretch>
        </p:blipFill>
        <p:spPr>
          <a:xfrm>
            <a:off x="8643966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63493"/>
          </a:xfrm>
          <a:prstGeom prst="rect">
            <a:avLst/>
          </a:prstGeom>
        </p:spPr>
      </p:pic>
      <p:pic>
        <p:nvPicPr>
          <p:cNvPr id="4" name="Рисунок 3" descr="кар карыч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63186" flipH="1">
            <a:off x="57653" y="5207559"/>
            <a:ext cx="1582660" cy="15978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85852" y="23574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14282" y="1142984"/>
            <a:ext cx="3071802" cy="1428760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корень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85720" y="3857628"/>
            <a:ext cx="3214710" cy="1643074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суффикс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214282" y="2357430"/>
            <a:ext cx="3143272" cy="1857388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приставка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571604" y="5214950"/>
            <a:ext cx="2857520" cy="1357322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окончание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76" y="285728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Вспомните части слова. Дайте определения.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1285860"/>
            <a:ext cx="5786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- это общая часть родственных слов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992" y="2285992"/>
            <a:ext cx="5715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- это часть слова, которая стоит перед корнем и служит для образования новых слов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430" y="3786190"/>
            <a:ext cx="56435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- это часть слова, которая стоит после корня и служит для образования новых слов  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0562" y="5357826"/>
            <a:ext cx="3071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- это изменяемая часть слова 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507"/>
            <a:ext cx="9144000" cy="66689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214290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Выпишите однокоренные слова, выделите корень.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снеговик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071546"/>
            <a:ext cx="4429124" cy="57864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85860"/>
            <a:ext cx="5000660" cy="5286412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>
                <a:gd name="adj" fmla="val 14830"/>
              </a:avLst>
            </a:prstTxWarp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Проплясали по снегам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Снежные метели.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Снегири снеговикам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Песню просвистели.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У заснеженной реки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В снежном переулке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Звонко носятся снежки,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Режут снег снегурки.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( С.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Погореловский</a:t>
            </a:r>
            <a:r>
              <a:rPr lang="ru-RU" sz="3200" b="1" i="1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endParaRPr lang="ru-RU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507"/>
            <a:ext cx="9144000" cy="66689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0100" y="214290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Распределите слова в два столбика.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совунья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42844" y="5214950"/>
            <a:ext cx="1500198" cy="1428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86116" y="1071546"/>
            <a:ext cx="2071702" cy="646331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носовой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1857365"/>
            <a:ext cx="2071702" cy="428627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носить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2571744"/>
            <a:ext cx="2357454" cy="646331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поднос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554" y="3357563"/>
            <a:ext cx="2000264" cy="500066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носик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3240" y="4143381"/>
            <a:ext cx="2643206" cy="71438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переносица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678" y="5072075"/>
            <a:ext cx="2571768" cy="500066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заносит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4678" y="5857892"/>
            <a:ext cx="2428892" cy="646331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носатый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3842 L 0.25382 -0.0384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25 4.44444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88 -0.22546 L -0.26788 -0.2254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51 -0.20347 L -0.27951 -0.2034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-0.24467 L 0.22639 -0.24467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49 -0.31713 L -0.2757 -0.3171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507"/>
            <a:ext cx="9144000" cy="66689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1538" y="285728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Найдите лишнее слово в каждом столбике.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кар карыч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04336" flipH="1">
            <a:off x="479400" y="5274967"/>
            <a:ext cx="1577743" cy="15305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1428736"/>
            <a:ext cx="1571636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вода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1428736"/>
            <a:ext cx="1571636" cy="656213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белка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29322" y="1571612"/>
            <a:ext cx="2928958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разлиновать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428868"/>
            <a:ext cx="1857388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водяной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4678" y="2428868"/>
            <a:ext cx="2071702" cy="714380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побелка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0826" y="2500306"/>
            <a:ext cx="1643074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линия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3429000"/>
            <a:ext cx="1928826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водолаз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6116" y="3643314"/>
            <a:ext cx="2143140" cy="714380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белочка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388" y="3500438"/>
            <a:ext cx="2000264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линять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4572008"/>
            <a:ext cx="2071702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водитель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4678" y="4857760"/>
            <a:ext cx="2428892" cy="642942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бельчонок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86512" y="4500570"/>
            <a:ext cx="2286016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линовать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507"/>
            <a:ext cx="9144000" cy="66689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142852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Подберите как можно больше однокоренных слов (по вариантам), запишите их.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5" name="i-main-pic" descr="Картинка 27 из 212249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785926"/>
            <a:ext cx="300039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27 из 212249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1857364"/>
            <a:ext cx="300039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14414" y="5786454"/>
            <a:ext cx="1428760" cy="789207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сад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5929330"/>
            <a:ext cx="1500198" cy="646331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лес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1" name="Рисунок 10" descr="птичка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02865" flipH="1">
            <a:off x="7311700" y="1512918"/>
            <a:ext cx="1330582" cy="1209675"/>
          </a:xfrm>
          <a:prstGeom prst="rect">
            <a:avLst/>
          </a:prstGeom>
        </p:spPr>
      </p:pic>
      <p:pic>
        <p:nvPicPr>
          <p:cNvPr id="12" name="Рисунок 11" descr="птичка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057285">
            <a:off x="2428860" y="1714488"/>
            <a:ext cx="1219200" cy="1209675"/>
          </a:xfrm>
          <a:prstGeom prst="rect">
            <a:avLst/>
          </a:prstGeom>
        </p:spPr>
      </p:pic>
      <p:pic>
        <p:nvPicPr>
          <p:cNvPr id="13" name="Рисунок 12" descr="птичка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763166">
            <a:off x="357158" y="1643050"/>
            <a:ext cx="1219200" cy="1209675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6689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192" y="0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Распределите слова в два столбика с приставкой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    </a:t>
            </a:r>
            <a:r>
              <a:rPr lang="ru-RU" sz="3200" b="1" i="1" dirty="0" smtClean="0">
                <a:solidFill>
                  <a:srgbClr val="C00000"/>
                </a:solidFill>
              </a:rPr>
              <a:t>по-</a:t>
            </a:r>
            <a:r>
              <a:rPr lang="ru-RU" sz="2800" b="1" i="1" dirty="0" smtClean="0">
                <a:solidFill>
                  <a:srgbClr val="C00000"/>
                </a:solidFill>
              </a:rPr>
              <a:t>                                                      </a:t>
            </a:r>
            <a:r>
              <a:rPr lang="ru-RU" sz="3200" b="1" i="1" dirty="0" smtClean="0">
                <a:solidFill>
                  <a:srgbClr val="C00000"/>
                </a:solidFill>
              </a:rPr>
              <a:t>под- (подо-)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кар карыч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04336" flipH="1">
            <a:off x="973853" y="5403959"/>
            <a:ext cx="1437717" cy="1363307"/>
          </a:xfrm>
          <a:prstGeom prst="rect">
            <a:avLst/>
          </a:prstGeom>
        </p:spPr>
      </p:pic>
      <p:pic>
        <p:nvPicPr>
          <p:cNvPr id="7" name="Рисунок 6" descr="совунья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5572140"/>
            <a:ext cx="1143008" cy="11429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71802" y="1071546"/>
            <a:ext cx="2500330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подорожник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364" y="1714488"/>
            <a:ext cx="2428892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подобрать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40" y="2285992"/>
            <a:ext cx="2357454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подоконник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1802" y="2928934"/>
            <a:ext cx="2500330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подоходный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8926" y="4857760"/>
            <a:ext cx="3000396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пододеяльник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1802" y="4286256"/>
            <a:ext cx="2903239" cy="513337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подогреть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240" y="5500702"/>
            <a:ext cx="2286016" cy="500066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подоить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1802" y="3643314"/>
            <a:ext cx="2500330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подозрение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0364" y="6000768"/>
            <a:ext cx="2571768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подождать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88 0.0176 L -0.27188 0.017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86 -0.07615 L 0.33021 -0.0655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-0.04399 L 0.31684 -0.0439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5 -0.08519 L -0.2875 -0.0851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-0.14745 L 0.31684 -0.1474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79 -0.13079 L 0.29479 -0.1307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85 -0.11436 L 0.31285 -0.1143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68 -0.23334 L -0.28368 -0.2333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47 -0.18657 L 0.32847 -0.18657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506"/>
            <a:ext cx="9144000" cy="67634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224" y="214290"/>
            <a:ext cx="8072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Спишите слова, дописывая суффикс –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ик</a:t>
            </a:r>
            <a:r>
              <a:rPr lang="ru-RU" sz="2800" b="1" i="1" dirty="0" smtClean="0">
                <a:solidFill>
                  <a:srgbClr val="C00000"/>
                </a:solidFill>
              </a:rPr>
              <a:t> или –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ек</a:t>
            </a:r>
            <a:r>
              <a:rPr lang="ru-RU" sz="3200" b="1" i="1" dirty="0" smtClean="0">
                <a:solidFill>
                  <a:srgbClr val="C00000"/>
                </a:solidFill>
              </a:rPr>
              <a:t>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500174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дом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1500174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кот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1571612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0070C0"/>
                </a:solidFill>
              </a:rPr>
              <a:t>замоч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2643182"/>
            <a:ext cx="1857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торт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2643182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0070C0"/>
                </a:solidFill>
              </a:rPr>
              <a:t>чулоч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4143380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брат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6116" y="3786190"/>
            <a:ext cx="17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0070C0"/>
                </a:solidFill>
              </a:rPr>
              <a:t>веноч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4000504"/>
            <a:ext cx="2143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0070C0"/>
                </a:solidFill>
              </a:rPr>
              <a:t>платоч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6182" y="5214950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0070C0"/>
                </a:solidFill>
              </a:rPr>
              <a:t>сыноч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pic>
        <p:nvPicPr>
          <p:cNvPr id="14" name="Рисунок 13" descr="совунья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14282" y="4857760"/>
            <a:ext cx="1785950" cy="178594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429388" y="2643182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ик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86380" y="5214950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ек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86710" y="4000504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ек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4876" y="3786190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ек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43240" y="2643182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ек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29520" y="1571612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ек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71670" y="4143380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ик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1500174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ик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7356" y="1500174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ик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9014"/>
            <a:ext cx="9144000" cy="66689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0100" y="35716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Соотнесите слово и схему.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кар карыч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904336" flipH="1">
            <a:off x="6528" y="4746035"/>
            <a:ext cx="1722571" cy="19696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71538" y="128586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ходики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5214950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лиса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192880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подснежник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2571744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подружка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3214686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книжный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3857628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подводный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414" y="4500570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рассказы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43042" y="5857892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переходы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00562" y="5929330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столы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4357686" y="1285860"/>
          <a:ext cx="4572032" cy="400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Точечный рисунок" r:id="rId5" imgW="4390476" imgH="2895238" progId="PBrush">
                  <p:embed/>
                </p:oleObj>
              </mc:Choice>
              <mc:Fallback>
                <p:oleObj name="Точечный рисунок" r:id="rId5" imgW="4390476" imgH="2895238" progId="PBrush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1285860"/>
                        <a:ext cx="4572032" cy="4000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 стрелкой 20"/>
          <p:cNvCxnSpPr/>
          <p:nvPr/>
        </p:nvCxnSpPr>
        <p:spPr>
          <a:xfrm>
            <a:off x="2714612" y="1714488"/>
            <a:ext cx="2000264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3071802" y="2928934"/>
            <a:ext cx="2214578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714612" y="2928934"/>
            <a:ext cx="1714512" cy="15716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3143240" y="2857496"/>
            <a:ext cx="1428760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928926" y="4214818"/>
            <a:ext cx="178595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3357554" y="3571876"/>
            <a:ext cx="1357322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1928795" y="3143249"/>
            <a:ext cx="3643337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 flipH="1" flipV="1">
            <a:off x="3000364" y="4500570"/>
            <a:ext cx="2643206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V="1">
            <a:off x="3000364" y="3500438"/>
            <a:ext cx="4143404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241</Words>
  <Application>Microsoft Office PowerPoint</Application>
  <PresentationFormat>Экран (4:3)</PresentationFormat>
  <Paragraphs>112</Paragraphs>
  <Slides>11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Oleg</cp:lastModifiedBy>
  <cp:revision>33</cp:revision>
  <dcterms:created xsi:type="dcterms:W3CDTF">2012-06-15T15:58:16Z</dcterms:created>
  <dcterms:modified xsi:type="dcterms:W3CDTF">2013-04-17T13:23:15Z</dcterms:modified>
</cp:coreProperties>
</file>