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1" r:id="rId2"/>
    <p:sldId id="272" r:id="rId3"/>
    <p:sldId id="257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037FA-3C22-43F1-B8F4-C1BE445B6E9E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46288-5BC8-4599-871E-B0CAB59710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6288-5BC8-4599-871E-B0CAB59710BB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-na-ger.ru/2010-07-21-17-04-56?start=9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arfordhistory.net/pastactivities.htm" TargetMode="External"/><Relationship Id="rId5" Type="http://schemas.openxmlformats.org/officeDocument/2006/relationships/hyperlink" Target="http://www.instit.free.fr/images/dessins/forum.gif" TargetMode="External"/><Relationship Id="rId4" Type="http://schemas.openxmlformats.org/officeDocument/2006/relationships/hyperlink" Target="http://picsdesktop.net/autumn/1280x1024_PicsDesktop.net_261.jpg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2553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учреждение - средняя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общеобразовательная школа №4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Асино Томской области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русского языка в 4 классе по теме: «Правописание падежных окончаний имён прилагательных»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Автор: Леонова Елена Александровна,</a:t>
            </a:r>
          </a:p>
          <a:p>
            <a:pPr algn="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учитель начальных классов </a:t>
            </a:r>
          </a:p>
          <a:p>
            <a:pPr algn="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МБОУ СОШ №4</a:t>
            </a:r>
          </a:p>
          <a:p>
            <a:pPr algn="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г.Асино Томской области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Первая группа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Имя прилагательное- это часть речи, которая обозначает признак предмета и отвечает на вопросы: какой?, какая?, какое?, какие?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предложении  имя прилагательное чаще всего бывает определением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имен прилагательных мужского и среднего рода  в родительном падеже окончания – -ого, -его. 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Вторая группа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Имена прилагательные изменяются по родам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Имя прилагательное связано в роде, числе и падеже с именем существительным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имен прилагательных мужского и среднего рода в дательном падеже окончания  -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ому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-ему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Третья группа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Имя прилагательное во множественном числе по родам не изменяется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Имена прилагательные во множественном числе изменяются только по падежам. По числам они не изменяются.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Имена прилагательные мужского рода, отвечающие на вопрос какой?,  имеют окончания -ой,-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Имя прилагательное- это часть речи, которая обозначает признак предмета и отвечает на вопросы: какой?, какая?, какое?, какие?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Имя прилагательное связано в роде, числе и падеже с именем существительным.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Определяем окончание имён прилагательных по вопросу.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литературы: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447800"/>
            <a:ext cx="7647836" cy="48006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Полякова А.В. Русский язык. 4 класс (в 2 частях)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Полякова А.В. Методические рекомендации. Русский язык в начальной школе. 3-4 классы</a:t>
            </a:r>
          </a:p>
          <a:p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Фон слайдов </a:t>
            </a:r>
            <a:r>
              <a:rPr lang="ru-RU" sz="2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ru-RU" sz="2800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www.ma-na-ger.ru/2010-07-21-17-04-56?start=90</a:t>
            </a:r>
            <a:endParaRPr lang="ru-RU" sz="2800" u="sng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en-US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en-US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picsdesktop.net/autumn/1280x1024_PicsDesktop.net_261.jpg.htm</a:t>
            </a:r>
            <a:endParaRPr lang="ru-RU" sz="28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en-US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www.instit.free.fr/images/dessins/forum.gif</a:t>
            </a:r>
            <a:endParaRPr lang="ru-RU" sz="28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www.harfordhistory.net/pastactivities.htm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Цель урока: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обобщить знания об имени прилагательном как части речи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продолжать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формировать навык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правильного написания окончаний     имен  прилагательных;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Минутка чистописания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6600" i="1" dirty="0" smtClean="0"/>
          </a:p>
          <a:p>
            <a:pPr>
              <a:buNone/>
            </a:pPr>
            <a:r>
              <a:rPr lang="ru-RU" sz="6600" i="1" dirty="0" err="1" smtClean="0"/>
              <a:t>ая</a:t>
            </a:r>
            <a:r>
              <a:rPr lang="ru-RU" sz="6600" i="1" dirty="0" smtClean="0"/>
              <a:t>                           </a:t>
            </a:r>
            <a:r>
              <a:rPr lang="ru-RU" sz="6600" i="1" dirty="0" err="1" smtClean="0"/>
              <a:t>ое</a:t>
            </a:r>
            <a:r>
              <a:rPr lang="ru-RU" sz="6600" i="1" dirty="0" smtClean="0"/>
              <a:t> 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356958" y="1395984"/>
          <a:ext cx="5715505" cy="4747656"/>
        </p:xfrm>
        <a:graphic>
          <a:graphicData uri="http://schemas.openxmlformats.org/drawingml/2006/table">
            <a:tbl>
              <a:tblPr/>
              <a:tblGrid>
                <a:gridCol w="766980"/>
                <a:gridCol w="756063"/>
                <a:gridCol w="1043749"/>
                <a:gridCol w="766980"/>
                <a:gridCol w="311159"/>
                <a:gridCol w="696560"/>
                <a:gridCol w="696560"/>
                <a:gridCol w="677454"/>
              </a:tblGrid>
              <a:tr h="4911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Вид работы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Критерии 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Баллы 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Оцени-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ваю сам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Оцени-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вает сосед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Оценива-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ет учитель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425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Словарная работа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Умение писать словарные слова, изменяя их по падежам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Нет ошибок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 ошибка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2ошибки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 ошибок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0 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425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Составле-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ние предложе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ния по схеме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Умение составлять предложения по схеме с заданным словосочета-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нием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Нет ошибок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 ошибка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2ошибки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11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 ошибок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0 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425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Морфоло-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гический разбор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Умение выполнять морфологичес-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кий разбор прилагательных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Нет ошибок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 ошибка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2ошибки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 ошибок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0 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425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Обобще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ние знаний о прилага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тельном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Знание свойств имён прилагательных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Нет ошибок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 ошибка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2ошибки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 ошибок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0 б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4850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12-11 баллов – «5»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10–9 баллов  - «4»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  8-6 баллов -  «3»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Менее 6 баллов «2»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697" marR="45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Таблица для оценивания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Словарная работа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-хозяйство   (Д.п.)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-оттенки   (Т.п.)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-беседа        (В.п.)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-диалог      (Р.п.)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 descr="C:\Documents and Settings\Admin\Мои документы\Мои рисунки\оттенк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429132"/>
            <a:ext cx="2405214" cy="1803812"/>
          </a:xfrm>
          <a:prstGeom prst="rect">
            <a:avLst/>
          </a:prstGeom>
          <a:noFill/>
        </p:spPr>
      </p:pic>
      <p:pic>
        <p:nvPicPr>
          <p:cNvPr id="6" name="Picture 6" descr="http://im5-tub-ru.yandex.net/i?id=208640141-48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2285992"/>
            <a:ext cx="2494170" cy="1928826"/>
          </a:xfrm>
          <a:prstGeom prst="rect">
            <a:avLst/>
          </a:prstGeom>
          <a:noFill/>
        </p:spPr>
      </p:pic>
      <p:pic>
        <p:nvPicPr>
          <p:cNvPr id="7" name="Picture 4" descr="http://www1.ccs.k12.in.us/uploads/0004/1274/talkin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4500570"/>
            <a:ext cx="3106449" cy="1609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ому</a:t>
            </a:r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хозяйству   (Д.п.)</a:t>
            </a:r>
            <a:endParaRPr lang="ru-RU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ыми</a:t>
            </a:r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оттенками   (Т.п.)</a:t>
            </a:r>
            <a:endParaRPr lang="ru-RU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ую</a:t>
            </a:r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беседу        (В.п.)</a:t>
            </a:r>
            <a:endParaRPr lang="ru-RU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-ого    диалога      (Р.п.)</a:t>
            </a:r>
            <a:endParaRPr lang="ru-RU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Составьте предложение по схеме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	 _ _ _ _                      _ _ _ _ 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000364" y="3214686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000364" y="3000372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Полилиния 12"/>
          <p:cNvSpPr/>
          <p:nvPr/>
        </p:nvSpPr>
        <p:spPr>
          <a:xfrm>
            <a:off x="5643570" y="2928934"/>
            <a:ext cx="1428760" cy="142876"/>
          </a:xfrm>
          <a:custGeom>
            <a:avLst/>
            <a:gdLst>
              <a:gd name="connsiteX0" fmla="*/ 13032 w 938862"/>
              <a:gd name="connsiteY0" fmla="*/ 205740 h 231804"/>
              <a:gd name="connsiteX1" fmla="*/ 47322 w 938862"/>
              <a:gd name="connsiteY1" fmla="*/ 137160 h 231804"/>
              <a:gd name="connsiteX2" fmla="*/ 70182 w 938862"/>
              <a:gd name="connsiteY2" fmla="*/ 102870 h 231804"/>
              <a:gd name="connsiteX3" fmla="*/ 81612 w 938862"/>
              <a:gd name="connsiteY3" fmla="*/ 68580 h 231804"/>
              <a:gd name="connsiteX4" fmla="*/ 150192 w 938862"/>
              <a:gd name="connsiteY4" fmla="*/ 34290 h 231804"/>
              <a:gd name="connsiteX5" fmla="*/ 253062 w 938862"/>
              <a:gd name="connsiteY5" fmla="*/ 80010 h 231804"/>
              <a:gd name="connsiteX6" fmla="*/ 287352 w 938862"/>
              <a:gd name="connsiteY6" fmla="*/ 114300 h 231804"/>
              <a:gd name="connsiteX7" fmla="*/ 333072 w 938862"/>
              <a:gd name="connsiteY7" fmla="*/ 217170 h 231804"/>
              <a:gd name="connsiteX8" fmla="*/ 413082 w 938862"/>
              <a:gd name="connsiteY8" fmla="*/ 205740 h 231804"/>
              <a:gd name="connsiteX9" fmla="*/ 424512 w 938862"/>
              <a:gd name="connsiteY9" fmla="*/ 171450 h 231804"/>
              <a:gd name="connsiteX10" fmla="*/ 493092 w 938862"/>
              <a:gd name="connsiteY10" fmla="*/ 34290 h 231804"/>
              <a:gd name="connsiteX11" fmla="*/ 595962 w 938862"/>
              <a:gd name="connsiteY11" fmla="*/ 0 h 231804"/>
              <a:gd name="connsiteX12" fmla="*/ 641682 w 938862"/>
              <a:gd name="connsiteY12" fmla="*/ 11430 h 231804"/>
              <a:gd name="connsiteX13" fmla="*/ 675972 w 938862"/>
              <a:gd name="connsiteY13" fmla="*/ 22860 h 231804"/>
              <a:gd name="connsiteX14" fmla="*/ 710262 w 938862"/>
              <a:gd name="connsiteY14" fmla="*/ 160020 h 231804"/>
              <a:gd name="connsiteX15" fmla="*/ 778842 w 938862"/>
              <a:gd name="connsiteY15" fmla="*/ 205740 h 231804"/>
              <a:gd name="connsiteX16" fmla="*/ 881712 w 938862"/>
              <a:gd name="connsiteY16" fmla="*/ 194310 h 231804"/>
              <a:gd name="connsiteX17" fmla="*/ 893142 w 938862"/>
              <a:gd name="connsiteY17" fmla="*/ 148590 h 231804"/>
              <a:gd name="connsiteX18" fmla="*/ 904572 w 938862"/>
              <a:gd name="connsiteY18" fmla="*/ 114300 h 231804"/>
              <a:gd name="connsiteX19" fmla="*/ 927432 w 938862"/>
              <a:gd name="connsiteY19" fmla="*/ 80010 h 231804"/>
              <a:gd name="connsiteX20" fmla="*/ 938862 w 938862"/>
              <a:gd name="connsiteY20" fmla="*/ 45720 h 231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38862" h="231804">
                <a:moveTo>
                  <a:pt x="13032" y="205740"/>
                </a:moveTo>
                <a:cubicBezTo>
                  <a:pt x="78546" y="107470"/>
                  <a:pt x="0" y="231804"/>
                  <a:pt x="47322" y="137160"/>
                </a:cubicBezTo>
                <a:cubicBezTo>
                  <a:pt x="53465" y="124873"/>
                  <a:pt x="64039" y="115157"/>
                  <a:pt x="70182" y="102870"/>
                </a:cubicBezTo>
                <a:cubicBezTo>
                  <a:pt x="75570" y="92094"/>
                  <a:pt x="74086" y="77988"/>
                  <a:pt x="81612" y="68580"/>
                </a:cubicBezTo>
                <a:cubicBezTo>
                  <a:pt x="97726" y="48437"/>
                  <a:pt x="127603" y="41820"/>
                  <a:pt x="150192" y="34290"/>
                </a:cubicBezTo>
                <a:cubicBezTo>
                  <a:pt x="200032" y="50903"/>
                  <a:pt x="216836" y="49821"/>
                  <a:pt x="253062" y="80010"/>
                </a:cubicBezTo>
                <a:cubicBezTo>
                  <a:pt x="265480" y="90358"/>
                  <a:pt x="275922" y="102870"/>
                  <a:pt x="287352" y="114300"/>
                </a:cubicBezTo>
                <a:cubicBezTo>
                  <a:pt x="314556" y="195912"/>
                  <a:pt x="296846" y="162830"/>
                  <a:pt x="333072" y="217170"/>
                </a:cubicBezTo>
                <a:cubicBezTo>
                  <a:pt x="359742" y="213360"/>
                  <a:pt x="388985" y="217788"/>
                  <a:pt x="413082" y="205740"/>
                </a:cubicBezTo>
                <a:cubicBezTo>
                  <a:pt x="423858" y="200352"/>
                  <a:pt x="418661" y="181982"/>
                  <a:pt x="424512" y="171450"/>
                </a:cubicBezTo>
                <a:cubicBezTo>
                  <a:pt x="498370" y="38506"/>
                  <a:pt x="448588" y="167801"/>
                  <a:pt x="493092" y="34290"/>
                </a:cubicBezTo>
                <a:cubicBezTo>
                  <a:pt x="499852" y="14009"/>
                  <a:pt x="586337" y="1925"/>
                  <a:pt x="595962" y="0"/>
                </a:cubicBezTo>
                <a:cubicBezTo>
                  <a:pt x="611202" y="3810"/>
                  <a:pt x="626577" y="7114"/>
                  <a:pt x="641682" y="11430"/>
                </a:cubicBezTo>
                <a:cubicBezTo>
                  <a:pt x="653267" y="14740"/>
                  <a:pt x="668969" y="13056"/>
                  <a:pt x="675972" y="22860"/>
                </a:cubicBezTo>
                <a:cubicBezTo>
                  <a:pt x="719938" y="84412"/>
                  <a:pt x="681620" y="95576"/>
                  <a:pt x="710262" y="160020"/>
                </a:cubicBezTo>
                <a:cubicBezTo>
                  <a:pt x="725152" y="193523"/>
                  <a:pt x="750027" y="196135"/>
                  <a:pt x="778842" y="205740"/>
                </a:cubicBezTo>
                <a:cubicBezTo>
                  <a:pt x="813132" y="201930"/>
                  <a:pt x="850853" y="209739"/>
                  <a:pt x="881712" y="194310"/>
                </a:cubicBezTo>
                <a:cubicBezTo>
                  <a:pt x="895763" y="187285"/>
                  <a:pt x="888826" y="163695"/>
                  <a:pt x="893142" y="148590"/>
                </a:cubicBezTo>
                <a:cubicBezTo>
                  <a:pt x="896452" y="137005"/>
                  <a:pt x="899184" y="125076"/>
                  <a:pt x="904572" y="114300"/>
                </a:cubicBezTo>
                <a:cubicBezTo>
                  <a:pt x="910715" y="102013"/>
                  <a:pt x="921289" y="92297"/>
                  <a:pt x="927432" y="80010"/>
                </a:cubicBezTo>
                <a:cubicBezTo>
                  <a:pt x="932820" y="69234"/>
                  <a:pt x="938862" y="45720"/>
                  <a:pt x="938862" y="4572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57290" y="3143248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Морфологический разбор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1.Часть речи, общее грамматическое значение и                                             вопрос.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2.Начальная форма (мужской род, единственное число, именительный падеж).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3.Морфологические признаки: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полная или краткая форма; число, род (в единственном числе), падеж.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4.Роль в предложении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(каким членом предложения является прилагательное в данном предложении).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85852" y="1447800"/>
            <a:ext cx="7647836" cy="4800600"/>
          </a:xfrm>
        </p:spPr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Фиолетовым (оттенком) – прил., признак предмета, (каким?),  н.ф. фиолетовый, в полной форме, в единственном числе, мужском роде, творительном падеже, выполняет роль определения.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595</Words>
  <PresentationFormat>Экран (4:3)</PresentationFormat>
  <Paragraphs>127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Муниципальное бюджетное общеобразовательное учреждение - средняя общеобразовательная школа №4  г. Асино Томской области</vt:lpstr>
      <vt:lpstr>Цель урока:</vt:lpstr>
      <vt:lpstr>Минутка чистописания</vt:lpstr>
      <vt:lpstr>Таблица для оценивания</vt:lpstr>
      <vt:lpstr>Словарная работа</vt:lpstr>
      <vt:lpstr>Проверь</vt:lpstr>
      <vt:lpstr>Составьте предложение по схеме</vt:lpstr>
      <vt:lpstr>Морфологический разбор</vt:lpstr>
      <vt:lpstr>Проверь</vt:lpstr>
      <vt:lpstr>Первая группа</vt:lpstr>
      <vt:lpstr>Вторая группа</vt:lpstr>
      <vt:lpstr>Третья группа</vt:lpstr>
      <vt:lpstr>ИТОГ</vt:lpstr>
      <vt:lpstr>Список литературы: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Урок русского языка в 4 классе по теме: «Правописание падежных окончаний имён прилагательных»   </dc:title>
  <cp:lastModifiedBy>Admin</cp:lastModifiedBy>
  <cp:revision>23</cp:revision>
  <dcterms:modified xsi:type="dcterms:W3CDTF">2013-03-03T05:15:12Z</dcterms:modified>
</cp:coreProperties>
</file>