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663300"/>
    <a:srgbClr val="99663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55" autoAdjust="0"/>
    <p:restoredTop sz="92796" autoAdjust="0"/>
  </p:normalViewPr>
  <p:slideViewPr>
    <p:cSldViewPr>
      <p:cViewPr varScale="1">
        <p:scale>
          <a:sx n="60" d="100"/>
          <a:sy n="60" d="100"/>
        </p:scale>
        <p:origin x="-6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EB4DE7E-B47E-4D80-9EEC-C6140CCF8942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0DE145C-7298-47BC-81AF-D563B1DEE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8FCE-2629-4A94-82CC-C4C2739C133D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A75A-7620-4E67-A13D-765719DD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DEDF4-1BBE-49B9-A061-5D9261C6BBF1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4A2F-2D59-4083-A24F-DF2608717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6667-C67E-46C2-B8A0-2E1934D86EAC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5DD9-1B96-4459-826B-AFFD92029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02DE-A1D6-40A2-A169-B137E15D66C8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AA4A-0BC8-4B36-8583-549593502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529E-76C1-494C-8D41-E77A55A3682B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3066B-484D-4417-814D-1FB557EA7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6E8D-AD39-4CAF-960D-1B76450554DA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A729-AC1A-4B25-8547-F9EEBF56A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8564-D4AF-4C82-B41B-B2030EB4765F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05FE-C54D-465B-AAF9-76E28A4A3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50D9-16CE-4840-A603-E8F8F42252DB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BDD8-2F1E-44C6-91FA-04A3FE5D2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5E7E-77B9-4031-9DC0-08977EC36542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56CD-754B-434A-A369-A6A5D2A16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CEDD-0834-416A-A40C-56A726CC77E7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E007-58FD-4617-A65A-CE23F880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884F-8212-46D5-B9F0-B4EB846E7132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3EF6-6E72-43D9-A5E5-773491E3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0926-FDC1-4B11-8E45-F34C4C0F69B8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C34E-20BC-47CC-8EA0-F13E6751F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77B4D2F-0A0D-41F8-BD8A-E4B7A76E1EF7}" type="datetime1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B4B683-703B-4838-ACBF-10B8F2391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85396-060F-467D-81EB-E38CCD590B1B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5129" name="Picture 9" descr="солнце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85794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тучка и солнце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928934"/>
            <a:ext cx="4286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тучка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000108"/>
            <a:ext cx="3448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6164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6165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91" name="Picture 19" descr="CRCTR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700338" y="11255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1 + 4 = </a:t>
            </a: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5219700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5292725" y="2903538"/>
            <a:ext cx="2863850" cy="593725"/>
          </a:xfrm>
          <a:custGeom>
            <a:avLst/>
            <a:gdLst>
              <a:gd name="T0" fmla="*/ 2147483647 w 1804"/>
              <a:gd name="T1" fmla="*/ 942538527 h 374"/>
              <a:gd name="T2" fmla="*/ 2147483647 w 1804"/>
              <a:gd name="T3" fmla="*/ 252015642 h 374"/>
              <a:gd name="T4" fmla="*/ 2147483647 w 1804"/>
              <a:gd name="T5" fmla="*/ 0 h 374"/>
              <a:gd name="T6" fmla="*/ 1068546358 w 1804"/>
              <a:gd name="T7" fmla="*/ 252015642 h 374"/>
              <a:gd name="T8" fmla="*/ 0 w 1804"/>
              <a:gd name="T9" fmla="*/ 907256351 h 3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4"/>
              <a:gd name="T16" fmla="*/ 0 h 374"/>
              <a:gd name="T17" fmla="*/ 1804 w 1804"/>
              <a:gd name="T18" fmla="*/ 374 h 3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4" h="374">
                <a:moveTo>
                  <a:pt x="1804" y="374"/>
                </a:moveTo>
                <a:cubicBezTo>
                  <a:pt x="1729" y="328"/>
                  <a:pt x="1505" y="162"/>
                  <a:pt x="1356" y="100"/>
                </a:cubicBezTo>
                <a:cubicBezTo>
                  <a:pt x="1207" y="38"/>
                  <a:pt x="1063" y="0"/>
                  <a:pt x="908" y="0"/>
                </a:cubicBezTo>
                <a:cubicBezTo>
                  <a:pt x="753" y="0"/>
                  <a:pt x="575" y="40"/>
                  <a:pt x="424" y="100"/>
                </a:cubicBezTo>
                <a:cubicBezTo>
                  <a:pt x="273" y="160"/>
                  <a:pt x="88" y="306"/>
                  <a:pt x="0" y="3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443663" y="2349500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+4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076825" y="27813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8027988" y="28527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219700" y="1196975"/>
            <a:ext cx="503238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5</a:t>
            </a: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5219700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700338" y="17732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1 + (-4) = </a:t>
            </a:r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2411413" y="2924175"/>
            <a:ext cx="2887662" cy="538163"/>
          </a:xfrm>
          <a:custGeom>
            <a:avLst/>
            <a:gdLst>
              <a:gd name="T0" fmla="*/ 2147483647 w 1819"/>
              <a:gd name="T1" fmla="*/ 854334645 h 339"/>
              <a:gd name="T2" fmla="*/ 2147483647 w 1819"/>
              <a:gd name="T3" fmla="*/ 191532034 h 339"/>
              <a:gd name="T4" fmla="*/ 2147483647 w 1819"/>
              <a:gd name="T5" fmla="*/ 2520952 h 339"/>
              <a:gd name="T6" fmla="*/ 1113908967 w 1819"/>
              <a:gd name="T7" fmla="*/ 214214296 h 339"/>
              <a:gd name="T8" fmla="*/ 0 w 1819"/>
              <a:gd name="T9" fmla="*/ 808971609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563938" y="2420938"/>
            <a:ext cx="569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latin typeface="Times New Roman" pitchFamily="18" charset="0"/>
              </a:rPr>
              <a:t>- </a:t>
            </a:r>
            <a:r>
              <a:rPr lang="ru-RU" sz="2800" b="1">
                <a:latin typeface="Times New Roman" pitchFamily="18" charset="0"/>
              </a:rPr>
              <a:t>4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979613" y="28527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5364163" y="1844675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-3</a:t>
            </a: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-828675" y="4149725"/>
            <a:ext cx="7561263" cy="2016125"/>
          </a:xfrm>
          <a:prstGeom prst="cloudCallout">
            <a:avLst>
              <a:gd name="adj1" fmla="val 59782"/>
              <a:gd name="adj2" fmla="val 36931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i="1">
                <a:latin typeface="Georgia" pitchFamily="18" charset="0"/>
              </a:rPr>
              <a:t>Сравните результаты.</a:t>
            </a:r>
          </a:p>
          <a:p>
            <a:pPr algn="ctr"/>
            <a:r>
              <a:rPr lang="ru-RU" sz="2800" b="1" i="1">
                <a:latin typeface="Georgia" pitchFamily="18" charset="0"/>
              </a:rPr>
              <a:t>Какой можно сделать вывод?</a:t>
            </a: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179388" y="4221163"/>
            <a:ext cx="6264275" cy="2447925"/>
          </a:xfrm>
          <a:prstGeom prst="wedgeRoundRectCallout">
            <a:avLst>
              <a:gd name="adj1" fmla="val 64370"/>
              <a:gd name="adj2" fmla="val 158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Правильно!</a:t>
            </a:r>
          </a:p>
          <a:p>
            <a:pPr algn="ctr"/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Любое число от прибавления положительного числа увеличивается, а от прибавления отрицательного числа  уменьшается.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0.00162 L 4.16667E-6 1.90751E-6 " pathEditMode="relative" rAng="0" ptsTypes="AA">
                                      <p:cBhvr>
                                        <p:cTn id="50" dur="2000" spd="-1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L -0.31493 3.410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92" grpId="0"/>
      <p:bldP spid="3093" grpId="0" animBg="1"/>
      <p:bldP spid="3093" grpId="1" animBg="1"/>
      <p:bldP spid="3094" grpId="0" animBg="1"/>
      <p:bldP spid="3095" grpId="0"/>
      <p:bldP spid="3096" grpId="0"/>
      <p:bldP spid="3097" grpId="0"/>
      <p:bldP spid="3098" grpId="0" animBg="1"/>
      <p:bldP spid="3099" grpId="0" animBg="1"/>
      <p:bldP spid="3099" grpId="1" animBg="1"/>
      <p:bldP spid="3100" grpId="0"/>
      <p:bldP spid="3101" grpId="0" animBg="1"/>
      <p:bldP spid="3102" grpId="0"/>
      <p:bldP spid="3103" grpId="0"/>
      <p:bldP spid="3104" grpId="0" animBg="1"/>
      <p:bldP spid="3105" grpId="0" animBg="1"/>
      <p:bldP spid="3105" grpId="1" animBg="1"/>
      <p:bldP spid="3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7182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7183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2" name="Picture 17" descr="CRCTR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700338" y="11255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(-5) + 3 = 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900113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987425" y="3073400"/>
            <a:ext cx="2133600" cy="395288"/>
          </a:xfrm>
          <a:custGeom>
            <a:avLst/>
            <a:gdLst>
              <a:gd name="T0" fmla="*/ 2147483647 w 1344"/>
              <a:gd name="T1" fmla="*/ 627520538 h 249"/>
              <a:gd name="T2" fmla="*/ 2147483647 w 1344"/>
              <a:gd name="T3" fmla="*/ 189012755 h 249"/>
              <a:gd name="T4" fmla="*/ 1680945196 w 1344"/>
              <a:gd name="T5" fmla="*/ 5040319 h 249"/>
              <a:gd name="T6" fmla="*/ 783769301 w 1344"/>
              <a:gd name="T7" fmla="*/ 166330532 h 249"/>
              <a:gd name="T8" fmla="*/ 0 w 1344"/>
              <a:gd name="T9" fmla="*/ 604838315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249"/>
              <a:gd name="T17" fmla="*/ 1344 w 1344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763713" y="2565400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+3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916238" y="27813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435600" y="1196975"/>
            <a:ext cx="503238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-2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84213" y="27813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179388" y="4581525"/>
            <a:ext cx="6264275" cy="1008063"/>
          </a:xfrm>
          <a:prstGeom prst="wedgeRoundRectCallout">
            <a:avLst>
              <a:gd name="adj1" fmla="val 66245"/>
              <a:gd name="adj2" fmla="val 641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800000"/>
                </a:solidFill>
                <a:latin typeface="Georgia" pitchFamily="18" charset="0"/>
              </a:rPr>
              <a:t>Сравните  результат  и  первое  слагаемое.</a:t>
            </a:r>
            <a:endParaRPr lang="ru-RU" sz="24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484438" y="5757863"/>
            <a:ext cx="157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-</a:t>
            </a:r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2</a:t>
            </a: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&gt; -5</a:t>
            </a:r>
            <a:endParaRPr lang="ru-RU" sz="40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3.4104E-6 L 2.5E-6 3.4104E-6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 animBg="1"/>
      <p:bldP spid="7187" grpId="1" animBg="1"/>
      <p:bldP spid="7188" grpId="0" animBg="1"/>
      <p:bldP spid="7189" grpId="0"/>
      <p:bldP spid="7191" grpId="0"/>
      <p:bldP spid="7192" grpId="0" animBg="1"/>
      <p:bldP spid="7202" grpId="0"/>
      <p:bldP spid="7203" grpId="0" animBg="1"/>
      <p:bldP spid="7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8207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6" name="Picture 17" descr="CRCTR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700338" y="11255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(-1) + (-4) =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124075" y="23495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-4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635375" y="28527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55650" y="27813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5795963" y="1196975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-5</a:t>
            </a: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3779838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971550" y="2924175"/>
            <a:ext cx="2887663" cy="538163"/>
          </a:xfrm>
          <a:custGeom>
            <a:avLst/>
            <a:gdLst>
              <a:gd name="T0" fmla="*/ 2147483647 w 1819"/>
              <a:gd name="T1" fmla="*/ 854334645 h 339"/>
              <a:gd name="T2" fmla="*/ 2147483647 w 1819"/>
              <a:gd name="T3" fmla="*/ 191532034 h 339"/>
              <a:gd name="T4" fmla="*/ 2147483647 w 1819"/>
              <a:gd name="T5" fmla="*/ 2520952 h 339"/>
              <a:gd name="T6" fmla="*/ 1113909353 w 1819"/>
              <a:gd name="T7" fmla="*/ 214214296 h 339"/>
              <a:gd name="T8" fmla="*/ 0 w 1819"/>
              <a:gd name="T9" fmla="*/ 808971609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79388" y="4581525"/>
            <a:ext cx="6264275" cy="1008063"/>
          </a:xfrm>
          <a:prstGeom prst="wedgeRoundRectCallout">
            <a:avLst>
              <a:gd name="adj1" fmla="val 66245"/>
              <a:gd name="adj2" fmla="val 641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800000"/>
                </a:solidFill>
                <a:latin typeface="Georgia" pitchFamily="18" charset="0"/>
              </a:rPr>
              <a:t>Сравните  результат  и  первое  слагаемое.</a:t>
            </a:r>
            <a:endParaRPr lang="ru-RU" sz="24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484438" y="5757863"/>
            <a:ext cx="157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-5 </a:t>
            </a:r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&lt; -1</a:t>
            </a:r>
            <a:endParaRPr lang="ru-RU" sz="40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104E-6 L -0.31493 3.410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3" grpId="0"/>
      <p:bldP spid="8214" grpId="0"/>
      <p:bldP spid="8215" grpId="0"/>
      <p:bldP spid="8216" grpId="0" animBg="1"/>
      <p:bldP spid="8217" grpId="0" animBg="1"/>
      <p:bldP spid="8217" grpId="1" animBg="1"/>
      <p:bldP spid="8218" grpId="0" animBg="1"/>
      <p:bldP spid="8219" grpId="0" animBg="1"/>
      <p:bldP spid="8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9231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20" name="Picture 17" descr="CRCTR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700338" y="11255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(-4) + 7 = 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1619250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1692275" y="2863850"/>
            <a:ext cx="4999038" cy="576263"/>
          </a:xfrm>
          <a:custGeom>
            <a:avLst/>
            <a:gdLst>
              <a:gd name="T0" fmla="*/ 2147483647 w 3149"/>
              <a:gd name="T1" fmla="*/ 914818395 h 363"/>
              <a:gd name="T2" fmla="*/ 2147483647 w 3149"/>
              <a:gd name="T3" fmla="*/ 269657755 h 363"/>
              <a:gd name="T4" fmla="*/ 2147483647 w 3149"/>
              <a:gd name="T5" fmla="*/ 15120952 h 363"/>
              <a:gd name="T6" fmla="*/ 2147483647 w 3149"/>
              <a:gd name="T7" fmla="*/ 176411081 h 363"/>
              <a:gd name="T8" fmla="*/ 0 w 3149"/>
              <a:gd name="T9" fmla="*/ 889616820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"/>
              <a:gd name="T16" fmla="*/ 0 h 363"/>
              <a:gd name="T17" fmla="*/ 3149 w 3149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" h="363">
                <a:moveTo>
                  <a:pt x="3149" y="363"/>
                </a:moveTo>
                <a:cubicBezTo>
                  <a:pt x="3003" y="320"/>
                  <a:pt x="2535" y="166"/>
                  <a:pt x="2271" y="107"/>
                </a:cubicBezTo>
                <a:cubicBezTo>
                  <a:pt x="2007" y="48"/>
                  <a:pt x="1794" y="12"/>
                  <a:pt x="1567" y="6"/>
                </a:cubicBezTo>
                <a:cubicBezTo>
                  <a:pt x="1340" y="0"/>
                  <a:pt x="1170" y="12"/>
                  <a:pt x="909" y="70"/>
                </a:cubicBezTo>
                <a:cubicBezTo>
                  <a:pt x="648" y="128"/>
                  <a:pt x="189" y="294"/>
                  <a:pt x="0" y="35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779838" y="2276475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+7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476375" y="27813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588125" y="27813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364163" y="1196975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3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179388" y="4581525"/>
            <a:ext cx="6264275" cy="1008063"/>
          </a:xfrm>
          <a:prstGeom prst="wedgeRoundRectCallout">
            <a:avLst>
              <a:gd name="adj1" fmla="val 66245"/>
              <a:gd name="adj2" fmla="val 641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800000"/>
                </a:solidFill>
                <a:latin typeface="Georgia" pitchFamily="18" charset="0"/>
              </a:rPr>
              <a:t>Сравните  результат  и  первое  слагаемое.</a:t>
            </a:r>
            <a:endParaRPr lang="ru-RU" sz="24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484438" y="5757863"/>
            <a:ext cx="1404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&gt; -4</a:t>
            </a:r>
            <a:endParaRPr lang="ru-RU" sz="40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38 0.00324 L -0.00782 0.00162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 animBg="1"/>
      <p:bldP spid="10259" grpId="1" animBg="1"/>
      <p:bldP spid="10260" grpId="0" animBg="1"/>
      <p:bldP spid="10261" grpId="0"/>
      <p:bldP spid="10262" grpId="0"/>
      <p:bldP spid="10263" grpId="0"/>
      <p:bldP spid="10264" grpId="0" animBg="1"/>
      <p:bldP spid="10265" grpId="0" animBg="1"/>
      <p:bldP spid="10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10254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0255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4" name="Picture 17" descr="CRCTR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00338" y="11255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5 + (-5) = 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156325" y="23495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-5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7956550" y="27813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356100" y="28527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580063" y="1196975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0</a:t>
            </a:r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8101013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586288" y="2913063"/>
            <a:ext cx="3584575" cy="584200"/>
          </a:xfrm>
          <a:custGeom>
            <a:avLst/>
            <a:gdLst>
              <a:gd name="T0" fmla="*/ 2147483647 w 2258"/>
              <a:gd name="T1" fmla="*/ 927417589 h 368"/>
              <a:gd name="T2" fmla="*/ 2147483647 w 2258"/>
              <a:gd name="T3" fmla="*/ 307459060 h 368"/>
              <a:gd name="T4" fmla="*/ 2147483647 w 2258"/>
              <a:gd name="T5" fmla="*/ 7561263 h 368"/>
              <a:gd name="T6" fmla="*/ 1106349306 w 2258"/>
              <a:gd name="T7" fmla="*/ 352821857 h 368"/>
              <a:gd name="T8" fmla="*/ 0 w 2258"/>
              <a:gd name="T9" fmla="*/ 904736984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8"/>
              <a:gd name="T16" fmla="*/ 0 h 368"/>
              <a:gd name="T17" fmla="*/ 2258 w 2258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8" h="368">
                <a:moveTo>
                  <a:pt x="2258" y="368"/>
                </a:moveTo>
                <a:cubicBezTo>
                  <a:pt x="2180" y="329"/>
                  <a:pt x="1978" y="183"/>
                  <a:pt x="1792" y="122"/>
                </a:cubicBezTo>
                <a:cubicBezTo>
                  <a:pt x="1606" y="61"/>
                  <a:pt x="1368" y="0"/>
                  <a:pt x="1143" y="3"/>
                </a:cubicBezTo>
                <a:cubicBezTo>
                  <a:pt x="918" y="6"/>
                  <a:pt x="629" y="81"/>
                  <a:pt x="439" y="140"/>
                </a:cubicBezTo>
                <a:cubicBezTo>
                  <a:pt x="249" y="199"/>
                  <a:pt x="91" y="314"/>
                  <a:pt x="0" y="35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179388" y="4221163"/>
            <a:ext cx="6264275" cy="1584325"/>
          </a:xfrm>
          <a:prstGeom prst="wedgeRoundRectCallout">
            <a:avLst>
              <a:gd name="adj1" fmla="val 66245"/>
              <a:gd name="adj2" fmla="val 453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Сумма двух  противоположных  чисел  равна  нулю.</a:t>
            </a:r>
            <a:endParaRPr lang="ru-RU" sz="24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958975" y="5845175"/>
            <a:ext cx="254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DE0000"/>
                </a:solidFill>
                <a:latin typeface="Times New Roman" pitchFamily="18" charset="0"/>
              </a:rPr>
              <a:t>а + (-а) = 0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90751E-6 L -0.39375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/>
      <p:bldP spid="9237" grpId="0"/>
      <p:bldP spid="9238" grpId="0" animBg="1"/>
      <p:bldP spid="9239" grpId="0" animBg="1"/>
      <p:bldP spid="9239" grpId="1" animBg="1"/>
      <p:bldP spid="9240" grpId="0" animBg="1"/>
      <p:bldP spid="9241" grpId="0" animBg="1"/>
      <p:bldP spid="9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11275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1276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68" name="Picture 17" descr="CRCTR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700338" y="1125538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(-2) + 0 = </a:t>
            </a: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059113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916238" y="28527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364163" y="1196975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-2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179388" y="4581525"/>
            <a:ext cx="6264275" cy="1223963"/>
          </a:xfrm>
          <a:prstGeom prst="wedgeRoundRectCallout">
            <a:avLst>
              <a:gd name="adj1" fmla="val 66245"/>
              <a:gd name="adj2" fmla="val 4403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От  прибавления  нуля число  не  изменяется.</a:t>
            </a:r>
            <a:endParaRPr lang="ru-RU" sz="24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68538" y="5876925"/>
            <a:ext cx="203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DE0000"/>
                </a:solidFill>
                <a:latin typeface="Times New Roman" pitchFamily="18" charset="0"/>
              </a:rPr>
              <a:t>а + 0 = 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  <p:bldP spid="11286" grpId="0"/>
      <p:bldP spid="11288" grpId="0" animBg="1"/>
      <p:bldP spid="11289" grpId="0" animBg="1"/>
      <p:bldP spid="11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Решение  примеров  на координатной  прямой.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50825" y="1052513"/>
            <a:ext cx="3313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</a:t>
            </a:r>
            <a:r>
              <a:rPr lang="ru-RU" sz="3600" b="1" i="1">
                <a:solidFill>
                  <a:srgbClr val="800000"/>
                </a:solidFill>
                <a:latin typeface="Georgia" pitchFamily="18" charset="0"/>
              </a:rPr>
              <a:t>1 вариант.</a:t>
            </a:r>
            <a:r>
              <a:rPr lang="ru-RU" sz="4000" b="1">
                <a:latin typeface="Times New Roman" pitchFamily="18" charset="0"/>
              </a:rPr>
              <a:t> 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076825" y="28527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635375" y="28527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5219700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435600" y="1052513"/>
            <a:ext cx="3313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 </a:t>
            </a:r>
            <a:r>
              <a:rPr lang="ru-RU" sz="3600" b="1" i="1">
                <a:solidFill>
                  <a:srgbClr val="333399"/>
                </a:solidFill>
                <a:latin typeface="Georgia" pitchFamily="18" charset="0"/>
              </a:rPr>
              <a:t>2 вариант.</a:t>
            </a:r>
            <a:r>
              <a:rPr lang="ru-RU" sz="4000" b="1">
                <a:latin typeface="Times New Roman" pitchFamily="18" charset="0"/>
              </a:rPr>
              <a:t> 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0825" y="1773238"/>
            <a:ext cx="3586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№ 1020 (а, б, в)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364163" y="1773238"/>
            <a:ext cx="3509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№ 1020 (г, д, е)</a:t>
            </a:r>
          </a:p>
        </p:txBody>
      </p:sp>
      <p:pic>
        <p:nvPicPr>
          <p:cNvPr id="12316" name="Picture 28" descr="CRCTR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149725"/>
            <a:ext cx="15541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19113" y="4068763"/>
            <a:ext cx="633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а)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187450" y="4076700"/>
            <a:ext cx="1155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А (1)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39750" y="4941888"/>
            <a:ext cx="620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б)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187450" y="4941888"/>
            <a:ext cx="1309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В (-1)</a:t>
            </a:r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3779838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39750" y="5805488"/>
            <a:ext cx="60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в)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187450" y="5805488"/>
            <a:ext cx="1212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Georgia" pitchFamily="18" charset="0"/>
              </a:rPr>
              <a:t>V</a:t>
            </a:r>
            <a:r>
              <a:rPr lang="ru-RU" sz="3200" b="1" i="1">
                <a:latin typeface="Georgia" pitchFamily="18" charset="0"/>
              </a:rPr>
              <a:t> (3)</a:t>
            </a:r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659563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516688" y="28527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V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6443663" y="4149725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3399"/>
                </a:solidFill>
                <a:latin typeface="Georgia" pitchFamily="18" charset="0"/>
              </a:rPr>
              <a:t>г)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7092950" y="4149725"/>
            <a:ext cx="1395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Georgia" pitchFamily="18" charset="0"/>
              </a:rPr>
              <a:t>G</a:t>
            </a:r>
            <a:r>
              <a:rPr lang="ru-RU" sz="3200" b="1" i="1">
                <a:latin typeface="Georgia" pitchFamily="18" charset="0"/>
              </a:rPr>
              <a:t> (</a:t>
            </a:r>
            <a:r>
              <a:rPr lang="en-US" sz="3200" b="1" i="1">
                <a:latin typeface="Georgia" pitchFamily="18" charset="0"/>
              </a:rPr>
              <a:t>-4</a:t>
            </a:r>
            <a:r>
              <a:rPr lang="ru-RU" sz="3200" b="1" i="1">
                <a:latin typeface="Georgia" pitchFamily="18" charset="0"/>
              </a:rPr>
              <a:t>)</a:t>
            </a: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619250" y="3429000"/>
            <a:ext cx="142875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1476375" y="28527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G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6372225" y="4941888"/>
            <a:ext cx="617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3399"/>
                </a:solidFill>
                <a:latin typeface="Georgia" pitchFamily="18" charset="0"/>
              </a:rPr>
              <a:t>д)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7164388" y="4941888"/>
            <a:ext cx="1187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Georgia" pitchFamily="18" charset="0"/>
              </a:rPr>
              <a:t>D </a:t>
            </a:r>
            <a:r>
              <a:rPr lang="ru-RU" sz="3200" b="1" i="1">
                <a:latin typeface="Georgia" pitchFamily="18" charset="0"/>
              </a:rPr>
              <a:t>(</a:t>
            </a:r>
            <a:r>
              <a:rPr lang="en-US" sz="3200" b="1" i="1">
                <a:latin typeface="Georgia" pitchFamily="18" charset="0"/>
              </a:rPr>
              <a:t>1</a:t>
            </a:r>
            <a:r>
              <a:rPr lang="ru-RU" sz="3200" b="1" i="1">
                <a:latin typeface="Georgia" pitchFamily="18" charset="0"/>
              </a:rPr>
              <a:t>)</a:t>
            </a: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5219700" y="3429000"/>
            <a:ext cx="142875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5076825" y="24923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6443663" y="5734050"/>
            <a:ext cx="592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333399"/>
                </a:solidFill>
                <a:latin typeface="Georgia" pitchFamily="18" charset="0"/>
              </a:rPr>
              <a:t>e</a:t>
            </a:r>
            <a:r>
              <a:rPr lang="ru-RU" sz="3200" b="1" i="1">
                <a:solidFill>
                  <a:srgbClr val="333399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7164388" y="5805488"/>
            <a:ext cx="1339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Georgia" pitchFamily="18" charset="0"/>
              </a:rPr>
              <a:t>E </a:t>
            </a:r>
            <a:r>
              <a:rPr lang="ru-RU" sz="3200" b="1" i="1">
                <a:latin typeface="Georgia" pitchFamily="18" charset="0"/>
              </a:rPr>
              <a:t>(</a:t>
            </a:r>
            <a:r>
              <a:rPr lang="en-US" sz="3200" b="1" i="1">
                <a:latin typeface="Georgia" pitchFamily="18" charset="0"/>
              </a:rPr>
              <a:t>-5</a:t>
            </a:r>
            <a:r>
              <a:rPr lang="ru-RU" sz="3200" b="1" i="1">
                <a:latin typeface="Georgia" pitchFamily="18" charset="0"/>
              </a:rPr>
              <a:t>)</a:t>
            </a: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00113" y="3429000"/>
            <a:ext cx="142875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755650" y="28527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E</a:t>
            </a:r>
            <a:endParaRPr lang="ru-RU" sz="2800" b="1" i="1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8" grpId="0"/>
      <p:bldP spid="12309" grpId="0"/>
      <p:bldP spid="12311" grpId="0" animBg="1"/>
      <p:bldP spid="12313" grpId="0"/>
      <p:bldP spid="12314" grpId="0"/>
      <p:bldP spid="12315" grpId="0"/>
      <p:bldP spid="12317" grpId="0"/>
      <p:bldP spid="12319" grpId="0"/>
      <p:bldP spid="12320" grpId="0"/>
      <p:bldP spid="12321" grpId="0"/>
      <p:bldP spid="12322" grpId="0" animBg="1"/>
      <p:bldP spid="12323" grpId="0"/>
      <p:bldP spid="12324" grpId="0"/>
      <p:bldP spid="12325" grpId="0" animBg="1"/>
      <p:bldP spid="12326" grpId="0"/>
      <p:bldP spid="12327" grpId="0"/>
      <p:bldP spid="12328" grpId="0"/>
      <p:bldP spid="12329" grpId="0" animBg="1"/>
      <p:bldP spid="12330" grpId="0"/>
      <p:bldP spid="12331" grpId="0"/>
      <p:bldP spid="12332" grpId="0"/>
      <p:bldP spid="12333" grpId="0" animBg="1"/>
      <p:bldP spid="12334" grpId="0"/>
      <p:bldP spid="12335" grpId="0"/>
      <p:bldP spid="12336" grpId="0"/>
      <p:bldP spid="12337" grpId="0" animBg="1"/>
      <p:bldP spid="123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rgbClr val="800000"/>
                </a:solidFill>
                <a:latin typeface="Georgia" pitchFamily="18" charset="0"/>
              </a:rPr>
              <a:t>Задание.</a:t>
            </a:r>
            <a:r>
              <a:rPr lang="ru-RU" sz="3600" b="1" i="1" smtClean="0">
                <a:latin typeface="Georgia" pitchFamily="18" charset="0"/>
              </a:rPr>
              <a:t>  </a:t>
            </a:r>
            <a:br>
              <a:rPr lang="ru-RU" sz="3600" b="1" i="1" smtClean="0">
                <a:latin typeface="Georgia" pitchFamily="18" charset="0"/>
              </a:rPr>
            </a:br>
            <a:r>
              <a:rPr lang="ru-RU" sz="3600" b="1" i="1" smtClean="0">
                <a:solidFill>
                  <a:srgbClr val="008000"/>
                </a:solidFill>
                <a:latin typeface="Georgia" pitchFamily="18" charset="0"/>
              </a:rPr>
              <a:t>Запишите  с  помощью  сложения:</a:t>
            </a:r>
            <a:endParaRPr lang="ru-RU" sz="3600" b="1" i="1" smtClean="0">
              <a:latin typeface="Georgi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1081087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Georgia" pitchFamily="18" charset="0"/>
              </a:rPr>
              <a:t>Точка  А(3) переместилась на 5 единиц влево.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64163" y="1773238"/>
            <a:ext cx="2808287" cy="6477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3 + (-5)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2420938"/>
            <a:ext cx="8229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latin typeface="Georgia" pitchFamily="18" charset="0"/>
              </a:rPr>
              <a:t>Точка  В(4) переместилась на 2 единицы вправо.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64163" y="2924175"/>
            <a:ext cx="2808287" cy="6477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4 + 2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5288" y="3573463"/>
            <a:ext cx="8229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latin typeface="Georgia" pitchFamily="18" charset="0"/>
              </a:rPr>
              <a:t>Точка  С(-3) переместилась на 3 единицы вправо.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64163" y="4076700"/>
            <a:ext cx="2808287" cy="6477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(-3) + 3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95288" y="472440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latin typeface="Georgia" pitchFamily="18" charset="0"/>
              </a:rPr>
              <a:t>Точка  </a:t>
            </a:r>
            <a:r>
              <a:rPr lang="en-US" sz="3200" b="1" i="1">
                <a:latin typeface="Georgia" pitchFamily="18" charset="0"/>
              </a:rPr>
              <a:t>D</a:t>
            </a:r>
            <a:r>
              <a:rPr lang="ru-RU" sz="3200" b="1" i="1">
                <a:latin typeface="Georgia" pitchFamily="18" charset="0"/>
              </a:rPr>
              <a:t>(-</a:t>
            </a:r>
            <a:r>
              <a:rPr lang="en-US" sz="3200" b="1" i="1">
                <a:latin typeface="Georgia" pitchFamily="18" charset="0"/>
              </a:rPr>
              <a:t>7</a:t>
            </a:r>
            <a:r>
              <a:rPr lang="ru-RU" sz="3200" b="1" i="1">
                <a:latin typeface="Georgia" pitchFamily="18" charset="0"/>
              </a:rPr>
              <a:t>) переместилась на </a:t>
            </a:r>
            <a:r>
              <a:rPr lang="en-US" sz="3200" b="1" i="1">
                <a:latin typeface="Georgia" pitchFamily="18" charset="0"/>
              </a:rPr>
              <a:t>4</a:t>
            </a:r>
            <a:r>
              <a:rPr lang="ru-RU" sz="3200" b="1" i="1">
                <a:latin typeface="Georgia" pitchFamily="18" charset="0"/>
              </a:rPr>
              <a:t> единицы влево.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364163" y="5229225"/>
            <a:ext cx="2808287" cy="6477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(-7) + (-4)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animBg="1"/>
      <p:bldP spid="13317" grpId="0" build="p"/>
      <p:bldP spid="13318" grpId="0" animBg="1"/>
      <p:bldP spid="13319" grpId="0" build="p"/>
      <p:bldP spid="13320" grpId="0" animBg="1"/>
      <p:bldP spid="13321" grpId="0" build="p"/>
      <p:bldP spid="13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rgbClr val="800000"/>
                </a:solidFill>
                <a:latin typeface="Georgia" pitchFamily="18" charset="0"/>
              </a:rPr>
              <a:t>Задание.</a:t>
            </a:r>
            <a:r>
              <a:rPr lang="ru-RU" sz="3600" b="1" i="1" smtClean="0">
                <a:latin typeface="Georgia" pitchFamily="18" charset="0"/>
              </a:rPr>
              <a:t>  </a:t>
            </a:r>
            <a:br>
              <a:rPr lang="ru-RU" sz="3600" b="1" i="1" smtClean="0">
                <a:latin typeface="Georgia" pitchFamily="18" charset="0"/>
              </a:rPr>
            </a:br>
            <a:r>
              <a:rPr lang="ru-RU" sz="3600" b="1" i="1" smtClean="0">
                <a:solidFill>
                  <a:srgbClr val="008000"/>
                </a:solidFill>
                <a:latin typeface="Georgia" pitchFamily="18" charset="0"/>
              </a:rPr>
              <a:t>Заполните пропуски:</a:t>
            </a:r>
            <a:endParaRPr lang="ru-RU" sz="3600" b="1" i="1" smtClean="0">
              <a:latin typeface="Georgia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4675" y="3141663"/>
            <a:ext cx="8569325" cy="914400"/>
            <a:chOff x="158" y="1480"/>
            <a:chExt cx="5398" cy="576"/>
          </a:xfrm>
        </p:grpSpPr>
        <p:sp>
          <p:nvSpPr>
            <p:cNvPr id="14390" name="Rectangle 13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4391" name="Line 14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15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Line 16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17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Line 18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Line 19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Line 20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21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Line 22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Line 23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Line 24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Line 25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4675" y="5013325"/>
            <a:ext cx="8569325" cy="914400"/>
            <a:chOff x="158" y="1480"/>
            <a:chExt cx="5398" cy="576"/>
          </a:xfrm>
        </p:grpSpPr>
        <p:sp>
          <p:nvSpPr>
            <p:cNvPr id="14377" name="Rectangle 27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4378" name="Line 28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29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30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31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32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33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34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35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36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37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38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39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74675" y="1268413"/>
            <a:ext cx="8569325" cy="914400"/>
            <a:chOff x="158" y="1480"/>
            <a:chExt cx="5398" cy="576"/>
          </a:xfrm>
        </p:grpSpPr>
        <p:sp>
          <p:nvSpPr>
            <p:cNvPr id="14364" name="Rectangle 41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4365" name="Line 42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43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44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45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Line 46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Line 47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48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49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50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51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52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53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2" name="Text Box 54"/>
          <p:cNvSpPr txBox="1">
            <a:spLocks noChangeArrowheads="1"/>
          </p:cNvSpPr>
          <p:nvPr/>
        </p:nvSpPr>
        <p:spPr bwMode="auto">
          <a:xfrm>
            <a:off x="303213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1">
              <a:latin typeface="Georgia" pitchFamily="18" charset="0"/>
            </a:endParaRP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0" y="1196975"/>
            <a:ext cx="563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1)</a:t>
            </a:r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2700338" y="162877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2555875" y="11255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3635375" y="2349500"/>
            <a:ext cx="2001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-3 + … = 4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7524750" y="1052513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</a:t>
            </a: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4427538" y="2349500"/>
            <a:ext cx="503237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8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0" y="3284538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2)</a:t>
            </a:r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7667625" y="3500438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7524750" y="29241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3132138" y="29241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3779838" y="4221163"/>
            <a:ext cx="2001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4</a:t>
            </a:r>
            <a:r>
              <a:rPr lang="ru-RU" sz="3200" b="1">
                <a:latin typeface="Times New Roman" pitchFamily="18" charset="0"/>
              </a:rPr>
              <a:t> + … = </a:t>
            </a:r>
            <a:r>
              <a:rPr lang="en-US" sz="3200" b="1">
                <a:latin typeface="Times New Roman" pitchFamily="18" charset="0"/>
              </a:rPr>
              <a:t>-2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4427538" y="4221163"/>
            <a:ext cx="503237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(-6)</a:t>
            </a:r>
            <a:endParaRPr lang="ru-RU" sz="32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0" y="5157788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latin typeface="Georgia" pitchFamily="18" charset="0"/>
              </a:rPr>
              <a:t>3</a:t>
            </a:r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4140200" y="5373688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3995738" y="47974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Е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1692275" y="479742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F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3419475" y="6021388"/>
            <a:ext cx="2406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(-1)</a:t>
            </a:r>
            <a:r>
              <a:rPr lang="ru-RU" sz="3200" b="1">
                <a:latin typeface="Times New Roman" pitchFamily="18" charset="0"/>
              </a:rPr>
              <a:t> + … = </a:t>
            </a:r>
            <a:r>
              <a:rPr lang="en-US" sz="3200" b="1">
                <a:latin typeface="Times New Roman" pitchFamily="18" charset="0"/>
              </a:rPr>
              <a:t>-4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4500563" y="6021388"/>
            <a:ext cx="503237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(-3)</a:t>
            </a:r>
            <a:endParaRPr lang="ru-RU" sz="32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2843213" y="1196975"/>
            <a:ext cx="4999037" cy="504825"/>
          </a:xfrm>
          <a:custGeom>
            <a:avLst/>
            <a:gdLst>
              <a:gd name="T0" fmla="*/ 2147483647 w 3149"/>
              <a:gd name="T1" fmla="*/ 702061317 h 363"/>
              <a:gd name="T2" fmla="*/ 2147483647 w 3149"/>
              <a:gd name="T3" fmla="*/ 206943500 h 363"/>
              <a:gd name="T4" fmla="*/ 2147483647 w 3149"/>
              <a:gd name="T5" fmla="*/ 11604023 h 363"/>
              <a:gd name="T6" fmla="*/ 2147483647 w 3149"/>
              <a:gd name="T7" fmla="*/ 135383494 h 363"/>
              <a:gd name="T8" fmla="*/ 0 w 3149"/>
              <a:gd name="T9" fmla="*/ 682720824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"/>
              <a:gd name="T16" fmla="*/ 0 h 363"/>
              <a:gd name="T17" fmla="*/ 3149 w 3149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" h="363">
                <a:moveTo>
                  <a:pt x="3149" y="363"/>
                </a:moveTo>
                <a:cubicBezTo>
                  <a:pt x="3003" y="320"/>
                  <a:pt x="2535" y="166"/>
                  <a:pt x="2271" y="107"/>
                </a:cubicBezTo>
                <a:cubicBezTo>
                  <a:pt x="2007" y="48"/>
                  <a:pt x="1794" y="12"/>
                  <a:pt x="1567" y="6"/>
                </a:cubicBezTo>
                <a:cubicBezTo>
                  <a:pt x="1340" y="0"/>
                  <a:pt x="1170" y="12"/>
                  <a:pt x="909" y="70"/>
                </a:cubicBezTo>
                <a:cubicBezTo>
                  <a:pt x="648" y="128"/>
                  <a:pt x="189" y="294"/>
                  <a:pt x="0" y="35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3492500" y="3068638"/>
            <a:ext cx="4232275" cy="439737"/>
          </a:xfrm>
          <a:custGeom>
            <a:avLst/>
            <a:gdLst>
              <a:gd name="T0" fmla="*/ 2147483647 w 2258"/>
              <a:gd name="T1" fmla="*/ 525458207 h 368"/>
              <a:gd name="T2" fmla="*/ 2147483647 w 2258"/>
              <a:gd name="T3" fmla="*/ 174200396 h 368"/>
              <a:gd name="T4" fmla="*/ 2147483647 w 2258"/>
              <a:gd name="T5" fmla="*/ 4283851 h 368"/>
              <a:gd name="T6" fmla="*/ 1542283547 w 2258"/>
              <a:gd name="T7" fmla="*/ 199902298 h 368"/>
              <a:gd name="T8" fmla="*/ 0 w 2258"/>
              <a:gd name="T9" fmla="*/ 512607853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8"/>
              <a:gd name="T16" fmla="*/ 0 h 368"/>
              <a:gd name="T17" fmla="*/ 2258 w 2258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8" h="368">
                <a:moveTo>
                  <a:pt x="2258" y="368"/>
                </a:moveTo>
                <a:cubicBezTo>
                  <a:pt x="2180" y="329"/>
                  <a:pt x="1978" y="183"/>
                  <a:pt x="1792" y="122"/>
                </a:cubicBezTo>
                <a:cubicBezTo>
                  <a:pt x="1606" y="61"/>
                  <a:pt x="1368" y="0"/>
                  <a:pt x="1143" y="3"/>
                </a:cubicBezTo>
                <a:cubicBezTo>
                  <a:pt x="918" y="6"/>
                  <a:pt x="629" y="81"/>
                  <a:pt x="439" y="140"/>
                </a:cubicBezTo>
                <a:cubicBezTo>
                  <a:pt x="249" y="199"/>
                  <a:pt x="91" y="314"/>
                  <a:pt x="0" y="35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>
            <a:off x="2051050" y="5013325"/>
            <a:ext cx="2097088" cy="395288"/>
          </a:xfrm>
          <a:custGeom>
            <a:avLst/>
            <a:gdLst>
              <a:gd name="T0" fmla="*/ 2147483647 w 1819"/>
              <a:gd name="T1" fmla="*/ 460922112 h 339"/>
              <a:gd name="T2" fmla="*/ 1802302542 w 1819"/>
              <a:gd name="T3" fmla="*/ 103333413 h 339"/>
              <a:gd name="T4" fmla="*/ 1214826381 w 1819"/>
              <a:gd name="T5" fmla="*/ 1359604 h 339"/>
              <a:gd name="T6" fmla="*/ 587476305 w 1819"/>
              <a:gd name="T7" fmla="*/ 115571012 h 339"/>
              <a:gd name="T8" fmla="*/ 0 w 1819"/>
              <a:gd name="T9" fmla="*/ 436448080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6069E-6 L 0.55122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76E-6 L -0.47239 0.0018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1329E-6 L -0.2441 0.0016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415" grpId="0"/>
      <p:bldP spid="15416" grpId="0" animBg="1"/>
      <p:bldP spid="15416" grpId="1" animBg="1"/>
      <p:bldP spid="15417" grpId="0"/>
      <p:bldP spid="15418" grpId="0"/>
      <p:bldP spid="15419" grpId="0"/>
      <p:bldP spid="15420" grpId="0" animBg="1"/>
      <p:bldP spid="15421" grpId="0"/>
      <p:bldP spid="15422" grpId="0" animBg="1"/>
      <p:bldP spid="15422" grpId="1" animBg="1"/>
      <p:bldP spid="15423" grpId="0"/>
      <p:bldP spid="15424" grpId="0"/>
      <p:bldP spid="15425" grpId="0"/>
      <p:bldP spid="15426" grpId="0" animBg="1"/>
      <p:bldP spid="15427" grpId="0"/>
      <p:bldP spid="15428" grpId="0" animBg="1"/>
      <p:bldP spid="15428" grpId="1" animBg="1"/>
      <p:bldP spid="15429" grpId="0"/>
      <p:bldP spid="15430" grpId="0"/>
      <p:bldP spid="15431" grpId="0"/>
      <p:bldP spid="15432" grpId="0" animBg="1"/>
      <p:bldP spid="15433" grpId="0" animBg="1"/>
      <p:bldP spid="15434" grpId="0" animBg="1"/>
      <p:bldP spid="154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Georgia" pitchFamily="18" charset="0"/>
              </a:rPr>
              <a:t>Выводы.</a:t>
            </a:r>
            <a:br>
              <a:rPr lang="ru-RU" sz="3200" b="1" i="1" smtClean="0">
                <a:latin typeface="Georgia" pitchFamily="18" charset="0"/>
              </a:rPr>
            </a:br>
            <a:r>
              <a:rPr lang="ru-RU" sz="3200" b="1" i="1" smtClean="0">
                <a:solidFill>
                  <a:srgbClr val="008000"/>
                </a:solidFill>
                <a:latin typeface="Georgia" pitchFamily="18" charset="0"/>
              </a:rPr>
              <a:t>Закончите  предложения:</a:t>
            </a:r>
            <a:endParaRPr lang="ru-RU" sz="3200" b="1" i="1" smtClean="0">
              <a:latin typeface="Georgia" pitchFamily="18" charset="0"/>
            </a:endParaRPr>
          </a:p>
        </p:txBody>
      </p:sp>
      <p:pic>
        <p:nvPicPr>
          <p:cNvPr id="14340" name="Picture 4" descr="CRCTR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149725"/>
            <a:ext cx="15541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RCTR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971550" y="1196975"/>
            <a:ext cx="7921625" cy="1008063"/>
          </a:xfrm>
          <a:prstGeom prst="wedgeRoundRectCallout">
            <a:avLst>
              <a:gd name="adj1" fmla="val -49319"/>
              <a:gd name="adj2" fmla="val 37551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i="1">
                <a:latin typeface="Georgia" pitchFamily="18" charset="0"/>
              </a:rPr>
              <a:t> От  прибавления  положительного  числа  сумма …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56100" y="1700213"/>
            <a:ext cx="3671888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DE0000"/>
                </a:solidFill>
                <a:latin typeface="Georgia" pitchFamily="18" charset="0"/>
              </a:rPr>
              <a:t>увеличивается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50825" y="2276475"/>
            <a:ext cx="7921625" cy="1008063"/>
          </a:xfrm>
          <a:prstGeom prst="wedgeRoundRectCallout">
            <a:avLst>
              <a:gd name="adj1" fmla="val 41884"/>
              <a:gd name="adj2" fmla="val 290472"/>
              <a:gd name="adj3" fmla="val 16667"/>
            </a:avLst>
          </a:prstGeom>
          <a:solidFill>
            <a:srgbClr val="FDE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i="1">
                <a:latin typeface="Georgia" pitchFamily="18" charset="0"/>
              </a:rPr>
              <a:t>От  прибавления  отрицательного  числа  сумма …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51275" y="2781300"/>
            <a:ext cx="3671888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DE0000"/>
                </a:solidFill>
                <a:latin typeface="Georgia" pitchFamily="18" charset="0"/>
              </a:rPr>
              <a:t>уменьшается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835150" y="3357563"/>
            <a:ext cx="7058025" cy="1008062"/>
          </a:xfrm>
          <a:prstGeom prst="wedgeRoundRectCallout">
            <a:avLst>
              <a:gd name="adj1" fmla="val -61292"/>
              <a:gd name="adj2" fmla="val 1566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i="1">
                <a:latin typeface="Georgia" pitchFamily="18" charset="0"/>
              </a:rPr>
              <a:t> От  прибавления  нуля  любое  число …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995738" y="3860800"/>
            <a:ext cx="3671887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DE0000"/>
                </a:solidFill>
                <a:latin typeface="Georgia" pitchFamily="18" charset="0"/>
              </a:rPr>
              <a:t>не изменяется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908175" y="4508500"/>
            <a:ext cx="4968875" cy="1512888"/>
          </a:xfrm>
          <a:prstGeom prst="wedgeRoundRectCallout">
            <a:avLst>
              <a:gd name="adj1" fmla="val 63097"/>
              <a:gd name="adj2" fmla="val 21458"/>
              <a:gd name="adj3" fmla="val 16667"/>
            </a:avLst>
          </a:prstGeom>
          <a:solidFill>
            <a:srgbClr val="FDE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i="1">
                <a:latin typeface="Georgia" pitchFamily="18" charset="0"/>
              </a:rPr>
              <a:t>Сумма  противоположных  чисел  равна …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003800" y="5445125"/>
            <a:ext cx="1584325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DE0000"/>
                </a:solidFill>
                <a:latin typeface="Georgia" pitchFamily="18" charset="0"/>
              </a:rPr>
              <a:t>нулю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E7EF31-AB3E-48E6-AC1C-E2C56F47A766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7410" name="Picture 2" descr="солнце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C 0.03003 -0.05069 0.21771 -0.21042 0.26771 -0.21042 C 0.31771 -0.21042 0.63767 0.05417 0.66771 0.10486 C 0.63767 0.15533 0.39045 0.35208 0.34063 0.35208 C 0.29063 0.35208 -0.03299 -0.10347 -0.05312 -0.1409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RCTR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27527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32138" y="333375"/>
            <a:ext cx="5688012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latin typeface="Georgia" pitchFamily="18" charset="0"/>
              </a:rPr>
              <a:t>Домашнее  задание:</a:t>
            </a:r>
          </a:p>
        </p:txBody>
      </p:sp>
      <p:pic>
        <p:nvPicPr>
          <p:cNvPr id="21510" name="Picture 6" descr="CRCTR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419475" y="1628775"/>
            <a:ext cx="3240088" cy="3001963"/>
          </a:xfrm>
          <a:prstGeom prst="rect">
            <a:avLst/>
          </a:prstGeom>
          <a:solidFill>
            <a:srgbClr val="FDE3F7"/>
          </a:solidFill>
          <a:ln w="9525">
            <a:solidFill>
              <a:srgbClr val="FDE3F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П. 31</a:t>
            </a:r>
          </a:p>
          <a:p>
            <a:pPr algn="ctr"/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№ 1031;</a:t>
            </a:r>
          </a:p>
          <a:p>
            <a:pPr algn="ctr"/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№ 1032;</a:t>
            </a:r>
          </a:p>
          <a:p>
            <a:pPr algn="ctr"/>
            <a:r>
              <a:rPr lang="ru-RU" sz="3200" b="1" i="1">
                <a:solidFill>
                  <a:srgbClr val="800000"/>
                </a:solidFill>
                <a:latin typeface="Georgia" pitchFamily="18" charset="0"/>
              </a:rPr>
              <a:t>№ 1039.</a:t>
            </a:r>
          </a:p>
          <a:p>
            <a:pPr algn="ctr"/>
            <a:endParaRPr lang="ru-RU" sz="32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843213" y="4724400"/>
            <a:ext cx="3600450" cy="1871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Успехов!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E482FE-82AF-4EE7-850E-9221828312AD}" type="slidenum">
              <a:rPr lang="ru-RU" smtClean="0"/>
              <a:pPr/>
              <a:t>21</a:t>
            </a:fld>
            <a:endParaRPr lang="ru-RU" smtClean="0"/>
          </a:p>
        </p:txBody>
      </p:sp>
      <p:pic>
        <p:nvPicPr>
          <p:cNvPr id="13314" name="Picture 2" descr="солнце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088" y="4149725"/>
            <a:ext cx="73453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latin typeface="Boyarsky" pitchFamily="33" charset="0"/>
              </a:rPr>
              <a:t>БЛАГОДАРЮ ЗА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latin typeface="Boyarsky" pitchFamily="33" charset="0"/>
              </a:rPr>
              <a:t> УРОК!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C 0.03003 -0.05069 0.21771 -0.21042 0.26771 -0.21042 C 0.31771 -0.21042 0.63767 0.05417 0.66771 0.10486 C 0.63767 0.15533 0.39063 0.35208 0.34063 0.35208 C 0.29063 0.35208 -0.05382 -0.13958 -0.07396 -0.17708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643438"/>
            <a:ext cx="8569325" cy="914400"/>
            <a:chOff x="158" y="1480"/>
            <a:chExt cx="5398" cy="576"/>
          </a:xfrm>
        </p:grpSpPr>
        <p:sp>
          <p:nvSpPr>
            <p:cNvPr id="3091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3092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6429375" y="500062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642938" y="500062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0438" y="21074063"/>
            <a:ext cx="42357675" cy="452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naknigax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857625"/>
            <a:ext cx="9572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45185870_1227605291_stud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714750"/>
            <a:ext cx="8667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4313" y="357188"/>
            <a:ext cx="799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на координатной прямой, относительно 0 расположены числа -5 и 3?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4313" y="714375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Чему равен модуль -5 ? 3?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313" y="1071563"/>
            <a:ext cx="220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Что такое модуль?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4313" y="1357313"/>
            <a:ext cx="650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Между какими целыми числами расположено число -5? 3?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4313" y="1714500"/>
            <a:ext cx="387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Какие числа называются целыми?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4313" y="2071688"/>
            <a:ext cx="444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Назовите число противоположное -5; 3.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4313" y="2428875"/>
            <a:ext cx="514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Какие числа называются противоположными?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5750" y="2786063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Сравните -5 и 3; -5 и0; 3 и0.</a:t>
            </a:r>
          </a:p>
        </p:txBody>
      </p:sp>
      <p:cxnSp>
        <p:nvCxnSpPr>
          <p:cNvPr id="35" name="Прямая соединительная линия 34"/>
          <p:cNvCxnSpPr>
            <a:stCxn id="3098" idx="0"/>
            <a:endCxn id="26647" idx="0"/>
          </p:cNvCxnSpPr>
          <p:nvPr/>
        </p:nvCxnSpPr>
        <p:spPr>
          <a:xfrm rot="5400000" flipH="1" flipV="1">
            <a:off x="5410200" y="3911600"/>
            <a:ext cx="1588" cy="2179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6648" idx="7"/>
            <a:endCxn id="3098" idx="0"/>
          </p:cNvCxnSpPr>
          <p:nvPr/>
        </p:nvCxnSpPr>
        <p:spPr>
          <a:xfrm rot="5400000" flipH="1" flipV="1">
            <a:off x="2535237" y="3232151"/>
            <a:ext cx="15875" cy="355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4286250" y="500062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 animBg="1"/>
      <p:bldP spid="26648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3388" y="5002213"/>
            <a:ext cx="7920037" cy="142875"/>
            <a:chOff x="431" y="1706"/>
            <a:chExt cx="4989" cy="90"/>
          </a:xfrm>
        </p:grpSpPr>
        <p:sp>
          <p:nvSpPr>
            <p:cNvPr id="4112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1428750" y="500062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0438" y="21074063"/>
            <a:ext cx="42357675" cy="452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4313" y="357188"/>
            <a:ext cx="458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сравнить положительное число и 0 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4313" y="714375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сравнить отрицательное число и 0?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313" y="1071563"/>
            <a:ext cx="6900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сравнить положительное число с отрицательным числом?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4313" y="1357313"/>
            <a:ext cx="455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сравнить два отрицательных числа?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4313" y="1714500"/>
            <a:ext cx="608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сравнить числа с помощью координатной прямой?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4313" y="2071688"/>
            <a:ext cx="4926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Какую прямую мы называем координатной?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4286250" y="500062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143375" y="4429125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0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285875" y="4429125"/>
            <a:ext cx="48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-b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357938" y="4429125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6429375" y="500062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animBg="1"/>
      <p:bldP spid="26" grpId="0"/>
      <p:bldP spid="27" grpId="0"/>
      <p:bldP spid="28" grpId="0"/>
      <p:bldP spid="29" grpId="0"/>
      <p:bldP spid="30" grpId="0"/>
      <p:bldP spid="31" grpId="0"/>
      <p:bldP spid="45" grpId="0" animBg="1"/>
      <p:bldP spid="34" grpId="0"/>
      <p:bldP spid="36" grpId="0"/>
      <p:bldP spid="37" grpId="0"/>
      <p:bldP spid="37" grpId="1"/>
      <p:bldP spid="37" grpId="2"/>
      <p:bldP spid="38" grpId="0" animBg="1"/>
      <p:bldP spid="38" grpId="1" animBg="1"/>
      <p:bldP spid="3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A75A-7620-4E67-A13D-765719DD22F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1746" name="Picture 2" descr="Сложение чисел с помощью координатной прямой 17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3066B-484D-4417-814D-1FB557EA7D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2770" name="Picture 2" descr="Сложение чисел с помощью координатной прямой 17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3066B-484D-4417-814D-1FB557EA7D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3794" name="Picture 2" descr="Сложение чисел с помощью координатной прямой 17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3066B-484D-4417-814D-1FB557EA7D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4818" name="Picture 2" descr="Сложение чисел с помощью координатной прямой 17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8786874" cy="21050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«Сложение чисел с помощью координатной прямой»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3066B-484D-4417-814D-1FB557EA7D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757</Words>
  <Application>Microsoft PowerPoint</Application>
  <PresentationFormat>Экран (4:3)</PresentationFormat>
  <Paragraphs>165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Calibri</vt:lpstr>
      <vt:lpstr>Boyarsky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Тема урока:  «Сложение чисел с помощью координатной прямой»</vt:lpstr>
      <vt:lpstr>Решение  примеров  на координатной  прямой.</vt:lpstr>
      <vt:lpstr>Решение  примеров  на координатной  прямой.</vt:lpstr>
      <vt:lpstr>Решение  примеров  на координатной  прямой.</vt:lpstr>
      <vt:lpstr>Решение  примеров  на координатной  прямой.</vt:lpstr>
      <vt:lpstr>Решение  примеров  на координатной  прямой.</vt:lpstr>
      <vt:lpstr>Решение  примеров  на координатной  прямой.</vt:lpstr>
      <vt:lpstr>Решение  примеров  на координатной  прямой.</vt:lpstr>
      <vt:lpstr>Задание.   Запишите  с  помощью  сложения:</vt:lpstr>
      <vt:lpstr>Задание.   Заполните пропуски:</vt:lpstr>
      <vt:lpstr>Выводы. Закончите  предложения: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</dc:creator>
  <cp:lastModifiedBy>Ольга</cp:lastModifiedBy>
  <cp:revision>160</cp:revision>
  <dcterms:created xsi:type="dcterms:W3CDTF">1601-01-01T00:00:00Z</dcterms:created>
  <dcterms:modified xsi:type="dcterms:W3CDTF">2013-02-18T17:20:39Z</dcterms:modified>
</cp:coreProperties>
</file>