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F9DD-C4ED-48BB-B836-7B9CB589B9D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7F65-59B2-414B-AFFF-5997EF59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7E282B-7D0B-404A-87FA-E407A4856125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C029B3-987E-447E-8AED-53BCE9E8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91440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русский язык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8501122" cy="37861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Тема: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 Мягкий знак – показатель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мягкости»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МБОУ СОШ № 42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Османова</a:t>
            </a:r>
            <a:r>
              <a:rPr lang="ru-RU" sz="2000" dirty="0" smtClean="0">
                <a:solidFill>
                  <a:schemeClr val="tx1"/>
                </a:solidFill>
              </a:rPr>
              <a:t> Венера </a:t>
            </a:r>
            <a:r>
              <a:rPr lang="ru-RU" sz="2000" dirty="0" err="1" smtClean="0">
                <a:solidFill>
                  <a:schemeClr val="tx1"/>
                </a:solidFill>
              </a:rPr>
              <a:t>Вахитовна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г. Самара 2013 год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0"/>
            <a:ext cx="414340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552" y="0"/>
            <a:ext cx="9901278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857916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000" dirty="0" smtClean="0"/>
              <a:t>Назовите-ка</a:t>
            </a:r>
            <a:r>
              <a:rPr lang="ru-RU" sz="2000" dirty="0"/>
              <a:t>, ребята,</a:t>
            </a:r>
          </a:p>
          <a:p>
            <a:pPr algn="just">
              <a:buNone/>
            </a:pPr>
            <a:r>
              <a:rPr lang="ru-RU" sz="2000" dirty="0" smtClean="0"/>
              <a:t> Месяц в этой вот загадке:</a:t>
            </a:r>
          </a:p>
          <a:p>
            <a:pPr algn="just">
              <a:buNone/>
            </a:pPr>
            <a:r>
              <a:rPr lang="ru-RU" sz="2000" dirty="0" smtClean="0"/>
              <a:t>  Дни его - всех дней короче,</a:t>
            </a:r>
          </a:p>
          <a:p>
            <a:pPr algn="just">
              <a:buNone/>
            </a:pPr>
            <a:r>
              <a:rPr lang="ru-RU" sz="2000" dirty="0" smtClean="0"/>
              <a:t>  Всех </a:t>
            </a:r>
            <a:r>
              <a:rPr lang="ru-RU" sz="2000" dirty="0"/>
              <a:t>ночей длиннее </a:t>
            </a:r>
            <a:r>
              <a:rPr lang="ru-RU" sz="2000" dirty="0" smtClean="0"/>
              <a:t>ночи. </a:t>
            </a:r>
            <a:endParaRPr lang="ru-RU" sz="2000" b="1" u="sng" dirty="0"/>
          </a:p>
          <a:p>
            <a:pPr algn="just">
              <a:buNone/>
            </a:pPr>
            <a:r>
              <a:rPr lang="ru-RU" sz="2000" dirty="0" smtClean="0"/>
              <a:t>                                                                      Щиплет </a:t>
            </a:r>
            <a:r>
              <a:rPr lang="ru-RU" sz="2000" dirty="0"/>
              <a:t>уши, щиплет нос,</a:t>
            </a:r>
          </a:p>
          <a:p>
            <a:pPr algn="ctr">
              <a:buNone/>
            </a:pPr>
            <a:r>
              <a:rPr lang="ru-RU" sz="2000" dirty="0" smtClean="0"/>
              <a:t>                                         Лезет </a:t>
            </a:r>
            <a:r>
              <a:rPr lang="ru-RU" sz="2000" dirty="0"/>
              <a:t>в  валенки мороз,</a:t>
            </a:r>
          </a:p>
          <a:p>
            <a:pPr algn="ctr">
              <a:buNone/>
            </a:pPr>
            <a:r>
              <a:rPr lang="ru-RU" sz="2000" dirty="0"/>
              <a:t>    </a:t>
            </a:r>
            <a:r>
              <a:rPr lang="ru-RU" sz="2000" dirty="0" smtClean="0"/>
              <a:t>                                      Брызнешь  </a:t>
            </a:r>
            <a:r>
              <a:rPr lang="ru-RU" sz="2000" dirty="0"/>
              <a:t>воду - </a:t>
            </a:r>
            <a:r>
              <a:rPr lang="ru-RU" sz="2000" dirty="0" smtClean="0"/>
              <a:t>упадет</a:t>
            </a:r>
          </a:p>
          <a:p>
            <a:pPr algn="ctr">
              <a:buNone/>
            </a:pPr>
            <a:r>
              <a:rPr lang="ru-RU" sz="2000" dirty="0" smtClean="0"/>
              <a:t>                               Не вода уже, а лед.</a:t>
            </a:r>
          </a:p>
          <a:p>
            <a:pPr algn="ctr">
              <a:buNone/>
            </a:pPr>
            <a:r>
              <a:rPr lang="ru-RU" sz="2000" dirty="0" smtClean="0"/>
              <a:t>                                           Повернуло солнце к лету</a:t>
            </a:r>
          </a:p>
          <a:p>
            <a:pPr algn="ctr">
              <a:buNone/>
            </a:pPr>
            <a:r>
              <a:rPr lang="ru-RU" sz="2000" dirty="0" smtClean="0"/>
              <a:t>                                           Что</a:t>
            </a:r>
            <a:r>
              <a:rPr lang="ru-RU" sz="2000" dirty="0"/>
              <a:t>, скажи, за месяц </a:t>
            </a:r>
            <a:r>
              <a:rPr lang="ru-RU" sz="2000" dirty="0" smtClean="0"/>
              <a:t>это?   </a:t>
            </a:r>
          </a:p>
          <a:p>
            <a:pPr lvl="0">
              <a:buNone/>
            </a:pP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ночам мороз силен,</a:t>
            </a:r>
          </a:p>
          <a:p>
            <a:pPr>
              <a:buNone/>
            </a:pPr>
            <a:r>
              <a:rPr lang="ru-RU" sz="2000" dirty="0"/>
              <a:t>  </a:t>
            </a:r>
            <a:r>
              <a:rPr lang="ru-RU" sz="2000" dirty="0" smtClean="0"/>
              <a:t>Днем </a:t>
            </a:r>
            <a:r>
              <a:rPr lang="ru-RU" sz="2000" dirty="0"/>
              <a:t>капели слышен звон,</a:t>
            </a:r>
          </a:p>
          <a:p>
            <a:pPr>
              <a:buNone/>
            </a:pPr>
            <a:r>
              <a:rPr lang="ru-RU" sz="2000" dirty="0"/>
              <a:t>  </a:t>
            </a:r>
            <a:r>
              <a:rPr lang="ru-RU" sz="2000" dirty="0" smtClean="0"/>
              <a:t>День </a:t>
            </a:r>
            <a:r>
              <a:rPr lang="ru-RU" sz="2000" dirty="0"/>
              <a:t>прибавился заметно, </a:t>
            </a:r>
          </a:p>
          <a:p>
            <a:pPr>
              <a:buNone/>
            </a:pPr>
            <a:r>
              <a:rPr lang="ru-RU" sz="2000" dirty="0"/>
              <a:t>  </a:t>
            </a:r>
            <a:r>
              <a:rPr lang="ru-RU" sz="2000" dirty="0" smtClean="0"/>
              <a:t>Что</a:t>
            </a:r>
            <a:r>
              <a:rPr lang="ru-RU" sz="2000" dirty="0"/>
              <a:t>,  скажи,  за месяц  это 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5122" name="Picture 2" descr="C:\Users\Радмир\Downloads\январ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3301188" cy="2071702"/>
          </a:xfrm>
          <a:prstGeom prst="rect">
            <a:avLst/>
          </a:prstGeom>
          <a:noFill/>
        </p:spPr>
      </p:pic>
      <p:pic>
        <p:nvPicPr>
          <p:cNvPr id="5123" name="Picture 3" descr="C:\Users\Радмир\Downloads\февра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714884"/>
            <a:ext cx="3943333" cy="2143116"/>
          </a:xfrm>
          <a:prstGeom prst="rect">
            <a:avLst/>
          </a:prstGeom>
          <a:noFill/>
        </p:spPr>
      </p:pic>
      <p:pic>
        <p:nvPicPr>
          <p:cNvPr id="5121" name="Picture 1" descr="C:\Users\Радмир\Downloads\1323283566_0_44e9f_5507e40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"/>
            <a:ext cx="3714776" cy="20002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143240" y="1857364"/>
            <a:ext cx="16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</a:t>
            </a:r>
            <a:r>
              <a:rPr lang="ru-RU" b="1" u="sng" dirty="0" smtClean="0"/>
              <a:t>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428992" y="59293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Феврал</a:t>
            </a:r>
            <a:r>
              <a:rPr lang="ru-RU" b="1" u="sng" dirty="0" smtClean="0"/>
              <a:t>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29520" y="4143380"/>
            <a:ext cx="192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Январ</a:t>
            </a:r>
            <a:r>
              <a:rPr lang="ru-RU" b="1" u="sng" dirty="0" smtClean="0"/>
              <a:t>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-500090"/>
            <a:ext cx="5429256" cy="3357586"/>
          </a:xfrm>
        </p:spPr>
        <p:txBody>
          <a:bodyPr/>
          <a:lstStyle/>
          <a:p>
            <a:r>
              <a:rPr lang="ru-RU" i="1" dirty="0" smtClean="0"/>
              <a:t>Работа</a:t>
            </a:r>
            <a:br>
              <a:rPr lang="ru-RU" i="1" dirty="0" smtClean="0"/>
            </a:br>
            <a:r>
              <a:rPr lang="ru-RU" i="1" dirty="0" smtClean="0"/>
              <a:t> с текстом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500858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2400" dirty="0" smtClean="0"/>
              <a:t>Прочитай  текст. Запиши заглавие</a:t>
            </a:r>
          </a:p>
          <a:p>
            <a:pPr algn="r">
              <a:buNone/>
            </a:pPr>
            <a:endParaRPr lang="ru-RU" sz="2400" dirty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4000" b="1" dirty="0" smtClean="0"/>
              <a:t>Стоят </a:t>
            </a:r>
            <a:r>
              <a:rPr lang="ru-RU" sz="4000" b="1" dirty="0"/>
              <a:t>теплые </a:t>
            </a:r>
            <a:r>
              <a:rPr lang="ru-RU" sz="4000" b="1" dirty="0" err="1" smtClean="0"/>
              <a:t>ден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ки</a:t>
            </a:r>
            <a:r>
              <a:rPr lang="ru-RU" sz="4000" b="1" dirty="0"/>
              <a:t>. Ребята </a:t>
            </a:r>
            <a:endParaRPr lang="ru-RU" sz="4000" b="1" dirty="0" smtClean="0"/>
          </a:p>
          <a:p>
            <a:pPr marL="0" indent="136525">
              <a:buNone/>
            </a:pPr>
            <a:r>
              <a:rPr lang="ru-RU" sz="4000" b="1" dirty="0" smtClean="0"/>
              <a:t>    играют </a:t>
            </a:r>
            <a:r>
              <a:rPr lang="ru-RU" sz="4000" b="1" dirty="0"/>
              <a:t>в </a:t>
            </a:r>
            <a:r>
              <a:rPr lang="ru-RU" sz="4000" b="1" dirty="0" smtClean="0"/>
              <a:t>школ   ном дворе</a:t>
            </a:r>
            <a:r>
              <a:rPr lang="ru-RU" sz="4000" b="1" dirty="0"/>
              <a:t>. </a:t>
            </a:r>
            <a:r>
              <a:rPr lang="ru-RU" sz="4000" b="1" dirty="0" smtClean="0"/>
              <a:t>Тол   ко </a:t>
            </a:r>
            <a:r>
              <a:rPr lang="ru-RU" sz="4000" b="1" dirty="0" err="1" smtClean="0"/>
              <a:t>Катен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ка</a:t>
            </a:r>
            <a:r>
              <a:rPr lang="ru-RU" sz="4000" b="1" dirty="0" smtClean="0"/>
              <a:t>  </a:t>
            </a:r>
            <a:r>
              <a:rPr lang="ru-RU" sz="4000" b="1" dirty="0"/>
              <a:t>грустит у окна. </a:t>
            </a:r>
            <a:r>
              <a:rPr lang="ru-RU" sz="4000" b="1" dirty="0" smtClean="0"/>
              <a:t>Она бол   на</a:t>
            </a:r>
          </a:p>
          <a:p>
            <a:pPr>
              <a:buNone/>
            </a:pPr>
            <a:r>
              <a:rPr lang="ru-RU" sz="4000" b="1" dirty="0" smtClean="0"/>
              <a:t>и </a:t>
            </a:r>
            <a:r>
              <a:rPr lang="ru-RU" sz="4000" b="1" dirty="0"/>
              <a:t>не ходит в школу.</a:t>
            </a:r>
          </a:p>
          <a:p>
            <a:endParaRPr lang="ru-RU" dirty="0"/>
          </a:p>
        </p:txBody>
      </p:sp>
      <p:pic>
        <p:nvPicPr>
          <p:cNvPr id="4098" name="Picture 2" descr="C:\Users\Радмир\Downloads\de652a7c953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286248" cy="3158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15074" y="307181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Ь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48" y="385762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Ь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57200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Ь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24" y="450057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Ь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385762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Ь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257174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3600" dirty="0" smtClean="0"/>
              <a:t>Теплые деньки.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/>
              <a:t>Игра: </a:t>
            </a:r>
            <a:r>
              <a:rPr lang="ru-RU" b="1" dirty="0"/>
              <a:t>« Лишнее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6600" b="1" dirty="0" smtClean="0"/>
              <a:t>гусь</a:t>
            </a:r>
            <a:r>
              <a:rPr lang="ru-RU" sz="6600" b="1" dirty="0"/>
              <a:t>, </a:t>
            </a:r>
            <a:r>
              <a:rPr lang="ru-RU" sz="6600" b="1" dirty="0" smtClean="0"/>
              <a:t>конь,</a:t>
            </a:r>
            <a:endParaRPr lang="ru-RU" sz="6600" b="1" u="sng" dirty="0"/>
          </a:p>
          <a:p>
            <a:pPr>
              <a:buNone/>
            </a:pPr>
            <a:r>
              <a:rPr lang="ru-RU" sz="6600" b="1" dirty="0" smtClean="0"/>
              <a:t>уголь</a:t>
            </a:r>
            <a:r>
              <a:rPr lang="ru-RU" sz="6600" b="1" dirty="0"/>
              <a:t>, ель, </a:t>
            </a:r>
            <a:r>
              <a:rPr lang="ru-RU" sz="6600" b="1" dirty="0" smtClean="0"/>
              <a:t>        мель</a:t>
            </a:r>
            <a:r>
              <a:rPr lang="ru-RU" sz="6600" b="1" dirty="0"/>
              <a:t>,</a:t>
            </a:r>
            <a:r>
              <a:rPr lang="ru-RU" sz="6600" b="1" u="sng" dirty="0"/>
              <a:t> </a:t>
            </a:r>
            <a:r>
              <a:rPr lang="ru-RU" sz="6600" b="1" u="sng" dirty="0" smtClean="0"/>
              <a:t>        </a:t>
            </a:r>
          </a:p>
          <a:p>
            <a:pPr>
              <a:buNone/>
            </a:pPr>
            <a:r>
              <a:rPr lang="ru-RU" sz="6600" b="1" dirty="0"/>
              <a:t> </a:t>
            </a:r>
            <a:r>
              <a:rPr lang="ru-RU" sz="6600" b="1" dirty="0" smtClean="0"/>
              <a:t>               рысь</a:t>
            </a:r>
            <a:r>
              <a:rPr lang="ru-RU" sz="6600" b="1" dirty="0"/>
              <a:t>, осень, день.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57161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ветер, 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2714620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ел, 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929066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мел,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2044418" cy="1428736"/>
          </a:xfrm>
        </p:spPr>
        <p:txBody>
          <a:bodyPr>
            <a:norm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/>
              <a:t>Рефлексия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43050"/>
            <a:ext cx="5929322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Что </a:t>
            </a:r>
            <a:r>
              <a:rPr lang="ru-RU" sz="4000" b="1" dirty="0"/>
              <a:t>я узнал на уроке?</a:t>
            </a:r>
          </a:p>
          <a:p>
            <a:pPr algn="ctr">
              <a:buNone/>
            </a:pPr>
            <a:r>
              <a:rPr lang="ru-RU" sz="4000" b="1" dirty="0" smtClean="0"/>
              <a:t>Чему </a:t>
            </a:r>
            <a:r>
              <a:rPr lang="ru-RU" sz="4000" b="1" dirty="0"/>
              <a:t>я </a:t>
            </a:r>
            <a:r>
              <a:rPr lang="ru-RU" sz="4000" b="1" dirty="0" smtClean="0"/>
              <a:t>научился?</a:t>
            </a:r>
          </a:p>
          <a:p>
            <a:pPr marL="0" indent="0" algn="ctr">
              <a:buNone/>
            </a:pPr>
            <a:r>
              <a:rPr lang="ru-RU" sz="4000" b="1" dirty="0" smtClean="0"/>
              <a:t> Какое задание я бы хотел повторить на следующем уроке?</a:t>
            </a:r>
          </a:p>
          <a:p>
            <a:pPr algn="ctr">
              <a:buNone/>
            </a:pPr>
            <a:r>
              <a:rPr lang="ru-RU" sz="4000" b="1" dirty="0" smtClean="0"/>
              <a:t>Что </a:t>
            </a:r>
            <a:r>
              <a:rPr lang="ru-RU" sz="4000" b="1" dirty="0"/>
              <a:t>мне мешало на уроке?</a:t>
            </a:r>
          </a:p>
          <a:p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049" name="Picture 1" descr="C:\Users\Радмир\Downloads\с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42902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Диагностика достижения планируемых результатов.</a:t>
            </a:r>
          </a:p>
        </p:txBody>
      </p:sp>
      <p:sp>
        <p:nvSpPr>
          <p:cNvPr id="5" name="Овал 4"/>
          <p:cNvSpPr/>
          <p:nvPr/>
        </p:nvSpPr>
        <p:spPr>
          <a:xfrm>
            <a:off x="1643042" y="3214686"/>
            <a:ext cx="142876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 smtClean="0">
              <a:solidFill>
                <a:srgbClr val="006600"/>
              </a:solidFill>
            </a:endParaRPr>
          </a:p>
          <a:p>
            <a:pPr algn="ctr"/>
            <a:endParaRPr lang="ru-RU" sz="800" b="1" dirty="0" smtClean="0">
              <a:solidFill>
                <a:srgbClr val="006600"/>
              </a:solidFill>
            </a:endParaRPr>
          </a:p>
          <a:p>
            <a:pPr algn="ctr"/>
            <a:endParaRPr lang="ru-RU" sz="800" b="1" dirty="0" smtClean="0">
              <a:solidFill>
                <a:srgbClr val="006600"/>
              </a:solidFill>
            </a:endParaRPr>
          </a:p>
          <a:p>
            <a:pPr algn="ctr"/>
            <a:endParaRPr lang="ru-RU" sz="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6600"/>
                </a:solidFill>
              </a:rPr>
              <a:t>НЬ</a:t>
            </a:r>
          </a:p>
          <a:p>
            <a:pPr algn="ctr"/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5643570" y="3286124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006600"/>
                </a:solidFill>
              </a:rPr>
              <a:t>ть</a:t>
            </a:r>
            <a:endParaRPr lang="ru-RU" sz="6000" b="1" dirty="0">
              <a:solidFill>
                <a:srgbClr val="0066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000100" y="4286256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928000" y="2714620"/>
            <a:ext cx="71517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3" idx="2"/>
          </p:cNvCxnSpPr>
          <p:nvPr/>
        </p:nvCxnSpPr>
        <p:spPr>
          <a:xfrm rot="5400000">
            <a:off x="6173073" y="3065528"/>
            <a:ext cx="405474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7000892" y="2928934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7143768" y="400050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>
            <a:off x="7000892" y="4500570"/>
            <a:ext cx="71438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357292" y="2857498"/>
            <a:ext cx="428627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000100" y="3786190"/>
            <a:ext cx="500066" cy="73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1965307" y="4964917"/>
            <a:ext cx="64214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91" idx="2"/>
          </p:cNvCxnSpPr>
          <p:nvPr/>
        </p:nvCxnSpPr>
        <p:spPr>
          <a:xfrm rot="5400000">
            <a:off x="3114157" y="2756974"/>
            <a:ext cx="415357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3143240" y="3857627"/>
            <a:ext cx="642942" cy="34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3071802" y="4357694"/>
            <a:ext cx="50006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V="1">
            <a:off x="6250793" y="5036355"/>
            <a:ext cx="57150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143504" y="4000504"/>
            <a:ext cx="500066" cy="1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6200000" flipH="1">
            <a:off x="5286380" y="3000372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5286380" y="4572008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000232" y="164305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пе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28662" y="235743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00364" y="221455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оле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3357562"/>
            <a:ext cx="114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зеле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2910" y="457200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ле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14480" y="5286389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86116" y="471488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ию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786182" y="342900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ого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00760" y="235743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ши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43834" y="23574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лепи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86710" y="3571876"/>
            <a:ext cx="135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дума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29520" y="4929199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мечта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86512" y="5500703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пе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14876" y="500063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вяза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429124" y="25717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учи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4429124" y="3714753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зва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57163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Что умеет мягкий знак?</a:t>
            </a:r>
            <a:br>
              <a:rPr lang="ru-RU" dirty="0" smtClean="0"/>
            </a:br>
            <a:r>
              <a:rPr lang="ru-RU" dirty="0" smtClean="0"/>
              <a:t>                          (сказка)</a:t>
            </a:r>
            <a:br>
              <a:rPr lang="ru-RU" dirty="0" smtClean="0"/>
            </a:br>
            <a:r>
              <a:rPr lang="ru-RU" sz="5300" b="1" dirty="0" smtClean="0"/>
              <a:t>МЕЛ                   </a:t>
            </a:r>
            <a:endParaRPr lang="ru-RU" sz="53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929322" y="5786454"/>
            <a:ext cx="3214678" cy="642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МЕЛ</a:t>
            </a:r>
            <a:r>
              <a:rPr lang="ru-RU" sz="4800" b="1" u="sng" dirty="0" smtClean="0">
                <a:solidFill>
                  <a:schemeClr val="tx1"/>
                </a:solidFill>
              </a:rPr>
              <a:t>Ь</a:t>
            </a:r>
            <a:endParaRPr lang="ru-RU" sz="4800" b="1" u="sng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Радмир\Downloads\корабли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88"/>
            <a:ext cx="5572125" cy="4286250"/>
          </a:xfrm>
          <a:prstGeom prst="rect">
            <a:avLst/>
          </a:prstGeom>
          <a:noFill/>
        </p:spPr>
      </p:pic>
      <p:pic>
        <p:nvPicPr>
          <p:cNvPr id="13" name="~PP1953.WAV">
            <a:hlinkClick r:id="" action="ppaction://media"/>
          </p:cNvPr>
          <p:cNvPicPr>
            <a:picLocks noRot="1" noChangeAspect="1"/>
          </p:cNvPicPr>
          <p:nvPr>
            <a:wavAudioFile r:embed="rId1" name="~PP1953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Радмир\Downloads\сова уходи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285727"/>
            <a:ext cx="2714644" cy="343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57288" y="0"/>
            <a:ext cx="8572560" cy="571504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Спасибо</a:t>
            </a:r>
            <a:br>
              <a:rPr lang="ru-RU" sz="9600" b="1" dirty="0" smtClean="0"/>
            </a:br>
            <a:r>
              <a:rPr lang="ru-RU" sz="9600" b="1" dirty="0" smtClean="0"/>
              <a:t>за</a:t>
            </a:r>
            <a:br>
              <a:rPr lang="ru-RU" sz="9600" b="1" dirty="0" smtClean="0"/>
            </a:br>
            <a:r>
              <a:rPr lang="ru-RU" sz="9600" b="1" dirty="0" smtClean="0"/>
              <a:t>внимание!</a:t>
            </a:r>
            <a:endParaRPr lang="ru-RU" sz="9600" b="1" dirty="0"/>
          </a:p>
        </p:txBody>
      </p:sp>
    </p:spTree>
  </p:cSld>
  <p:clrMapOvr>
    <a:masterClrMapping/>
  </p:clrMapOvr>
  <p:transition advTm="26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Минутка чистописания:</a:t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/>
              <a:t>Я </a:t>
            </a:r>
            <a:r>
              <a:rPr lang="ru-RU" sz="4400" b="1" dirty="0"/>
              <a:t>тетрадочку </a:t>
            </a:r>
            <a:r>
              <a:rPr lang="ru-RU" sz="4400" b="1" dirty="0" smtClean="0"/>
              <a:t>открою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/>
              <a:t>И как надо </a:t>
            </a:r>
            <a:r>
              <a:rPr lang="ru-RU" sz="4400" b="1" dirty="0" smtClean="0"/>
              <a:t>положу,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/>
              <a:t> Я </a:t>
            </a:r>
            <a:r>
              <a:rPr lang="ru-RU" sz="4400" b="1" dirty="0" smtClean="0"/>
              <a:t>от вас, друзья, </a:t>
            </a:r>
            <a:r>
              <a:rPr lang="ru-RU" sz="4400" b="1" dirty="0"/>
              <a:t>не </a:t>
            </a:r>
            <a:r>
              <a:rPr lang="ru-RU" sz="4400" b="1" dirty="0" smtClean="0"/>
              <a:t>скрою: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/>
              <a:t>Ручку я вот так </a:t>
            </a:r>
            <a:r>
              <a:rPr lang="ru-RU" sz="4400" b="1" dirty="0" smtClean="0"/>
              <a:t>держу!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/>
              <a:t>Сяду прямо, не </a:t>
            </a:r>
            <a:r>
              <a:rPr lang="ru-RU" sz="4400" b="1" dirty="0" smtClean="0"/>
              <a:t>согнусь, </a:t>
            </a:r>
          </a:p>
          <a:p>
            <a:pPr algn="ctr">
              <a:buNone/>
            </a:pPr>
            <a:r>
              <a:rPr lang="ru-RU" sz="4400" b="1" dirty="0" smtClean="0"/>
              <a:t>За </a:t>
            </a:r>
            <a:r>
              <a:rPr lang="ru-RU" sz="4400" b="1" dirty="0"/>
              <a:t>работу я возьмусь.</a:t>
            </a:r>
          </a:p>
          <a:p>
            <a:pPr algn="ctr">
              <a:buNone/>
            </a:pPr>
            <a:r>
              <a:rPr lang="ru-RU" sz="4400" b="1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Радмир\Downloads\тетрадь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8"/>
            <a:ext cx="7143800" cy="4589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Письмо строчных букв с одинаковыми элементами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829740" cy="4071966"/>
          </a:xfrm>
        </p:spPr>
        <p:txBody>
          <a:bodyPr/>
          <a:lstStyle/>
          <a:p>
            <a:pPr algn="ctr">
              <a:buNone/>
            </a:pPr>
            <a:r>
              <a:rPr lang="ru-RU" sz="8000" b="1" i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К   </a:t>
            </a:r>
            <a:r>
              <a:rPr lang="ru-RU" sz="8000" b="1" i="1" dirty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Н   </a:t>
            </a:r>
            <a:r>
              <a:rPr lang="ru-RU" sz="8000" b="1" i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Ы</a:t>
            </a:r>
            <a:endParaRPr lang="en-US" sz="8000" b="1" i="1" dirty="0" smtClean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Конь</a:t>
            </a:r>
            <a:endParaRPr lang="ru-RU" sz="8000" b="1" i="1" dirty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1559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i="1" u="sng" dirty="0" smtClean="0"/>
              <a:t>Это интересно!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Радмир\Downloads\Медвед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500438"/>
            <a:ext cx="3143240" cy="29914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257174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Медведь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857232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dirty="0" smtClean="0"/>
              <a:t> Зверь мохнатый любит мёд.</a:t>
            </a:r>
          </a:p>
          <a:p>
            <a:pPr>
              <a:buNone/>
            </a:pPr>
            <a:r>
              <a:rPr lang="ru-RU" sz="3600" b="1" dirty="0" smtClean="0"/>
              <a:t>Если что-то не поймёт,</a:t>
            </a:r>
          </a:p>
          <a:p>
            <a:pPr>
              <a:buNone/>
            </a:pPr>
            <a:r>
              <a:rPr lang="ru-RU" sz="3600" b="1" dirty="0" smtClean="0"/>
              <a:t>Может дико зареветь,</a:t>
            </a:r>
          </a:p>
          <a:p>
            <a:pPr>
              <a:buNone/>
            </a:pPr>
            <a:r>
              <a:rPr lang="ru-RU" sz="3600" b="1" dirty="0" smtClean="0"/>
              <a:t>Потому что он – </a:t>
            </a:r>
            <a:endParaRPr lang="en-US" sz="3600" b="1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Словарная работа.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.</a:t>
            </a:r>
            <a:endParaRPr lang="ru-RU" sz="3100" i="1" dirty="0" smtClean="0"/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      М</a:t>
            </a:r>
            <a:r>
              <a:rPr lang="ru-RU" sz="3100" b="1" dirty="0" smtClean="0">
                <a:solidFill>
                  <a:schemeClr val="bg1"/>
                </a:solidFill>
              </a:rPr>
              <a:t>Е</a:t>
            </a:r>
            <a:r>
              <a:rPr lang="ru-RU" sz="3100" dirty="0" smtClean="0"/>
              <a:t>ДВЕД</a:t>
            </a:r>
            <a:r>
              <a:rPr lang="ru-RU" sz="3100" b="1" dirty="0" smtClean="0"/>
              <a:t>Ь               </a:t>
            </a:r>
            <a:r>
              <a:rPr lang="ru-RU" sz="3100" dirty="0" smtClean="0"/>
              <a:t>М</a:t>
            </a:r>
            <a:r>
              <a:rPr lang="ru-RU" sz="3100" b="1" dirty="0" smtClean="0">
                <a:solidFill>
                  <a:schemeClr val="bg1"/>
                </a:solidFill>
              </a:rPr>
              <a:t>Е</a:t>
            </a:r>
            <a:r>
              <a:rPr lang="ru-RU" sz="3100" dirty="0" smtClean="0"/>
              <a:t>ДВ</a:t>
            </a:r>
            <a:r>
              <a:rPr lang="ru-RU" sz="3100" b="1" dirty="0" smtClean="0">
                <a:solidFill>
                  <a:schemeClr val="bg1"/>
                </a:solidFill>
              </a:rPr>
              <a:t>Е</a:t>
            </a:r>
            <a:r>
              <a:rPr lang="ru-RU" sz="3100" dirty="0" smtClean="0"/>
              <a:t>ЖОНОК                М</a:t>
            </a:r>
            <a:r>
              <a:rPr lang="ru-RU" sz="3100" b="1" dirty="0" smtClean="0">
                <a:solidFill>
                  <a:schemeClr val="bg1"/>
                </a:solidFill>
              </a:rPr>
              <a:t>Е</a:t>
            </a:r>
            <a:r>
              <a:rPr lang="ru-RU" sz="3100" dirty="0" smtClean="0"/>
              <a:t>ДВЕДИЦА.  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10242" name="AutoShape 2" descr="http://www.numama.ru/images/medv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Радмир\Downloads\3 медвед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429684" cy="557216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1643042" y="578645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786314" y="578645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7715272" y="5715016"/>
            <a:ext cx="286546" cy="215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«Ь»  </a:t>
            </a: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/>
              <a:t>Мягкий знак, мягкий знак-</a:t>
            </a:r>
          </a:p>
          <a:p>
            <a:pPr algn="ctr">
              <a:buNone/>
            </a:pPr>
            <a:r>
              <a:rPr lang="ru-RU" sz="2400" dirty="0"/>
              <a:t>Без него нел</a:t>
            </a:r>
            <a:r>
              <a:rPr lang="ru-RU" sz="2800" b="1" dirty="0"/>
              <a:t>ь</a:t>
            </a:r>
            <a:r>
              <a:rPr lang="ru-RU" sz="2400" dirty="0"/>
              <a:t>зя никак.</a:t>
            </a:r>
          </a:p>
          <a:p>
            <a:pPr algn="ctr">
              <a:buNone/>
            </a:pPr>
            <a:r>
              <a:rPr lang="ru-RU" sz="2400" dirty="0"/>
              <a:t>Без него не написат</a:t>
            </a:r>
            <a:r>
              <a:rPr lang="ru-RU" sz="2400" b="1" u="sng" dirty="0"/>
              <a:t>ь</a:t>
            </a:r>
          </a:p>
          <a:p>
            <a:pPr algn="ctr">
              <a:buNone/>
            </a:pPr>
            <a:r>
              <a:rPr lang="ru-RU" sz="2400" dirty="0"/>
              <a:t>Тридцат</a:t>
            </a:r>
            <a:r>
              <a:rPr lang="ru-RU" sz="2400" b="1" u="sng" dirty="0"/>
              <a:t>ь</a:t>
            </a:r>
            <a:r>
              <a:rPr lang="ru-RU" sz="2400" dirty="0"/>
              <a:t>, двадцат</a:t>
            </a:r>
            <a:r>
              <a:rPr lang="ru-RU" sz="2400" u="sng" dirty="0"/>
              <a:t>ь</a:t>
            </a:r>
            <a:r>
              <a:rPr lang="ru-RU" sz="2400" dirty="0"/>
              <a:t>, десят</a:t>
            </a:r>
            <a:r>
              <a:rPr lang="ru-RU" sz="2400" u="sng" dirty="0"/>
              <a:t>ь</a:t>
            </a:r>
            <a:r>
              <a:rPr lang="ru-RU" sz="2400" dirty="0"/>
              <a:t>, пят</a:t>
            </a:r>
            <a:r>
              <a:rPr lang="ru-RU" sz="2400" u="sng" dirty="0"/>
              <a:t>ь.</a:t>
            </a:r>
          </a:p>
          <a:p>
            <a:pPr algn="ctr">
              <a:buNone/>
            </a:pPr>
            <a:r>
              <a:rPr lang="ru-RU" sz="2400" dirty="0"/>
              <a:t>Вместо  </a:t>
            </a:r>
            <a:r>
              <a:rPr lang="ru-RU" sz="2400" b="1" dirty="0"/>
              <a:t>шест</a:t>
            </a:r>
            <a:r>
              <a:rPr lang="ru-RU" sz="2400" b="1" u="sng" dirty="0"/>
              <a:t>ь</a:t>
            </a:r>
            <a:r>
              <a:rPr lang="ru-RU" sz="2400" b="1" dirty="0"/>
              <a:t> </a:t>
            </a:r>
            <a:r>
              <a:rPr lang="ru-RU" sz="2400" dirty="0"/>
              <a:t>получим </a:t>
            </a:r>
            <a:r>
              <a:rPr lang="ru-RU" sz="2400" b="1" dirty="0"/>
              <a:t>шест</a:t>
            </a:r>
            <a:r>
              <a:rPr lang="ru-RU" sz="2400" dirty="0"/>
              <a:t>,</a:t>
            </a:r>
          </a:p>
          <a:p>
            <a:pPr algn="ctr">
              <a:buNone/>
            </a:pPr>
            <a:r>
              <a:rPr lang="ru-RU" sz="2400" dirty="0"/>
              <a:t>Вместо </a:t>
            </a:r>
            <a:r>
              <a:rPr lang="ru-RU" sz="2400" b="1" dirty="0"/>
              <a:t>ест</a:t>
            </a:r>
            <a:r>
              <a:rPr lang="ru-RU" sz="2400" b="1" u="sng" dirty="0"/>
              <a:t>ь</a:t>
            </a:r>
            <a:r>
              <a:rPr lang="ru-RU" sz="2400" dirty="0"/>
              <a:t> получим  </a:t>
            </a:r>
            <a:r>
              <a:rPr lang="ru-RU" sz="2400" b="1" dirty="0"/>
              <a:t>ест,</a:t>
            </a:r>
            <a:endParaRPr lang="ru-RU" sz="2400" dirty="0"/>
          </a:p>
          <a:p>
            <a:pPr algn="ctr">
              <a:buNone/>
            </a:pPr>
            <a:r>
              <a:rPr lang="ru-RU" sz="2400" dirty="0"/>
              <a:t>Станут </a:t>
            </a:r>
            <a:r>
              <a:rPr lang="ru-RU" sz="2400" b="1" dirty="0"/>
              <a:t>пенками пен</a:t>
            </a:r>
            <a:r>
              <a:rPr lang="ru-RU" sz="2400" b="1" u="sng" dirty="0"/>
              <a:t>ь</a:t>
            </a:r>
            <a:r>
              <a:rPr lang="ru-RU" sz="2400" b="1" dirty="0"/>
              <a:t>ки,</a:t>
            </a:r>
            <a:endParaRPr lang="ru-RU" sz="2400" dirty="0"/>
          </a:p>
          <a:p>
            <a:pPr algn="ctr">
              <a:buNone/>
            </a:pPr>
            <a:r>
              <a:rPr lang="ru-RU" sz="2400" b="1" dirty="0"/>
              <a:t>Уголками угол</a:t>
            </a:r>
            <a:r>
              <a:rPr lang="ru-RU" sz="2400" b="1" u="sng" dirty="0"/>
              <a:t>ь</a:t>
            </a:r>
            <a:r>
              <a:rPr lang="ru-RU" sz="2400" b="1" dirty="0"/>
              <a:t>ки,</a:t>
            </a:r>
            <a:endParaRPr lang="ru-RU" sz="2400" dirty="0"/>
          </a:p>
          <a:p>
            <a:pPr algn="ctr">
              <a:buNone/>
            </a:pPr>
            <a:r>
              <a:rPr lang="ru-RU" sz="2400" b="1" dirty="0"/>
              <a:t>Бан</a:t>
            </a:r>
            <a:r>
              <a:rPr lang="ru-RU" sz="2400" b="1" u="sng" dirty="0"/>
              <a:t>ь</a:t>
            </a:r>
            <a:r>
              <a:rPr lang="ru-RU" sz="2400" b="1" dirty="0"/>
              <a:t>ка в банку </a:t>
            </a:r>
            <a:r>
              <a:rPr lang="ru-RU" sz="2400" dirty="0"/>
              <a:t>превратится,</a:t>
            </a:r>
          </a:p>
          <a:p>
            <a:pPr algn="ctr">
              <a:buNone/>
            </a:pPr>
            <a:r>
              <a:rPr lang="ru-RU" sz="2400" dirty="0"/>
              <a:t>Вот что может получит</a:t>
            </a:r>
            <a:r>
              <a:rPr lang="ru-RU" sz="2400" b="1" u="sng" dirty="0"/>
              <a:t>ь</a:t>
            </a:r>
            <a:r>
              <a:rPr lang="ru-RU" sz="2400" dirty="0"/>
              <a:t>ся,</a:t>
            </a:r>
          </a:p>
          <a:p>
            <a:pPr algn="ctr">
              <a:buNone/>
            </a:pPr>
            <a:r>
              <a:rPr lang="ru-RU" sz="2400" dirty="0"/>
              <a:t>Если будем забыват</a:t>
            </a:r>
            <a:r>
              <a:rPr lang="ru-RU" sz="2400" b="1" u="sng" dirty="0"/>
              <a:t>ь</a:t>
            </a:r>
            <a:r>
              <a:rPr lang="ru-RU" sz="2400" dirty="0"/>
              <a:t> </a:t>
            </a:r>
          </a:p>
          <a:p>
            <a:pPr algn="ctr">
              <a:buNone/>
            </a:pPr>
            <a:r>
              <a:rPr lang="ru-RU" sz="2400" dirty="0"/>
              <a:t>Мягкий знак в словах писат</a:t>
            </a:r>
            <a:r>
              <a:rPr lang="ru-RU" sz="2400" b="1" u="sng" dirty="0"/>
              <a:t>ь.</a:t>
            </a:r>
          </a:p>
          <a:p>
            <a:pPr algn="ctr">
              <a:buNone/>
            </a:pPr>
            <a:r>
              <a:rPr lang="ru-RU" sz="2400" dirty="0"/>
              <a:t> 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72" y="274638"/>
            <a:ext cx="9501254" cy="1143000"/>
          </a:xfrm>
        </p:spPr>
        <p:txBody>
          <a:bodyPr/>
          <a:lstStyle/>
          <a:p>
            <a:r>
              <a:rPr lang="ru-RU" dirty="0" smtClean="0"/>
              <a:t>Допиши слово!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Упражнение №1</a:t>
            </a:r>
            <a:endParaRPr lang="ru-RU" dirty="0"/>
          </a:p>
          <a:p>
            <a:pPr>
              <a:buNone/>
            </a:pPr>
            <a:r>
              <a:rPr lang="ru-RU" dirty="0" smtClean="0"/>
              <a:t>Без </a:t>
            </a:r>
            <a:r>
              <a:rPr lang="ru-RU" dirty="0"/>
              <a:t>ключа ты мне поверь,</a:t>
            </a:r>
          </a:p>
          <a:p>
            <a:pPr>
              <a:buNone/>
            </a:pPr>
            <a:r>
              <a:rPr lang="ru-RU" dirty="0"/>
              <a:t>Не откроешь </a:t>
            </a:r>
            <a:r>
              <a:rPr lang="ru-RU" dirty="0" smtClean="0"/>
              <a:t>эту</a:t>
            </a:r>
            <a:endParaRPr lang="ru-RU" sz="4800" b="1" dirty="0" smtClean="0"/>
          </a:p>
          <a:p>
            <a:pPr>
              <a:buNone/>
            </a:pPr>
            <a:endParaRPr lang="ru-RU" sz="4800" b="1" dirty="0"/>
          </a:p>
          <a:p>
            <a:pPr>
              <a:buNone/>
            </a:pPr>
            <a:r>
              <a:rPr lang="ru-RU" dirty="0"/>
              <a:t>Солнышку послушна звонкая капель,</a:t>
            </a:r>
          </a:p>
          <a:p>
            <a:pPr>
              <a:buNone/>
            </a:pPr>
            <a:r>
              <a:rPr lang="ru-RU" dirty="0"/>
              <a:t>Ожила природа на </a:t>
            </a:r>
            <a:r>
              <a:rPr lang="ru-RU" dirty="0" smtClean="0"/>
              <a:t>дворе</a:t>
            </a:r>
            <a:endParaRPr lang="ru-RU" sz="54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2786058"/>
            <a:ext cx="221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двер</a:t>
            </a:r>
            <a:r>
              <a:rPr lang="ru-RU" sz="4800" b="1" i="1" u="sng" dirty="0" smtClean="0"/>
              <a:t>ь.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85776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апрел</a:t>
            </a:r>
            <a:r>
              <a:rPr lang="ru-RU" sz="4800" b="1" i="1" u="sng" dirty="0" smtClean="0"/>
              <a:t>ь.</a:t>
            </a:r>
            <a:endParaRPr lang="ru-RU" sz="4800" dirty="0"/>
          </a:p>
        </p:txBody>
      </p:sp>
      <p:pic>
        <p:nvPicPr>
          <p:cNvPr id="2050" name="Picture 2" descr="C:\Users\Радмир\Downloads\ручк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0"/>
            <a:ext cx="3643306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адмир\Downloads\сова найд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214422"/>
            <a:ext cx="4505340" cy="4791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ru-RU" b="1" i="1" dirty="0" smtClean="0"/>
              <a:t>Слово в слове.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71602" y="1600200"/>
            <a:ext cx="4500594" cy="4525963"/>
          </a:xfrm>
        </p:spPr>
        <p:txBody>
          <a:bodyPr>
            <a:normAutofit/>
          </a:bodyPr>
          <a:lstStyle/>
          <a:p>
            <a:pPr>
              <a:buNone/>
              <a:tabLst>
                <a:tab pos="6464300" algn="l"/>
                <a:tab pos="6732588" algn="l"/>
              </a:tabLst>
            </a:pPr>
            <a:r>
              <a:rPr lang="ru-RU" b="1" dirty="0" smtClean="0"/>
              <a:t>                                                  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                   </a:t>
            </a:r>
            <a:r>
              <a:rPr lang="ru-RU" u="sng" dirty="0" smtClean="0"/>
              <a:t>Пень</a:t>
            </a:r>
            <a:r>
              <a:rPr lang="ru-RU" dirty="0" smtClean="0"/>
              <a:t>ки</a:t>
            </a:r>
          </a:p>
          <a:p>
            <a:pPr algn="just">
              <a:buNone/>
            </a:pPr>
            <a:r>
              <a:rPr lang="ru-RU" dirty="0" smtClean="0"/>
              <a:t>                   пле</a:t>
            </a:r>
            <a:r>
              <a:rPr lang="ru-RU" u="sng" dirty="0" smtClean="0"/>
              <a:t>тень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</a:t>
            </a:r>
            <a:r>
              <a:rPr lang="ru-RU" u="sng" dirty="0" smtClean="0"/>
              <a:t>к</a:t>
            </a:r>
            <a:r>
              <a:rPr lang="ru-RU" i="1" u="sng" dirty="0" smtClean="0"/>
              <a:t>онь</a:t>
            </a:r>
            <a:r>
              <a:rPr lang="ru-RU" i="1" dirty="0" smtClean="0"/>
              <a:t>ки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ш</a:t>
            </a:r>
            <a:r>
              <a:rPr lang="ru-RU" u="sng" dirty="0" smtClean="0"/>
              <a:t>мель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</a:t>
            </a:r>
            <a:r>
              <a:rPr lang="ru-RU" u="sng" dirty="0" smtClean="0"/>
              <a:t>зверь</a:t>
            </a:r>
            <a:r>
              <a:rPr lang="ru-RU" dirty="0" smtClean="0"/>
              <a:t>ки</a:t>
            </a:r>
          </a:p>
          <a:p>
            <a:pPr algn="just">
              <a:buNone/>
            </a:pPr>
            <a:r>
              <a:rPr lang="ru-RU" dirty="0" smtClean="0"/>
              <a:t>                   тю</a:t>
            </a:r>
            <a:r>
              <a:rPr lang="ru-RU" u="sng" dirty="0" smtClean="0"/>
              <a:t>лень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221455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пень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285749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тень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342900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конь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40005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мель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4500570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зверь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507207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лень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Радмир\Downloads\пальц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28"/>
            <a:ext cx="7620000" cy="476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Физкультминутка.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929198"/>
            <a:ext cx="5572132" cy="23574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sz="5400" b="1" dirty="0" smtClean="0"/>
              <a:t>Пальцы </a:t>
            </a:r>
            <a:r>
              <a:rPr lang="ru-RU" sz="5400" b="1" dirty="0"/>
              <a:t>в гости приходили .</a:t>
            </a:r>
          </a:p>
          <a:p>
            <a:pPr>
              <a:buNone/>
            </a:pPr>
            <a:r>
              <a:rPr lang="ru-RU" sz="5400" b="1" dirty="0"/>
              <a:t> </a:t>
            </a:r>
            <a:r>
              <a:rPr lang="ru-RU" sz="5400" b="1" dirty="0" smtClean="0"/>
              <a:t>Тук-тук-тук- </a:t>
            </a:r>
            <a:r>
              <a:rPr lang="ru-RU" sz="5400" b="1" dirty="0"/>
              <a:t>стучались </a:t>
            </a:r>
            <a:r>
              <a:rPr lang="ru-RU" sz="5400" b="1" dirty="0" smtClean="0"/>
              <a:t>в двер</a:t>
            </a:r>
            <a:r>
              <a:rPr lang="ru-RU" sz="5400" b="1" u="sng" dirty="0" smtClean="0"/>
              <a:t>ь</a:t>
            </a:r>
            <a:r>
              <a:rPr lang="ru-RU" sz="5400" b="1" dirty="0"/>
              <a:t>.</a:t>
            </a:r>
          </a:p>
          <a:p>
            <a:pPr>
              <a:buNone/>
            </a:pPr>
            <a:r>
              <a:rPr lang="ru-RU" sz="5400" b="1" dirty="0"/>
              <a:t> </a:t>
            </a:r>
            <a:r>
              <a:rPr lang="ru-RU" sz="5400" b="1" dirty="0" smtClean="0"/>
              <a:t>Только </a:t>
            </a:r>
            <a:r>
              <a:rPr lang="ru-RU" sz="5400" b="1" dirty="0"/>
              <a:t>дверь им не открыли-</a:t>
            </a:r>
          </a:p>
          <a:p>
            <a:pPr>
              <a:buNone/>
            </a:pPr>
            <a:r>
              <a:rPr lang="ru-RU" sz="5400" b="1" dirty="0" smtClean="0"/>
              <a:t> </a:t>
            </a:r>
            <a:r>
              <a:rPr lang="ru-RU" sz="5400" b="1" dirty="0"/>
              <a:t>Думали что страшный звер</a:t>
            </a:r>
            <a:r>
              <a:rPr lang="ru-RU" sz="5400" b="1" u="sng" dirty="0"/>
              <a:t>ь.</a:t>
            </a:r>
            <a:endParaRPr lang="ru-RU" sz="5400" b="1" dirty="0"/>
          </a:p>
          <a:p>
            <a:pPr>
              <a:buNone/>
            </a:pPr>
            <a:r>
              <a:rPr lang="ru-RU" sz="5400" b="1" dirty="0"/>
              <a:t> </a:t>
            </a:r>
          </a:p>
          <a:p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599</TotalTime>
  <Words>482</Words>
  <Application>Microsoft Office PowerPoint</Application>
  <PresentationFormat>Экран (4:3)</PresentationFormat>
  <Paragraphs>150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Урок русский язык 1 класс </vt:lpstr>
      <vt:lpstr>Минутка чистописания: </vt:lpstr>
      <vt:lpstr>Письмо строчных букв с одинаковыми элементами </vt:lpstr>
      <vt:lpstr> Это интересно!  </vt:lpstr>
      <vt:lpstr>Словарная работа. </vt:lpstr>
      <vt:lpstr>«Ь»  знак</vt:lpstr>
      <vt:lpstr>Допиши слово!</vt:lpstr>
      <vt:lpstr>Слово в слове.</vt:lpstr>
      <vt:lpstr>Физкультминутка.</vt:lpstr>
      <vt:lpstr>Загадки</vt:lpstr>
      <vt:lpstr>Работа  с текстом</vt:lpstr>
      <vt:lpstr>Игра: « Лишнее слово»</vt:lpstr>
      <vt:lpstr> Рефлексия.</vt:lpstr>
      <vt:lpstr>Диагностика достижения планируемых результатов.</vt:lpstr>
      <vt:lpstr>                Что умеет мягкий знак?                           (сказка) МЕЛ                 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русский язык 1 класс «Планета знаний»</dc:title>
  <dc:creator>Радмир</dc:creator>
  <cp:lastModifiedBy>Радмир</cp:lastModifiedBy>
  <cp:revision>69</cp:revision>
  <dcterms:created xsi:type="dcterms:W3CDTF">2013-04-11T11:02:29Z</dcterms:created>
  <dcterms:modified xsi:type="dcterms:W3CDTF">2013-04-15T18:17:34Z</dcterms:modified>
</cp:coreProperties>
</file>